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135.xml" ContentType="application/vnd.openxmlformats-officedocument.presentationml.slide+xml"/>
  <Override PartName="/ppt/notesSlides/notesSlide31.xml" ContentType="application/vnd.openxmlformats-officedocument.presentationml.notesSlide+xml"/>
  <Override PartName="/ppt/notesSlides/notesSlide74.xml" ContentType="application/vnd.openxmlformats-officedocument.presentationml.notesSlide+xml"/>
  <Override PartName="/ppt/charts/chart13.xml" ContentType="application/vnd.openxmlformats-officedocument.drawingml.chart+xml"/>
  <Override PartName="/ppt/slides/slide28.xml" ContentType="application/vnd.openxmlformats-officedocument.presentationml.slide+xml"/>
  <Override PartName="/ppt/slides/slide66.xml" ContentType="application/vnd.openxmlformats-officedocument.presentationml.slide+xml"/>
  <Override PartName="/ppt/charts/chart18.xml" ContentType="application/vnd.openxmlformats-officedocument.drawingml.chart+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slides/slide118.xml" ContentType="application/vnd.openxmlformats-officedocument.presentationml.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141.xml" ContentType="application/vnd.openxmlformats-officedocument.presentationml.slide+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notesSlides/notesSlide71.xml" ContentType="application/vnd.openxmlformats-officedocument.presentationml.notesSlide+xml"/>
  <Override PartName="/ppt/slides/slide94.xml" ContentType="application/vnd.openxmlformats-officedocument.presentationml.slide+xml"/>
  <Override PartName="/ppt/slides/slide92.xml" ContentType="application/vnd.openxmlformats-officedocument.presentationml.slide+xml"/>
  <Override PartName="/ppt/slides/slide124.xml" ContentType="application/vnd.openxmlformats-officedocument.presentationml.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Override PartName="/ppt/slides/slide148.xml" ContentType="application/vnd.openxmlformats-officedocument.presentationml.slide+xml"/>
  <Override PartName="/ppt/charts/chart4.xml" ContentType="application/vnd.openxmlformats-officedocument.drawingml.chart+xml"/>
  <Override PartName="/ppt/notesSlides/notesSlide45.xml" ContentType="application/vnd.openxmlformats-officedocument.presentationml.notesSlide+xml"/>
  <Override PartName="/ppt/notesSlides/notesSlide48.xml" ContentType="application/vnd.openxmlformats-officedocument.presentationml.notesSlide+xml"/>
  <Default Extension="vml" ContentType="application/vnd.openxmlformats-officedocument.vmlDrawing"/>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notesSlides/notesSlide90.xml" ContentType="application/vnd.openxmlformats-officedocument.presentationml.notesSlide+xml"/>
  <Override PartName="/ppt/charts/chart5.xml" ContentType="application/vnd.openxmlformats-officedocument.drawingml.chart+xml"/>
  <Override PartName="/ppt/charts/chart20.xml" ContentType="application/vnd.openxmlformats-officedocument.drawingml.chart+xml"/>
  <Override PartName="/ppt/notesSlides/notesSlide96.xml" ContentType="application/vnd.openxmlformats-officedocument.presentationml.notesSlide+xml"/>
  <Override PartName="/docProps/core.xml" ContentType="application/vnd.openxmlformats-package.core-properties+xml"/>
  <Override PartName="/ppt/slides/slide142.xml" ContentType="application/vnd.openxmlformats-officedocument.presentationml.slide+xml"/>
  <Override PartName="/ppt/slides/slide56.xml" ContentType="application/vnd.openxmlformats-officedocument.presentationml.slide+xml"/>
  <Override PartName="/ppt/charts/chart17.xml" ContentType="application/vnd.openxmlformats-officedocument.drawingml.chart+xml"/>
  <Override PartName="/ppt/slides/slide31.xml" ContentType="application/vnd.openxmlformats-officedocument.presentationml.slide+xml"/>
  <Override PartName="/ppt/charts/chart8.xml" ContentType="application/vnd.openxmlformats-officedocument.drawingml.chart+xml"/>
  <Override PartName="/ppt/notesSlides/notesSlide108.xml" ContentType="application/vnd.openxmlformats-officedocument.presentationml.notes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98.xml" ContentType="application/vnd.openxmlformats-officedocument.presentationml.notesSlide+xml"/>
  <Override PartName="/ppt/slides/slide55.xml" ContentType="application/vnd.openxmlformats-officedocument.presentationml.slide+xml"/>
  <Override PartName="/ppt/notesSlides/notesSlide104.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charts/chart12.xml" ContentType="application/vnd.openxmlformats-officedocument.drawingml.chart+xml"/>
  <Override PartName="/ppt/notesSlides/notesSlide69.xml" ContentType="application/vnd.openxmlformats-officedocument.presentationml.notesSlide+xml"/>
  <Override PartName="/ppt/slides/slide128.xml" ContentType="application/vnd.openxmlformats-officedocument.presentationml.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47.xml" ContentType="application/vnd.openxmlformats-officedocument.presentationml.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notesSlides/notesSlide102.xml" ContentType="application/vnd.openxmlformats-officedocument.presentationml.notesSlide+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Default Extension="xlsx" ContentType="application/vnd.openxmlformats-officedocument.spreadsheetml.sheet"/>
  <Override PartName="/ppt/slides/slide81.xml" ContentType="application/vnd.openxmlformats-officedocument.presentationml.slide+xml"/>
  <Override PartName="/ppt/slides/slide25.xml" ContentType="application/vnd.openxmlformats-officedocument.presentationml.slide+xml"/>
  <Override PartName="/ppt/notesSlides/notesSlide63.xml" ContentType="application/vnd.openxmlformats-officedocument.presentationml.notes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notesSlides/notesSlide50.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slides/slide103.xml" ContentType="application/vnd.openxmlformats-officedocument.presentationml.slide+xml"/>
  <Override PartName="/ppt/charts/chart9.xml" ContentType="application/vnd.openxmlformats-officedocument.drawingml.chart+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notesSlides/notesSlide78.xml" ContentType="application/vnd.openxmlformats-officedocument.presentationml.notes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14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slides/slide140.xml" ContentType="application/vnd.openxmlformats-officedocument.presentationml.slide+xml"/>
  <Override PartName="/ppt/slides/slide143.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charts/chart7.xml" ContentType="application/vnd.openxmlformats-officedocument.drawingml.chart+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charts/chart2.xml" ContentType="application/vnd.openxmlformats-officedocument.drawingml.chart+xml"/>
  <Override PartName="/ppt/charts/chart3.xml" ContentType="application/vnd.openxmlformats-officedocument.drawingml.chart+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charts/chart10.xml" ContentType="application/vnd.openxmlformats-officedocument.drawingml.chart+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103.xml" ContentType="application/vnd.openxmlformats-officedocument.presentationml.notesSlide+xml"/>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charts/chart11.xml" ContentType="application/vnd.openxmlformats-officedocument.drawingml.chart+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Override PartName="/ppt/slides/slide131.xml" ContentType="application/vnd.openxmlformats-officedocument.presentationml.slide+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127.xml" ContentType="application/vnd.openxmlformats-officedocument.presentationml.slide+xml"/>
  <Override PartName="/ppt/slides/slide27.xml" ContentType="application/vnd.openxmlformats-officedocument.presentationml.slide+xml"/>
  <Override PartName="/ppt/notesSlides/notesSlide94.xml" ContentType="application/vnd.openxmlformats-officedocument.presentationml.notesSlide+xml"/>
  <Override PartName="/ppt/notesSlides/notesSlide101.xml" ContentType="application/vnd.openxmlformats-officedocument.presentationml.notesSlide+xml"/>
  <Override PartName="/ppt/notesSlides/notesSlide107.xml" ContentType="application/vnd.openxmlformats-officedocument.presentationml.notesSlide+xml"/>
  <Override PartName="/ppt/slides/slide138.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slides/slide84.xml" ContentType="application/vnd.openxmlformats-officedocument.presentationml.slide+xml"/>
  <Override PartName="/ppt/notesSlides/notesSlide28.xml" ContentType="application/vnd.openxmlformats-officedocument.presentationml.notesSlide+xml"/>
  <Override PartName="/ppt/slides/slide69.xml" ContentType="application/vnd.openxmlformats-officedocument.presentationml.slide+xml"/>
  <Override PartName="/ppt/charts/chart16.xml" ContentType="application/vnd.openxmlformats-officedocument.drawingml.chart+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slides/slide145.xml" ContentType="application/vnd.openxmlformats-officedocument.presentationml.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notesSlides/notesSlide106.xml" ContentType="application/vnd.openxmlformats-officedocument.presentationml.notesSlide+xml"/>
  <Override PartName="/ppt/notesSlides/notesSlide7.xml" ContentType="application/vnd.openxmlformats-officedocument.presentationml.notesSlide+xml"/>
  <Override PartName="/ppt/slides/slide136.xml" ContentType="application/vnd.openxmlformats-officedocument.presentationml.slide+xml"/>
  <Override PartName="/ppt/slides/slide63.xml" ContentType="application/vnd.openxmlformats-officedocument.presentationml.slide+xml"/>
  <Override PartName="/ppt/slides/slide139.xml" ContentType="application/vnd.openxmlformats-officedocument.presentationml.slide+xml"/>
  <Override PartName="/ppt/notesSlides/notesSlide105.xml" ContentType="application/vnd.openxmlformats-officedocument.presentationml.notes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charts/chart15.xml" ContentType="application/vnd.openxmlformats-officedocument.drawingml.char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10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114.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89.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charts/chart19.xml" ContentType="application/vnd.openxmlformats-officedocument.drawingml.chart+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notesSlides/notesSlide81.xml" ContentType="application/vnd.openxmlformats-officedocument.presentationml.notesSlide+xml"/>
  <Override PartName="/ppt/charts/chart14.xml" ContentType="application/vnd.openxmlformats-officedocument.drawingml.chart+xml"/>
  <Override PartName="/ppt/notesSlides/notesSlide68.xml" ContentType="application/vnd.openxmlformats-officedocument.presentationml.notes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slides/slide60.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0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51"/>
  </p:notesMasterIdLst>
  <p:sldIdLst>
    <p:sldId id="256" r:id="rId2"/>
    <p:sldId id="257" r:id="rId3"/>
    <p:sldId id="299" r:id="rId4"/>
    <p:sldId id="295" r:id="rId5"/>
    <p:sldId id="296" r:id="rId6"/>
    <p:sldId id="258" r:id="rId7"/>
    <p:sldId id="269" r:id="rId8"/>
    <p:sldId id="262" r:id="rId9"/>
    <p:sldId id="271" r:id="rId10"/>
    <p:sldId id="268" r:id="rId11"/>
    <p:sldId id="270" r:id="rId12"/>
    <p:sldId id="273" r:id="rId13"/>
    <p:sldId id="272" r:id="rId14"/>
    <p:sldId id="275" r:id="rId15"/>
    <p:sldId id="276" r:id="rId16"/>
    <p:sldId id="425" r:id="rId17"/>
    <p:sldId id="277" r:id="rId18"/>
    <p:sldId id="278" r:id="rId19"/>
    <p:sldId id="280" r:id="rId20"/>
    <p:sldId id="335" r:id="rId21"/>
    <p:sldId id="336" r:id="rId22"/>
    <p:sldId id="339" r:id="rId23"/>
    <p:sldId id="341" r:id="rId24"/>
    <p:sldId id="342" r:id="rId25"/>
    <p:sldId id="343" r:id="rId26"/>
    <p:sldId id="345" r:id="rId27"/>
    <p:sldId id="346" r:id="rId28"/>
    <p:sldId id="347" r:id="rId29"/>
    <p:sldId id="348" r:id="rId30"/>
    <p:sldId id="349" r:id="rId31"/>
    <p:sldId id="350" r:id="rId32"/>
    <p:sldId id="298" r:id="rId33"/>
    <p:sldId id="306" r:id="rId34"/>
    <p:sldId id="426" r:id="rId35"/>
    <p:sldId id="427" r:id="rId36"/>
    <p:sldId id="303" r:id="rId37"/>
    <p:sldId id="304" r:id="rId38"/>
    <p:sldId id="305" r:id="rId39"/>
    <p:sldId id="307" r:id="rId40"/>
    <p:sldId id="308" r:id="rId41"/>
    <p:sldId id="310" r:id="rId42"/>
    <p:sldId id="311" r:id="rId43"/>
    <p:sldId id="312" r:id="rId44"/>
    <p:sldId id="313" r:id="rId45"/>
    <p:sldId id="334" r:id="rId46"/>
    <p:sldId id="314" r:id="rId47"/>
    <p:sldId id="315" r:id="rId48"/>
    <p:sldId id="316" r:id="rId49"/>
    <p:sldId id="317" r:id="rId50"/>
    <p:sldId id="318" r:id="rId51"/>
    <p:sldId id="321" r:id="rId52"/>
    <p:sldId id="322" r:id="rId53"/>
    <p:sldId id="324" r:id="rId54"/>
    <p:sldId id="325" r:id="rId55"/>
    <p:sldId id="327" r:id="rId56"/>
    <p:sldId id="328" r:id="rId57"/>
    <p:sldId id="329" r:id="rId58"/>
    <p:sldId id="330" r:id="rId59"/>
    <p:sldId id="331" r:id="rId60"/>
    <p:sldId id="332" r:id="rId61"/>
    <p:sldId id="333" r:id="rId62"/>
    <p:sldId id="422" r:id="rId63"/>
    <p:sldId id="423" r:id="rId64"/>
    <p:sldId id="428" r:id="rId65"/>
    <p:sldId id="424" r:id="rId66"/>
    <p:sldId id="410"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4" r:id="rId82"/>
    <p:sldId id="393" r:id="rId83"/>
    <p:sldId id="395" r:id="rId84"/>
    <p:sldId id="430" r:id="rId85"/>
    <p:sldId id="429" r:id="rId86"/>
    <p:sldId id="301" r:id="rId87"/>
    <p:sldId id="411" r:id="rId88"/>
    <p:sldId id="412" r:id="rId89"/>
    <p:sldId id="413" r:id="rId90"/>
    <p:sldId id="414" r:id="rId91"/>
    <p:sldId id="300" r:id="rId92"/>
    <p:sldId id="354" r:id="rId93"/>
    <p:sldId id="274" r:id="rId94"/>
    <p:sldId id="355" r:id="rId95"/>
    <p:sldId id="356" r:id="rId96"/>
    <p:sldId id="357" r:id="rId97"/>
    <p:sldId id="358" r:id="rId98"/>
    <p:sldId id="359" r:id="rId99"/>
    <p:sldId id="360" r:id="rId100"/>
    <p:sldId id="361" r:id="rId101"/>
    <p:sldId id="362" r:id="rId102"/>
    <p:sldId id="363" r:id="rId103"/>
    <p:sldId id="364" r:id="rId104"/>
    <p:sldId id="365" r:id="rId105"/>
    <p:sldId id="351" r:id="rId106"/>
    <p:sldId id="352" r:id="rId107"/>
    <p:sldId id="353"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282" r:id="rId122"/>
    <p:sldId id="289" r:id="rId123"/>
    <p:sldId id="288" r:id="rId124"/>
    <p:sldId id="415" r:id="rId125"/>
    <p:sldId id="416" r:id="rId126"/>
    <p:sldId id="417" r:id="rId127"/>
    <p:sldId id="418" r:id="rId128"/>
    <p:sldId id="292" r:id="rId129"/>
    <p:sldId id="419" r:id="rId130"/>
    <p:sldId id="302" r:id="rId131"/>
    <p:sldId id="28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287" r:id="rId147"/>
    <p:sldId id="286" r:id="rId148"/>
    <p:sldId id="420" r:id="rId149"/>
    <p:sldId id="421" r:id="rId1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4933" autoAdjust="0"/>
    <p:restoredTop sz="83099" autoAdjust="0"/>
  </p:normalViewPr>
  <p:slideViewPr>
    <p:cSldViewPr>
      <p:cViewPr varScale="1">
        <p:scale>
          <a:sx n="72" d="100"/>
          <a:sy n="72" d="100"/>
        </p:scale>
        <p:origin x="-11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2"/>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slide" Target="slides/slide132.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0" Type="http://schemas.openxmlformats.org/officeDocument/2006/relationships/slide" Target="slides/slide9.xml"/><Relationship Id="rId138" Type="http://schemas.openxmlformats.org/officeDocument/2006/relationships/slide" Target="slides/slide137.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140" Type="http://schemas.openxmlformats.org/officeDocument/2006/relationships/slide" Target="slides/slide139.xml"/><Relationship Id="rId144" Type="http://schemas.openxmlformats.org/officeDocument/2006/relationships/slide" Target="slides/slide143.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52"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theme" Target="theme/theme1.xml"/><Relationship Id="rId23" Type="http://schemas.openxmlformats.org/officeDocument/2006/relationships/slide" Target="slides/slide22.xml"/><Relationship Id="rId136" Type="http://schemas.openxmlformats.org/officeDocument/2006/relationships/slide" Target="slides/slide135.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146" Type="http://schemas.openxmlformats.org/officeDocument/2006/relationships/slide" Target="slides/slide145.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130" Type="http://schemas.openxmlformats.org/officeDocument/2006/relationships/slide" Target="slides/slide129.xml"/><Relationship Id="rId156" Type="http://schemas.openxmlformats.org/officeDocument/2006/relationships/tableStyles" Target="tableStyles.xml"/><Relationship Id="rId90" Type="http://schemas.openxmlformats.org/officeDocument/2006/relationships/slide" Target="slides/slide89.xml"/><Relationship Id="rId153" Type="http://schemas.openxmlformats.org/officeDocument/2006/relationships/presProps" Target="presProps.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slide" Target="slides/slide133.xml"/><Relationship Id="rId149" Type="http://schemas.openxmlformats.org/officeDocument/2006/relationships/slide" Target="slides/slide148.xml"/><Relationship Id="rId112" Type="http://schemas.openxmlformats.org/officeDocument/2006/relationships/slide" Target="slides/slide111.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slide" Target="slides/slide134.xml"/><Relationship Id="rId36" Type="http://schemas.openxmlformats.org/officeDocument/2006/relationships/slide" Target="slides/slide35.xml"/><Relationship Id="rId125" Type="http://schemas.openxmlformats.org/officeDocument/2006/relationships/slide" Target="slides/slide124.xml"/><Relationship Id="rId139" Type="http://schemas.openxmlformats.org/officeDocument/2006/relationships/slide" Target="slides/slide138.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41" Type="http://schemas.openxmlformats.org/officeDocument/2006/relationships/slide" Target="slides/slide140.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08" Type="http://schemas.openxmlformats.org/officeDocument/2006/relationships/slide" Target="slides/slide107.xml"/><Relationship Id="rId137" Type="http://schemas.openxmlformats.org/officeDocument/2006/relationships/slide" Target="slides/slide136.xml"/><Relationship Id="rId3" Type="http://schemas.openxmlformats.org/officeDocument/2006/relationships/slide" Target="slides/slide2.xml"/><Relationship Id="rId123" Type="http://schemas.openxmlformats.org/officeDocument/2006/relationships/slide" Target="slides/slide122.xml"/><Relationship Id="rId151" Type="http://schemas.openxmlformats.org/officeDocument/2006/relationships/notesMaster" Target="notesMasters/notesMaster1.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143" Type="http://schemas.openxmlformats.org/officeDocument/2006/relationships/slide" Target="slides/slide142.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slide" Target="slides/slide130.xml"/><Relationship Id="rId78" Type="http://schemas.openxmlformats.org/officeDocument/2006/relationships/slide" Target="slides/slide77.xml"/><Relationship Id="rId15" Type="http://schemas.openxmlformats.org/officeDocument/2006/relationships/slide" Target="slides/slide14.xml"/><Relationship Id="rId154" Type="http://schemas.openxmlformats.org/officeDocument/2006/relationships/viewProps" Target="viewProps.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F:\ENHANCE\Figuren\subgroepen.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style val="2"/>
  <c:chart>
    <c:autoTitleDeleted val="1"/>
    <c:plotArea>
      <c:layout>
        <c:manualLayout>
          <c:layoutTarget val="inner"/>
          <c:xMode val="edge"/>
          <c:yMode val="edge"/>
          <c:x val="0.0753119639572617"/>
          <c:y val="0.0464719182829419"/>
          <c:w val="0.908940004546678"/>
          <c:h val="0.645848814352755"/>
        </c:manualLayout>
      </c:layout>
      <c:lineChart>
        <c:grouping val="standard"/>
        <c:ser>
          <c:idx val="0"/>
          <c:order val="0"/>
          <c:tx>
            <c:strRef>
              <c:f>Sheet1!$C$2</c:f>
              <c:strCache>
                <c:ptCount val="1"/>
                <c:pt idx="0">
                  <c:v>treatment difference</c:v>
                </c:pt>
              </c:strCache>
            </c:strRef>
          </c:tx>
          <c:spPr>
            <a:ln w="28575">
              <a:noFill/>
            </a:ln>
            <a:effectLst/>
          </c:spPr>
          <c:marker>
            <c:symbol val="diamond"/>
            <c:size val="11"/>
            <c:spPr>
              <a:solidFill>
                <a:srgbClr val="FFC000">
                  <a:alpha val="96000"/>
                </a:srgbClr>
              </a:solidFill>
              <a:effectLst/>
              <a:scene3d>
                <a:camera prst="orthographicFront"/>
                <a:lightRig rig="threePt" dir="t"/>
              </a:scene3d>
              <a:sp3d>
                <a:bevelT w="165100" prst="coolSlant"/>
              </a:sp3d>
            </c:spPr>
          </c:marker>
          <c:errBars>
            <c:errDir val="y"/>
            <c:errBarType val="both"/>
            <c:errValType val="cust"/>
            <c:plus>
              <c:numRef>
                <c:f>Sheet1!$E$3:$E$37</c:f>
                <c:numCache>
                  <c:formatCode>General</c:formatCode>
                  <c:ptCount val="35"/>
                  <c:pt idx="0">
                    <c:v>0.01415402</c:v>
                  </c:pt>
                  <c:pt idx="1">
                    <c:v>0.01470622</c:v>
                  </c:pt>
                  <c:pt idx="3">
                    <c:v>0.01070774</c:v>
                  </c:pt>
                  <c:pt idx="4">
                    <c:v>0.0315462</c:v>
                  </c:pt>
                  <c:pt idx="6">
                    <c:v>0.01027348</c:v>
                  </c:pt>
                  <c:pt idx="7">
                    <c:v>0.0603744400000001</c:v>
                  </c:pt>
                  <c:pt idx="9">
                    <c:v>0.0101896</c:v>
                  </c:pt>
                  <c:pt idx="10">
                    <c:v>0.03154802</c:v>
                  </c:pt>
                  <c:pt idx="12">
                    <c:v>0.01482472</c:v>
                  </c:pt>
                  <c:pt idx="13">
                    <c:v>0.01387018</c:v>
                  </c:pt>
                  <c:pt idx="15">
                    <c:v>0.0106601</c:v>
                  </c:pt>
                  <c:pt idx="16">
                    <c:v>0.02749902</c:v>
                  </c:pt>
                  <c:pt idx="18">
                    <c:v>0.01418778</c:v>
                  </c:pt>
                  <c:pt idx="19">
                    <c:v>0.01466038</c:v>
                  </c:pt>
                  <c:pt idx="21">
                    <c:v>0.02173858</c:v>
                  </c:pt>
                  <c:pt idx="22">
                    <c:v>0.01498118</c:v>
                  </c:pt>
                  <c:pt idx="23">
                    <c:v>0.0176084</c:v>
                  </c:pt>
                  <c:pt idx="25">
                    <c:v>0.01246716</c:v>
                  </c:pt>
                  <c:pt idx="26">
                    <c:v>0.01723638</c:v>
                  </c:pt>
                  <c:pt idx="28">
                    <c:v>0.01412288</c:v>
                  </c:pt>
                  <c:pt idx="29">
                    <c:v>0.0162645200000001</c:v>
                  </c:pt>
                  <c:pt idx="30">
                    <c:v>0.02026016</c:v>
                  </c:pt>
                  <c:pt idx="31">
                    <c:v>0.0270131000000001</c:v>
                  </c:pt>
                  <c:pt idx="33">
                    <c:v>0.01096222</c:v>
                  </c:pt>
                  <c:pt idx="34">
                    <c:v>0.01699698</c:v>
                  </c:pt>
                </c:numCache>
              </c:numRef>
            </c:plus>
            <c:minus>
              <c:numRef>
                <c:f>Sheet1!$E$3:$E$37</c:f>
                <c:numCache>
                  <c:formatCode>General</c:formatCode>
                  <c:ptCount val="35"/>
                  <c:pt idx="0">
                    <c:v>0.01415402</c:v>
                  </c:pt>
                  <c:pt idx="1">
                    <c:v>0.01470622</c:v>
                  </c:pt>
                  <c:pt idx="3">
                    <c:v>0.01070774</c:v>
                  </c:pt>
                  <c:pt idx="4">
                    <c:v>0.0315462</c:v>
                  </c:pt>
                  <c:pt idx="6">
                    <c:v>0.01027348</c:v>
                  </c:pt>
                  <c:pt idx="7">
                    <c:v>0.0603744400000001</c:v>
                  </c:pt>
                  <c:pt idx="9">
                    <c:v>0.0101896</c:v>
                  </c:pt>
                  <c:pt idx="10">
                    <c:v>0.03154802</c:v>
                  </c:pt>
                  <c:pt idx="12">
                    <c:v>0.01482472</c:v>
                  </c:pt>
                  <c:pt idx="13">
                    <c:v>0.01387018</c:v>
                  </c:pt>
                  <c:pt idx="15">
                    <c:v>0.0106601</c:v>
                  </c:pt>
                  <c:pt idx="16">
                    <c:v>0.02749902</c:v>
                  </c:pt>
                  <c:pt idx="18">
                    <c:v>0.01418778</c:v>
                  </c:pt>
                  <c:pt idx="19">
                    <c:v>0.01466038</c:v>
                  </c:pt>
                  <c:pt idx="21">
                    <c:v>0.02173858</c:v>
                  </c:pt>
                  <c:pt idx="22">
                    <c:v>0.01498118</c:v>
                  </c:pt>
                  <c:pt idx="23">
                    <c:v>0.0176084</c:v>
                  </c:pt>
                  <c:pt idx="25">
                    <c:v>0.01246716</c:v>
                  </c:pt>
                  <c:pt idx="26">
                    <c:v>0.01723638</c:v>
                  </c:pt>
                  <c:pt idx="28">
                    <c:v>0.01412288</c:v>
                  </c:pt>
                  <c:pt idx="29">
                    <c:v>0.0162645200000001</c:v>
                  </c:pt>
                  <c:pt idx="30">
                    <c:v>0.02026016</c:v>
                  </c:pt>
                  <c:pt idx="31">
                    <c:v>0.0270131000000001</c:v>
                  </c:pt>
                  <c:pt idx="33">
                    <c:v>0.01096222</c:v>
                  </c:pt>
                  <c:pt idx="34">
                    <c:v>0.01699698</c:v>
                  </c:pt>
                </c:numCache>
              </c:numRef>
            </c:minus>
          </c:errBars>
          <c:cat>
            <c:strRef>
              <c:f>Sheet1!$B$3:$B$37</c:f>
              <c:strCache>
                <c:ptCount val="35"/>
                <c:pt idx="0">
                  <c:v>Female  </c:v>
                </c:pt>
                <c:pt idx="1">
                  <c:v>Male</c:v>
                </c:pt>
                <c:pt idx="3">
                  <c:v>Caucasian</c:v>
                </c:pt>
                <c:pt idx="4">
                  <c:v>Other races</c:v>
                </c:pt>
                <c:pt idx="6">
                  <c:v>Age &lt;=65 yrs</c:v>
                </c:pt>
                <c:pt idx="7">
                  <c:v>Age &gt;65 yrs</c:v>
                </c:pt>
                <c:pt idx="9">
                  <c:v>&lt;=2 CV riskfactors</c:v>
                </c:pt>
                <c:pt idx="10">
                  <c:v>&gt;2 CV riskfactors</c:v>
                </c:pt>
                <c:pt idx="12">
                  <c:v>NO  FH CHD   </c:v>
                </c:pt>
                <c:pt idx="13">
                  <c:v>YES  FH CHD</c:v>
                </c:pt>
                <c:pt idx="15">
                  <c:v>NO CHD</c:v>
                </c:pt>
                <c:pt idx="16">
                  <c:v>YES CHD</c:v>
                </c:pt>
                <c:pt idx="18">
                  <c:v>LDLc &lt; median</c:v>
                </c:pt>
                <c:pt idx="19">
                  <c:v>LDLC &gt; median</c:v>
                </c:pt>
                <c:pt idx="21">
                  <c:v>No prior statins</c:v>
                </c:pt>
                <c:pt idx="22">
                  <c:v>Low dose prior statins</c:v>
                </c:pt>
                <c:pt idx="23">
                  <c:v>High dose prior statins</c:v>
                </c:pt>
                <c:pt idx="25">
                  <c:v>NO smoking   </c:v>
                </c:pt>
                <c:pt idx="26">
                  <c:v>YES smoking</c:v>
                </c:pt>
                <c:pt idx="28">
                  <c:v>1st IMT quartile</c:v>
                </c:pt>
                <c:pt idx="29">
                  <c:v>2nd IMT quartile</c:v>
                </c:pt>
                <c:pt idx="30">
                  <c:v>3th IMT quartile</c:v>
                </c:pt>
                <c:pt idx="31">
                  <c:v>4th IMT quartile</c:v>
                </c:pt>
                <c:pt idx="33">
                  <c:v>IMT &lt; median</c:v>
                </c:pt>
                <c:pt idx="34">
                  <c:v>IMT &gt; median</c:v>
                </c:pt>
              </c:strCache>
            </c:strRef>
          </c:cat>
          <c:val>
            <c:numRef>
              <c:f>Sheet1!$C$3:$C$37</c:f>
              <c:numCache>
                <c:formatCode>General</c:formatCode>
                <c:ptCount val="35"/>
                <c:pt idx="0">
                  <c:v>0.00212005000000001</c:v>
                </c:pt>
                <c:pt idx="1">
                  <c:v>0.00779063000000002</c:v>
                </c:pt>
                <c:pt idx="3">
                  <c:v>0.00491359000000002</c:v>
                </c:pt>
                <c:pt idx="4">
                  <c:v>0.00633847000000002</c:v>
                </c:pt>
                <c:pt idx="6">
                  <c:v>0.00422904000000002</c:v>
                </c:pt>
                <c:pt idx="7">
                  <c:v>0.0449535800000001</c:v>
                </c:pt>
                <c:pt idx="9">
                  <c:v>0.00271392000000001</c:v>
                </c:pt>
                <c:pt idx="10">
                  <c:v>0.01654641</c:v>
                </c:pt>
                <c:pt idx="12">
                  <c:v>0.0164065600000001</c:v>
                </c:pt>
                <c:pt idx="13">
                  <c:v>-0.00282834</c:v>
                </c:pt>
                <c:pt idx="15">
                  <c:v>0.00458991000000001</c:v>
                </c:pt>
                <c:pt idx="16">
                  <c:v>0.00910458000000003</c:v>
                </c:pt>
                <c:pt idx="18">
                  <c:v>0.00179301000000001</c:v>
                </c:pt>
                <c:pt idx="19">
                  <c:v>0.00859143000000003</c:v>
                </c:pt>
                <c:pt idx="21">
                  <c:v>0.00316712000000002</c:v>
                </c:pt>
                <c:pt idx="22">
                  <c:v>0.00459186000000002</c:v>
                </c:pt>
                <c:pt idx="23">
                  <c:v>0.00695576000000003</c:v>
                </c:pt>
                <c:pt idx="25">
                  <c:v>0.00659864000000002</c:v>
                </c:pt>
                <c:pt idx="26">
                  <c:v>0.00113199</c:v>
                </c:pt>
                <c:pt idx="28">
                  <c:v>0.01146956</c:v>
                </c:pt>
                <c:pt idx="29">
                  <c:v>-0.0206757400000001</c:v>
                </c:pt>
                <c:pt idx="30">
                  <c:v>0.02153368</c:v>
                </c:pt>
                <c:pt idx="31">
                  <c:v>0.00693895000000002</c:v>
                </c:pt>
                <c:pt idx="33">
                  <c:v>-0.00446422000000001</c:v>
                </c:pt>
                <c:pt idx="34">
                  <c:v>0.01428078</c:v>
                </c:pt>
              </c:numCache>
            </c:numRef>
          </c:val>
        </c:ser>
        <c:marker val="1"/>
        <c:axId val="539139784"/>
        <c:axId val="539345176"/>
      </c:lineChart>
      <c:catAx>
        <c:axId val="539139784"/>
        <c:scaling>
          <c:orientation val="minMax"/>
        </c:scaling>
        <c:axPos val="b"/>
        <c:numFmt formatCode="General" sourceLinked="1"/>
        <c:tickLblPos val="low"/>
        <c:txPr>
          <a:bodyPr/>
          <a:lstStyle/>
          <a:p>
            <a:pPr>
              <a:defRPr lang="nl-NL" sz="1200" b="1"/>
            </a:pPr>
            <a:endParaRPr lang="es-ES_tradnl"/>
          </a:p>
        </c:txPr>
        <c:crossAx val="539345176"/>
        <c:crosses val="autoZero"/>
        <c:auto val="1"/>
        <c:lblAlgn val="ctr"/>
        <c:lblOffset val="100"/>
      </c:catAx>
      <c:valAx>
        <c:axId val="539345176"/>
        <c:scaling>
          <c:orientation val="minMax"/>
        </c:scaling>
        <c:axPos val="l"/>
        <c:majorGridlines/>
        <c:numFmt formatCode="General" sourceLinked="1"/>
        <c:tickLblPos val="nextTo"/>
        <c:txPr>
          <a:bodyPr/>
          <a:lstStyle/>
          <a:p>
            <a:pPr>
              <a:defRPr lang="nl-NL" sz="1200" b="1"/>
            </a:pPr>
            <a:endParaRPr lang="es-ES_tradnl"/>
          </a:p>
        </c:txPr>
        <c:crossAx val="539139784"/>
        <c:crosses val="autoZero"/>
        <c:crossBetween val="between"/>
      </c:valAx>
      <c:spPr>
        <a:noFill/>
        <a:scene3d>
          <a:camera prst="orthographicFront"/>
          <a:lightRig rig="threePt" dir="t"/>
        </a:scene3d>
        <a:sp3d>
          <a:bevelT w="165100" prst="coolSlant"/>
        </a:sp3d>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Macrovasculares</a:t>
            </a:r>
          </a:p>
        </c:rich>
      </c:tx>
      <c:layout>
        <c:manualLayout>
          <c:xMode val="edge"/>
          <c:yMode val="edge"/>
          <c:x val="0.323076923076923"/>
          <c:y val="0.0165876777251185"/>
        </c:manualLayout>
      </c:layout>
      <c:spPr>
        <a:noFill/>
        <a:ln w="25399">
          <a:noFill/>
        </a:ln>
      </c:spPr>
    </c:title>
    <c:plotArea>
      <c:layout>
        <c:manualLayout>
          <c:layoutTarget val="inner"/>
          <c:xMode val="edge"/>
          <c:yMode val="edge"/>
          <c:x val="0.146153846153846"/>
          <c:y val="0.14218009478673"/>
          <c:w val="0.812820512820513"/>
          <c:h val="0.739336492890995"/>
        </c:manualLayout>
      </c:layout>
      <c:lineChart>
        <c:grouping val="standard"/>
        <c:ser>
          <c:idx val="0"/>
          <c:order val="0"/>
          <c:tx>
            <c:strRef>
              <c:f>Sheet1!$B$1</c:f>
              <c:strCache>
                <c:ptCount val="1"/>
                <c:pt idx="0">
                  <c:v>Convencional (n=5.569)</c:v>
                </c:pt>
              </c:strCache>
            </c:strRef>
          </c:tx>
          <c:spPr>
            <a:ln w="38099">
              <a:solidFill>
                <a:schemeClr val="tx1"/>
              </a:solidFill>
              <a:prstDash val="solid"/>
            </a:ln>
          </c:spPr>
          <c:marker>
            <c:symbol val="circle"/>
            <c:size val="6"/>
            <c:spPr>
              <a:solidFill>
                <a:schemeClr val="accent2"/>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Sheet1!$B$2:$B$13</c:f>
              <c:numCache>
                <c:formatCode>General</c:formatCode>
                <c:ptCount val="12"/>
                <c:pt idx="0">
                  <c:v>0.0</c:v>
                </c:pt>
                <c:pt idx="1">
                  <c:v>1.4</c:v>
                </c:pt>
                <c:pt idx="2">
                  <c:v>2.466666667</c:v>
                </c:pt>
                <c:pt idx="3">
                  <c:v>3.666666667</c:v>
                </c:pt>
                <c:pt idx="4">
                  <c:v>4.6</c:v>
                </c:pt>
                <c:pt idx="5">
                  <c:v>5.733333333000001</c:v>
                </c:pt>
                <c:pt idx="6">
                  <c:v>6.666666666999997</c:v>
                </c:pt>
                <c:pt idx="7">
                  <c:v>7.733333333000001</c:v>
                </c:pt>
                <c:pt idx="8">
                  <c:v>8.0</c:v>
                </c:pt>
                <c:pt idx="9">
                  <c:v>9.8</c:v>
                </c:pt>
                <c:pt idx="10">
                  <c:v>10.8</c:v>
                </c:pt>
                <c:pt idx="11">
                  <c:v>12.8</c:v>
                </c:pt>
              </c:numCache>
            </c:numRef>
          </c:val>
        </c:ser>
        <c:ser>
          <c:idx val="1"/>
          <c:order val="1"/>
          <c:tx>
            <c:strRef>
              <c:f>Sheet1!$C$1</c:f>
              <c:strCache>
                <c:ptCount val="1"/>
                <c:pt idx="0">
                  <c:v>Intensivo (n=5.571)</c:v>
                </c:pt>
              </c:strCache>
            </c:strRef>
          </c:tx>
          <c:spPr>
            <a:ln w="38099">
              <a:solidFill>
                <a:schemeClr val="tx1"/>
              </a:solidFill>
              <a:prstDash val="solid"/>
            </a:ln>
          </c:spPr>
          <c:marker>
            <c:symbol val="square"/>
            <c:size val="8"/>
            <c:spPr>
              <a:solidFill>
                <a:schemeClr val="accent1"/>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Sheet1!$C$2:$C$13</c:f>
              <c:numCache>
                <c:formatCode>General</c:formatCode>
                <c:ptCount val="12"/>
                <c:pt idx="0">
                  <c:v>0.0</c:v>
                </c:pt>
                <c:pt idx="1">
                  <c:v>1.133333332999999</c:v>
                </c:pt>
                <c:pt idx="2">
                  <c:v>2.133333333</c:v>
                </c:pt>
                <c:pt idx="3">
                  <c:v>3.4</c:v>
                </c:pt>
                <c:pt idx="4">
                  <c:v>4.4</c:v>
                </c:pt>
                <c:pt idx="5">
                  <c:v>5.266666667</c:v>
                </c:pt>
                <c:pt idx="6">
                  <c:v>6.266666667</c:v>
                </c:pt>
                <c:pt idx="7">
                  <c:v>7.666666666999997</c:v>
                </c:pt>
                <c:pt idx="8">
                  <c:v>8.466666667000007</c:v>
                </c:pt>
                <c:pt idx="9">
                  <c:v>9.6</c:v>
                </c:pt>
                <c:pt idx="10">
                  <c:v>10.26666667</c:v>
                </c:pt>
                <c:pt idx="11">
                  <c:v>11.26666667</c:v>
                </c:pt>
              </c:numCache>
            </c:numRef>
          </c:val>
        </c:ser>
        <c:marker val="1"/>
        <c:axId val="593250136"/>
        <c:axId val="593258632"/>
      </c:lineChart>
      <c:catAx>
        <c:axId val="593250136"/>
        <c:scaling>
          <c:orientation val="minMax"/>
        </c:scaling>
        <c:axPos val="b"/>
        <c:title>
          <c:tx>
            <c:rich>
              <a:bodyPr/>
              <a:lstStyle/>
              <a:p>
                <a:pPr>
                  <a:defRPr lang="es-ES"/>
                </a:pPr>
                <a:r>
                  <a:rPr lang="es-ES"/>
                  <a:t>Meses</a:t>
                </a:r>
              </a:p>
            </c:rich>
          </c:tx>
          <c:layout>
            <c:manualLayout>
              <c:xMode val="edge"/>
              <c:yMode val="edge"/>
              <c:x val="0.856410256410257"/>
              <c:y val="0.938388625592417"/>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3258632"/>
        <c:crosses val="autoZero"/>
        <c:auto val="1"/>
        <c:lblAlgn val="ctr"/>
        <c:lblOffset val="100"/>
        <c:tickLblSkip val="1"/>
        <c:tickMarkSkip val="1"/>
      </c:catAx>
      <c:valAx>
        <c:axId val="593258632"/>
        <c:scaling>
          <c:orientation val="minMax"/>
        </c:scaling>
        <c:axPos val="l"/>
        <c:majorGridlines>
          <c:spPr>
            <a:ln w="12700">
              <a:solidFill>
                <a:schemeClr val="tx1"/>
              </a:solidFill>
              <a:prstDash val="sysDash"/>
            </a:ln>
          </c:spPr>
        </c:majorGridlines>
        <c:title>
          <c:tx>
            <c:rich>
              <a:bodyPr rot="0" vert="horz"/>
              <a:lstStyle/>
              <a:p>
                <a:pPr algn="ctr">
                  <a:defRPr lang="es-ES"/>
                </a:pPr>
                <a:r>
                  <a:rPr lang="es-ES"/>
                  <a:t>%</a:t>
                </a:r>
              </a:p>
            </c:rich>
          </c:tx>
          <c:layout>
            <c:manualLayout>
              <c:xMode val="edge"/>
              <c:yMode val="edge"/>
              <c:x val="0.00256410256410256"/>
              <c:y val="0.116113744075829"/>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3250136"/>
        <c:crosses val="autoZero"/>
        <c:crossBetween val="midCat"/>
      </c:valAx>
      <c:spPr>
        <a:noFill/>
        <a:ln w="25399">
          <a:noFill/>
        </a:ln>
      </c:spPr>
    </c:plotArea>
    <c:legend>
      <c:legendPos val="r"/>
      <c:layout>
        <c:manualLayout>
          <c:xMode val="edge"/>
          <c:yMode val="edge"/>
          <c:x val="0.38974358974359"/>
          <c:y val="0.753554502369668"/>
          <c:w val="0.566666666666667"/>
          <c:h val="0.125592417061611"/>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tx2">
              <a:lumMod val="25000"/>
            </a:schemeClr>
          </a:solidFill>
          <a:latin typeface="Arial"/>
          <a:ea typeface="Arial"/>
          <a:cs typeface="Arial"/>
        </a:defRPr>
      </a:pPr>
      <a:endParaRPr lang="es-ES_tradnl"/>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Microvasculares</a:t>
            </a:r>
          </a:p>
        </c:rich>
      </c:tx>
      <c:layout>
        <c:manualLayout>
          <c:xMode val="edge"/>
          <c:yMode val="edge"/>
          <c:x val="0.330769230769231"/>
          <c:y val="0.0165876777251185"/>
        </c:manualLayout>
      </c:layout>
      <c:spPr>
        <a:noFill/>
        <a:ln w="25399">
          <a:noFill/>
        </a:ln>
      </c:spPr>
    </c:title>
    <c:plotArea>
      <c:layout>
        <c:manualLayout>
          <c:layoutTarget val="inner"/>
          <c:xMode val="edge"/>
          <c:yMode val="edge"/>
          <c:x val="0.146153846153846"/>
          <c:y val="0.14218009478673"/>
          <c:w val="0.812820512820513"/>
          <c:h val="0.739336492890995"/>
        </c:manualLayout>
      </c:layout>
      <c:lineChart>
        <c:grouping val="standard"/>
        <c:ser>
          <c:idx val="0"/>
          <c:order val="0"/>
          <c:tx>
            <c:strRef>
              <c:f>Sheet1!$B$1</c:f>
              <c:strCache>
                <c:ptCount val="1"/>
                <c:pt idx="0">
                  <c:v>Convencional (n=5.569)</c:v>
                </c:pt>
              </c:strCache>
            </c:strRef>
          </c:tx>
          <c:spPr>
            <a:ln w="38099">
              <a:solidFill>
                <a:schemeClr val="tx1"/>
              </a:solidFill>
              <a:prstDash val="solid"/>
            </a:ln>
          </c:spPr>
          <c:marker>
            <c:symbol val="circle"/>
            <c:size val="6"/>
            <c:spPr>
              <a:solidFill>
                <a:schemeClr val="accent2"/>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Sheet1!$B$2:$B$13</c:f>
              <c:numCache>
                <c:formatCode>General</c:formatCode>
                <c:ptCount val="12"/>
                <c:pt idx="0">
                  <c:v>0.0</c:v>
                </c:pt>
                <c:pt idx="1">
                  <c:v>0.533333333</c:v>
                </c:pt>
                <c:pt idx="2">
                  <c:v>1.266666666999999</c:v>
                </c:pt>
                <c:pt idx="3">
                  <c:v>1.666666667</c:v>
                </c:pt>
                <c:pt idx="4">
                  <c:v>3.733333333</c:v>
                </c:pt>
                <c:pt idx="5">
                  <c:v>5.266666667</c:v>
                </c:pt>
                <c:pt idx="6">
                  <c:v>5.733333333000001</c:v>
                </c:pt>
                <c:pt idx="7">
                  <c:v>6.266666667</c:v>
                </c:pt>
                <c:pt idx="8">
                  <c:v>7.8</c:v>
                </c:pt>
                <c:pt idx="9">
                  <c:v>10.06666667</c:v>
                </c:pt>
                <c:pt idx="10">
                  <c:v>11.4</c:v>
                </c:pt>
                <c:pt idx="11">
                  <c:v>12.33333333</c:v>
                </c:pt>
              </c:numCache>
            </c:numRef>
          </c:val>
        </c:ser>
        <c:ser>
          <c:idx val="1"/>
          <c:order val="1"/>
          <c:tx>
            <c:strRef>
              <c:f>Sheet1!$C$1</c:f>
              <c:strCache>
                <c:ptCount val="1"/>
                <c:pt idx="0">
                  <c:v>Intensivo (n=5.571)</c:v>
                </c:pt>
              </c:strCache>
            </c:strRef>
          </c:tx>
          <c:spPr>
            <a:ln w="38099">
              <a:solidFill>
                <a:schemeClr val="tx1"/>
              </a:solidFill>
              <a:prstDash val="solid"/>
            </a:ln>
          </c:spPr>
          <c:marker>
            <c:symbol val="square"/>
            <c:size val="8"/>
            <c:spPr>
              <a:solidFill>
                <a:schemeClr val="accent1"/>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Sheet1!$C$2:$C$13</c:f>
              <c:numCache>
                <c:formatCode>General</c:formatCode>
                <c:ptCount val="12"/>
                <c:pt idx="0">
                  <c:v>0.0</c:v>
                </c:pt>
                <c:pt idx="1">
                  <c:v>0.533333333</c:v>
                </c:pt>
                <c:pt idx="2">
                  <c:v>1.066666667</c:v>
                </c:pt>
                <c:pt idx="3">
                  <c:v>1.533333333</c:v>
                </c:pt>
                <c:pt idx="4">
                  <c:v>3.133333333</c:v>
                </c:pt>
                <c:pt idx="5">
                  <c:v>4.266666667</c:v>
                </c:pt>
                <c:pt idx="6">
                  <c:v>4.666666666999997</c:v>
                </c:pt>
                <c:pt idx="7">
                  <c:v>5.266666667</c:v>
                </c:pt>
                <c:pt idx="8">
                  <c:v>7.0</c:v>
                </c:pt>
                <c:pt idx="9">
                  <c:v>8.666666667000002</c:v>
                </c:pt>
                <c:pt idx="10">
                  <c:v>9.866666667000005</c:v>
                </c:pt>
                <c:pt idx="11">
                  <c:v>11.0</c:v>
                </c:pt>
              </c:numCache>
            </c:numRef>
          </c:val>
        </c:ser>
        <c:marker val="1"/>
        <c:axId val="594801848"/>
        <c:axId val="594810408"/>
      </c:lineChart>
      <c:catAx>
        <c:axId val="594801848"/>
        <c:scaling>
          <c:orientation val="minMax"/>
        </c:scaling>
        <c:axPos val="b"/>
        <c:title>
          <c:tx>
            <c:rich>
              <a:bodyPr/>
              <a:lstStyle/>
              <a:p>
                <a:pPr>
                  <a:defRPr lang="es-ES"/>
                </a:pPr>
                <a:r>
                  <a:rPr lang="es-ES"/>
                  <a:t>Meses</a:t>
                </a:r>
              </a:p>
            </c:rich>
          </c:tx>
          <c:layout>
            <c:manualLayout>
              <c:xMode val="edge"/>
              <c:yMode val="edge"/>
              <c:x val="0.856410256410257"/>
              <c:y val="0.938388625592417"/>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4810408"/>
        <c:crosses val="autoZero"/>
        <c:auto val="1"/>
        <c:lblAlgn val="ctr"/>
        <c:lblOffset val="100"/>
        <c:tickLblSkip val="1"/>
        <c:tickMarkSkip val="1"/>
      </c:catAx>
      <c:valAx>
        <c:axId val="594810408"/>
        <c:scaling>
          <c:orientation val="minMax"/>
        </c:scaling>
        <c:axPos val="l"/>
        <c:majorGridlines>
          <c:spPr>
            <a:ln w="12700">
              <a:solidFill>
                <a:schemeClr val="tx1"/>
              </a:solidFill>
              <a:prstDash val="sysDash"/>
            </a:ln>
          </c:spPr>
        </c:majorGridlines>
        <c:title>
          <c:tx>
            <c:rich>
              <a:bodyPr rot="0" vert="horz"/>
              <a:lstStyle/>
              <a:p>
                <a:pPr algn="ctr">
                  <a:defRPr lang="es-ES"/>
                </a:pPr>
                <a:r>
                  <a:rPr lang="es-ES"/>
                  <a:t>%</a:t>
                </a:r>
              </a:p>
            </c:rich>
          </c:tx>
          <c:layout>
            <c:manualLayout>
              <c:xMode val="edge"/>
              <c:yMode val="edge"/>
              <c:x val="0.00256410256410256"/>
              <c:y val="0.116113744075829"/>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4801848"/>
        <c:crosses val="autoZero"/>
        <c:crossBetween val="midCat"/>
      </c:valAx>
      <c:spPr>
        <a:noFill/>
        <a:ln w="25399">
          <a:noFill/>
        </a:ln>
      </c:spPr>
    </c:plotArea>
    <c:legend>
      <c:legendPos val="r"/>
      <c:layout>
        <c:manualLayout>
          <c:xMode val="edge"/>
          <c:yMode val="edge"/>
          <c:x val="0.38974358974359"/>
          <c:y val="0.753554502369668"/>
          <c:w val="0.566666666666667"/>
          <c:h val="0.125592417061611"/>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tx2">
              <a:lumMod val="25000"/>
            </a:schemeClr>
          </a:solidFill>
          <a:latin typeface="Arial"/>
          <a:ea typeface="Arial"/>
          <a:cs typeface="Arial"/>
        </a:defRPr>
      </a:pPr>
      <a:endParaRPr lang="es-ES_tradnl"/>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Mortalidad total</a:t>
            </a:r>
          </a:p>
        </c:rich>
      </c:tx>
      <c:layout>
        <c:manualLayout>
          <c:xMode val="edge"/>
          <c:yMode val="edge"/>
          <c:x val="0.343589743589744"/>
          <c:y val="0.0165876777251185"/>
        </c:manualLayout>
      </c:layout>
      <c:spPr>
        <a:noFill/>
        <a:ln w="25399">
          <a:noFill/>
        </a:ln>
      </c:spPr>
    </c:title>
    <c:plotArea>
      <c:layout>
        <c:manualLayout>
          <c:layoutTarget val="inner"/>
          <c:xMode val="edge"/>
          <c:yMode val="edge"/>
          <c:x val="0.146153846153846"/>
          <c:y val="0.14218009478673"/>
          <c:w val="0.812820512820513"/>
          <c:h val="0.739336492890995"/>
        </c:manualLayout>
      </c:layout>
      <c:lineChart>
        <c:grouping val="standard"/>
        <c:ser>
          <c:idx val="0"/>
          <c:order val="0"/>
          <c:tx>
            <c:strRef>
              <c:f>Sheet1!$B$1</c:f>
              <c:strCache>
                <c:ptCount val="1"/>
                <c:pt idx="0">
                  <c:v>Convencional (n=5.569)</c:v>
                </c:pt>
              </c:strCache>
            </c:strRef>
          </c:tx>
          <c:spPr>
            <a:ln w="38099">
              <a:solidFill>
                <a:schemeClr val="tx1"/>
              </a:solidFill>
              <a:prstDash val="solid"/>
            </a:ln>
          </c:spPr>
          <c:marker>
            <c:symbol val="circle"/>
            <c:size val="6"/>
            <c:spPr>
              <a:solidFill>
                <a:schemeClr val="accent2"/>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Sheet1!$B$2:$B$13</c:f>
              <c:numCache>
                <c:formatCode>General</c:formatCode>
                <c:ptCount val="12"/>
                <c:pt idx="0">
                  <c:v>0.0</c:v>
                </c:pt>
                <c:pt idx="1">
                  <c:v>0.4</c:v>
                </c:pt>
                <c:pt idx="2">
                  <c:v>1.066666667</c:v>
                </c:pt>
                <c:pt idx="3">
                  <c:v>2.133333333</c:v>
                </c:pt>
                <c:pt idx="4">
                  <c:v>3.0</c:v>
                </c:pt>
                <c:pt idx="5">
                  <c:v>3.8</c:v>
                </c:pt>
                <c:pt idx="6">
                  <c:v>4.733333333000001</c:v>
                </c:pt>
                <c:pt idx="7">
                  <c:v>5.933333333000001</c:v>
                </c:pt>
                <c:pt idx="8">
                  <c:v>6.933333333000001</c:v>
                </c:pt>
                <c:pt idx="9">
                  <c:v>8.333333333</c:v>
                </c:pt>
                <c:pt idx="10">
                  <c:v>9.6</c:v>
                </c:pt>
                <c:pt idx="11">
                  <c:v>10.8</c:v>
                </c:pt>
              </c:numCache>
            </c:numRef>
          </c:val>
        </c:ser>
        <c:ser>
          <c:idx val="1"/>
          <c:order val="1"/>
          <c:tx>
            <c:strRef>
              <c:f>Sheet1!$C$1</c:f>
              <c:strCache>
                <c:ptCount val="1"/>
                <c:pt idx="0">
                  <c:v>Intensivo (n=5.571)</c:v>
                </c:pt>
              </c:strCache>
            </c:strRef>
          </c:tx>
          <c:spPr>
            <a:ln w="38099">
              <a:solidFill>
                <a:schemeClr val="tx1"/>
              </a:solidFill>
              <a:prstDash val="solid"/>
            </a:ln>
          </c:spPr>
          <c:marker>
            <c:symbol val="square"/>
            <c:size val="8"/>
            <c:spPr>
              <a:solidFill>
                <a:schemeClr val="accent1"/>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Sheet1!$C$2:$C$13</c:f>
              <c:numCache>
                <c:formatCode>General</c:formatCode>
                <c:ptCount val="12"/>
                <c:pt idx="0">
                  <c:v>0.0</c:v>
                </c:pt>
                <c:pt idx="1">
                  <c:v>0.533333333</c:v>
                </c:pt>
                <c:pt idx="2">
                  <c:v>1.4</c:v>
                </c:pt>
                <c:pt idx="3">
                  <c:v>2.066666667</c:v>
                </c:pt>
                <c:pt idx="4">
                  <c:v>2.733333333</c:v>
                </c:pt>
                <c:pt idx="5">
                  <c:v>3.666666667</c:v>
                </c:pt>
                <c:pt idx="6">
                  <c:v>4.533333333</c:v>
                </c:pt>
                <c:pt idx="7">
                  <c:v>5.666666666999997</c:v>
                </c:pt>
                <c:pt idx="8">
                  <c:v>6.8</c:v>
                </c:pt>
                <c:pt idx="9">
                  <c:v>8.0</c:v>
                </c:pt>
                <c:pt idx="10">
                  <c:v>8.933333333</c:v>
                </c:pt>
                <c:pt idx="11">
                  <c:v>9.733333333</c:v>
                </c:pt>
              </c:numCache>
            </c:numRef>
          </c:val>
        </c:ser>
        <c:marker val="1"/>
        <c:axId val="596109256"/>
        <c:axId val="598199960"/>
      </c:lineChart>
      <c:catAx>
        <c:axId val="596109256"/>
        <c:scaling>
          <c:orientation val="minMax"/>
        </c:scaling>
        <c:axPos val="b"/>
        <c:title>
          <c:tx>
            <c:rich>
              <a:bodyPr/>
              <a:lstStyle/>
              <a:p>
                <a:pPr>
                  <a:defRPr lang="es-ES"/>
                </a:pPr>
                <a:r>
                  <a:rPr lang="es-ES"/>
                  <a:t>Meses</a:t>
                </a:r>
              </a:p>
            </c:rich>
          </c:tx>
          <c:layout>
            <c:manualLayout>
              <c:xMode val="edge"/>
              <c:yMode val="edge"/>
              <c:x val="0.856410256410257"/>
              <c:y val="0.938388625592417"/>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8199960"/>
        <c:crosses val="autoZero"/>
        <c:auto val="1"/>
        <c:lblAlgn val="ctr"/>
        <c:lblOffset val="100"/>
        <c:tickLblSkip val="1"/>
        <c:tickMarkSkip val="1"/>
      </c:catAx>
      <c:valAx>
        <c:axId val="598199960"/>
        <c:scaling>
          <c:orientation val="minMax"/>
        </c:scaling>
        <c:axPos val="l"/>
        <c:majorGridlines>
          <c:spPr>
            <a:ln w="12700">
              <a:solidFill>
                <a:schemeClr val="tx1"/>
              </a:solidFill>
              <a:prstDash val="sysDash"/>
            </a:ln>
          </c:spPr>
        </c:majorGridlines>
        <c:title>
          <c:tx>
            <c:rich>
              <a:bodyPr rot="0" vert="horz"/>
              <a:lstStyle/>
              <a:p>
                <a:pPr algn="ctr">
                  <a:defRPr lang="es-ES"/>
                </a:pPr>
                <a:r>
                  <a:rPr lang="es-ES"/>
                  <a:t>%</a:t>
                </a:r>
              </a:p>
            </c:rich>
          </c:tx>
          <c:layout>
            <c:manualLayout>
              <c:xMode val="edge"/>
              <c:yMode val="edge"/>
              <c:x val="0.00256410256410256"/>
              <c:y val="0.116113744075829"/>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96109256"/>
        <c:crosses val="autoZero"/>
        <c:crossBetween val="midCat"/>
      </c:valAx>
      <c:spPr>
        <a:noFill/>
        <a:ln w="25399">
          <a:noFill/>
        </a:ln>
      </c:spPr>
    </c:plotArea>
    <c:legend>
      <c:legendPos val="r"/>
      <c:layout>
        <c:manualLayout>
          <c:xMode val="edge"/>
          <c:yMode val="edge"/>
          <c:x val="0.38974358974359"/>
          <c:y val="0.753554502369668"/>
          <c:w val="0.566666666666667"/>
          <c:h val="0.125592417061611"/>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tx2">
              <a:lumMod val="25000"/>
            </a:schemeClr>
          </a:solidFill>
          <a:latin typeface="Arial"/>
          <a:ea typeface="Arial"/>
          <a:cs typeface="Arial"/>
        </a:defRPr>
      </a:pPr>
      <a:endParaRPr lang="es-ES_tradnl"/>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Evolución de la mortalidad total.</a:t>
            </a:r>
          </a:p>
        </c:rich>
      </c:tx>
      <c:layout>
        <c:manualLayout>
          <c:xMode val="edge"/>
          <c:yMode val="edge"/>
          <c:x val="0.334605597964377"/>
          <c:y val="0.0227790432801822"/>
        </c:manualLayout>
      </c:layout>
      <c:spPr>
        <a:noFill/>
        <a:ln w="24863">
          <a:noFill/>
        </a:ln>
      </c:spPr>
    </c:title>
    <c:plotArea>
      <c:layout>
        <c:manualLayout>
          <c:layoutTarget val="inner"/>
          <c:xMode val="edge"/>
          <c:yMode val="edge"/>
          <c:x val="0.0674300254452927"/>
          <c:y val="0.143507972665148"/>
          <c:w val="0.905852417302799"/>
          <c:h val="0.744874715261959"/>
        </c:manualLayout>
      </c:layout>
      <c:lineChart>
        <c:grouping val="standard"/>
        <c:ser>
          <c:idx val="1"/>
          <c:order val="0"/>
          <c:tx>
            <c:strRef>
              <c:f>Sheet1!$B$1</c:f>
              <c:strCache>
                <c:ptCount val="1"/>
                <c:pt idx="0">
                  <c:v>Intervención</c:v>
                </c:pt>
              </c:strCache>
            </c:strRef>
          </c:tx>
          <c:spPr>
            <a:ln w="24863">
              <a:solidFill>
                <a:srgbClr val="FF0000"/>
              </a:solidFill>
              <a:prstDash val="solid"/>
            </a:ln>
          </c:spPr>
          <c:marker>
            <c:symbol val="x"/>
            <c:size val="6"/>
            <c:spPr>
              <a:solidFill>
                <a:schemeClr val="accent1"/>
              </a:solidFill>
              <a:ln>
                <a:solidFill>
                  <a:srgbClr val="FF0000"/>
                </a:solidFill>
              </a:ln>
            </c:spPr>
          </c:marker>
          <c:cat>
            <c:numRef>
              <c:f>Sheet1!$A$2:$A$16</c:f>
              <c:numCache>
                <c:formatCode>General</c:formatCode>
                <c:ptCount val="1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numCache>
            </c:numRef>
          </c:cat>
          <c:val>
            <c:numRef>
              <c:f>Sheet1!$B$2:$B$16</c:f>
              <c:numCache>
                <c:formatCode>General</c:formatCode>
                <c:ptCount val="15"/>
                <c:pt idx="0">
                  <c:v>0.0</c:v>
                </c:pt>
                <c:pt idx="1">
                  <c:v>0.0</c:v>
                </c:pt>
                <c:pt idx="2">
                  <c:v>2.142857143</c:v>
                </c:pt>
                <c:pt idx="3">
                  <c:v>3.80952381</c:v>
                </c:pt>
                <c:pt idx="4">
                  <c:v>5.238095237999997</c:v>
                </c:pt>
                <c:pt idx="5">
                  <c:v>5.714285713999997</c:v>
                </c:pt>
                <c:pt idx="6">
                  <c:v>8.571428571</c:v>
                </c:pt>
                <c:pt idx="7">
                  <c:v>12.61904762</c:v>
                </c:pt>
                <c:pt idx="8">
                  <c:v>17.61904762000001</c:v>
                </c:pt>
                <c:pt idx="9">
                  <c:v>20.0</c:v>
                </c:pt>
                <c:pt idx="10">
                  <c:v>21.42857143</c:v>
                </c:pt>
                <c:pt idx="11">
                  <c:v>25.47619048</c:v>
                </c:pt>
                <c:pt idx="12">
                  <c:v>28.33333333</c:v>
                </c:pt>
                <c:pt idx="13">
                  <c:v>29.04761905</c:v>
                </c:pt>
                <c:pt idx="14">
                  <c:v>30.95238094999998</c:v>
                </c:pt>
              </c:numCache>
            </c:numRef>
          </c:val>
        </c:ser>
        <c:ser>
          <c:idx val="2"/>
          <c:order val="1"/>
          <c:tx>
            <c:strRef>
              <c:f>Sheet1!$C$1</c:f>
              <c:strCache>
                <c:ptCount val="1"/>
                <c:pt idx="0">
                  <c:v>Control</c:v>
                </c:pt>
              </c:strCache>
            </c:strRef>
          </c:tx>
          <c:spPr>
            <a:ln w="24863">
              <a:solidFill>
                <a:schemeClr val="tx1"/>
              </a:solidFill>
              <a:prstDash val="solid"/>
            </a:ln>
          </c:spPr>
          <c:marker>
            <c:symbol val="circle"/>
            <c:size val="8"/>
            <c:spPr>
              <a:solidFill>
                <a:schemeClr val="accent2"/>
              </a:solidFill>
              <a:ln>
                <a:solidFill>
                  <a:schemeClr val="tx1"/>
                </a:solidFill>
              </a:ln>
            </c:spPr>
          </c:marker>
          <c:cat>
            <c:numRef>
              <c:f>Sheet1!$A$2:$A$16</c:f>
              <c:numCache>
                <c:formatCode>General</c:formatCode>
                <c:ptCount val="1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numCache>
            </c:numRef>
          </c:cat>
          <c:val>
            <c:numRef>
              <c:f>Sheet1!$C$2:$C$16</c:f>
              <c:numCache>
                <c:formatCode>General</c:formatCode>
                <c:ptCount val="15"/>
                <c:pt idx="0">
                  <c:v>0.0</c:v>
                </c:pt>
                <c:pt idx="1">
                  <c:v>0.0</c:v>
                </c:pt>
                <c:pt idx="2">
                  <c:v>0.0</c:v>
                </c:pt>
                <c:pt idx="3">
                  <c:v>2.142857143</c:v>
                </c:pt>
                <c:pt idx="4">
                  <c:v>2.142857143</c:v>
                </c:pt>
                <c:pt idx="5">
                  <c:v>10.23809524</c:v>
                </c:pt>
                <c:pt idx="6">
                  <c:v>12.38095238</c:v>
                </c:pt>
                <c:pt idx="7">
                  <c:v>16.19047618999999</c:v>
                </c:pt>
                <c:pt idx="8">
                  <c:v>20.0</c:v>
                </c:pt>
                <c:pt idx="9">
                  <c:v>24.76190476000001</c:v>
                </c:pt>
                <c:pt idx="10">
                  <c:v>35.0</c:v>
                </c:pt>
                <c:pt idx="11">
                  <c:v>40.0</c:v>
                </c:pt>
                <c:pt idx="12">
                  <c:v>45.23809524000003</c:v>
                </c:pt>
                <c:pt idx="13">
                  <c:v>49.52380952</c:v>
                </c:pt>
                <c:pt idx="14">
                  <c:v>58.33333333000001</c:v>
                </c:pt>
              </c:numCache>
            </c:numRef>
          </c:val>
        </c:ser>
        <c:marker val="1"/>
        <c:axId val="585570392"/>
        <c:axId val="454742584"/>
      </c:lineChart>
      <c:catAx>
        <c:axId val="585570392"/>
        <c:scaling>
          <c:orientation val="minMax"/>
        </c:scaling>
        <c:axPos val="b"/>
        <c:title>
          <c:tx>
            <c:rich>
              <a:bodyPr/>
              <a:lstStyle/>
              <a:p>
                <a:pPr>
                  <a:defRPr lang="es-ES"/>
                </a:pPr>
                <a:r>
                  <a:rPr lang="es-ES"/>
                  <a:t>Años</a:t>
                </a:r>
              </a:p>
            </c:rich>
          </c:tx>
          <c:layout>
            <c:manualLayout>
              <c:xMode val="edge"/>
              <c:yMode val="edge"/>
              <c:x val="0.924936386768448"/>
              <c:y val="0.940774487471526"/>
            </c:manualLayout>
          </c:layout>
          <c:spPr>
            <a:noFill/>
            <a:ln w="24863">
              <a:noFill/>
            </a:ln>
          </c:spPr>
        </c:title>
        <c:numFmt formatCode="0" sourceLinked="0"/>
        <c:tickLblPos val="nextTo"/>
        <c:spPr>
          <a:ln w="12431">
            <a:solidFill>
              <a:schemeClr val="tx1"/>
            </a:solidFill>
            <a:prstDash val="solid"/>
          </a:ln>
        </c:spPr>
        <c:txPr>
          <a:bodyPr rot="0" vert="horz"/>
          <a:lstStyle/>
          <a:p>
            <a:pPr>
              <a:defRPr lang="es-ES"/>
            </a:pPr>
            <a:endParaRPr lang="es-ES_tradnl"/>
          </a:p>
        </c:txPr>
        <c:crossAx val="454742584"/>
        <c:crosses val="autoZero"/>
        <c:auto val="1"/>
        <c:lblAlgn val="ctr"/>
        <c:lblOffset val="0"/>
        <c:tickLblSkip val="1"/>
        <c:tickMarkSkip val="1"/>
      </c:catAx>
      <c:valAx>
        <c:axId val="454742584"/>
        <c:scaling>
          <c:orientation val="minMax"/>
          <c:max val="60.0"/>
        </c:scaling>
        <c:axPos val="l"/>
        <c:majorGridlines>
          <c:spPr>
            <a:ln w="24863">
              <a:solidFill>
                <a:srgbClr val="B2B2B2"/>
              </a:solidFill>
              <a:prstDash val="sysDash"/>
            </a:ln>
          </c:spPr>
        </c:majorGridlines>
        <c:title>
          <c:tx>
            <c:rich>
              <a:bodyPr rot="0" vert="horz"/>
              <a:lstStyle/>
              <a:p>
                <a:pPr algn="ctr">
                  <a:defRPr lang="es-ES"/>
                </a:pPr>
                <a:r>
                  <a:rPr lang="es-ES"/>
                  <a:t>%</a:t>
                </a:r>
              </a:p>
            </c:rich>
          </c:tx>
          <c:layout>
            <c:manualLayout>
              <c:xMode val="edge"/>
              <c:yMode val="edge"/>
              <c:x val="0.0"/>
              <c:y val="0.116173120728929"/>
            </c:manualLayout>
          </c:layout>
          <c:spPr>
            <a:noFill/>
            <a:ln w="24863">
              <a:noFill/>
            </a:ln>
          </c:spPr>
        </c:title>
        <c:numFmt formatCode="General" sourceLinked="1"/>
        <c:tickLblPos val="nextTo"/>
        <c:spPr>
          <a:ln w="3108">
            <a:solidFill>
              <a:schemeClr val="tx1"/>
            </a:solidFill>
            <a:prstDash val="solid"/>
          </a:ln>
        </c:spPr>
        <c:txPr>
          <a:bodyPr rot="0" vert="horz"/>
          <a:lstStyle/>
          <a:p>
            <a:pPr>
              <a:defRPr lang="es-ES"/>
            </a:pPr>
            <a:endParaRPr lang="es-ES_tradnl"/>
          </a:p>
        </c:txPr>
        <c:crossAx val="585570392"/>
        <c:crosses val="autoZero"/>
        <c:crossBetween val="between"/>
      </c:valAx>
      <c:spPr>
        <a:noFill/>
        <a:ln w="24863">
          <a:noFill/>
        </a:ln>
      </c:spPr>
    </c:plotArea>
    <c:legend>
      <c:legendPos val="r"/>
      <c:layout>
        <c:manualLayout>
          <c:xMode val="edge"/>
          <c:yMode val="edge"/>
          <c:x val="0.767175572519085"/>
          <c:y val="0.73120728929385"/>
          <c:w val="0.187022900763359"/>
          <c:h val="0.127562642369021"/>
        </c:manualLayout>
      </c:layout>
      <c:spPr>
        <a:noFill/>
        <a:ln w="3108">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200" b="1" i="0" u="none" strike="noStrike" baseline="0">
          <a:solidFill>
            <a:schemeClr val="tx2">
              <a:lumMod val="25000"/>
            </a:schemeClr>
          </a:solidFill>
          <a:latin typeface="Arial"/>
          <a:ea typeface="Arial"/>
          <a:cs typeface="Arial"/>
        </a:defRPr>
      </a:pPr>
      <a:endParaRPr lang="es-ES_tradnl"/>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Evolución de los eventos cardiovasculares.</a:t>
            </a:r>
          </a:p>
        </c:rich>
      </c:tx>
      <c:layout>
        <c:manualLayout>
          <c:xMode val="edge"/>
          <c:yMode val="edge"/>
          <c:x val="0.2735368956743"/>
          <c:y val="0.0227790432801822"/>
        </c:manualLayout>
      </c:layout>
      <c:spPr>
        <a:noFill/>
        <a:ln w="24863">
          <a:noFill/>
        </a:ln>
      </c:spPr>
    </c:title>
    <c:plotArea>
      <c:layout>
        <c:manualLayout>
          <c:layoutTarget val="inner"/>
          <c:xMode val="edge"/>
          <c:yMode val="edge"/>
          <c:x val="0.0852417302798982"/>
          <c:y val="0.143507972665148"/>
          <c:w val="0.888040712468194"/>
          <c:h val="0.735763097949886"/>
        </c:manualLayout>
      </c:layout>
      <c:lineChart>
        <c:grouping val="standard"/>
        <c:ser>
          <c:idx val="1"/>
          <c:order val="0"/>
          <c:tx>
            <c:strRef>
              <c:f>Sheet1!$B$1</c:f>
              <c:strCache>
                <c:ptCount val="1"/>
                <c:pt idx="0">
                  <c:v>Intervención</c:v>
                </c:pt>
              </c:strCache>
            </c:strRef>
          </c:tx>
          <c:spPr>
            <a:ln w="24863">
              <a:solidFill>
                <a:srgbClr val="FF0000"/>
              </a:solidFill>
              <a:prstDash val="solid"/>
            </a:ln>
          </c:spPr>
          <c:marker>
            <c:symbol val="x"/>
            <c:size val="6"/>
            <c:spPr>
              <a:solidFill>
                <a:schemeClr val="accent1"/>
              </a:solidFill>
              <a:ln>
                <a:solidFill>
                  <a:srgbClr val="FF0000"/>
                </a:solidFill>
              </a:ln>
            </c:spPr>
          </c:marker>
          <c:cat>
            <c:numRef>
              <c:f>Sheet1!$A$2:$A$15</c:f>
              <c:numCache>
                <c:formatCode>General</c:formatCode>
                <c:ptCount val="1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numCache>
            </c:numRef>
          </c:cat>
          <c:val>
            <c:numRef>
              <c:f>Sheet1!$B$2:$B$15</c:f>
              <c:numCache>
                <c:formatCode>General</c:formatCode>
                <c:ptCount val="14"/>
                <c:pt idx="0">
                  <c:v>0.0</c:v>
                </c:pt>
                <c:pt idx="1">
                  <c:v>2.142857143</c:v>
                </c:pt>
                <c:pt idx="2">
                  <c:v>8.809523810000005</c:v>
                </c:pt>
                <c:pt idx="3">
                  <c:v>12.61904762</c:v>
                </c:pt>
                <c:pt idx="4">
                  <c:v>16.42857143</c:v>
                </c:pt>
                <c:pt idx="5">
                  <c:v>19.04761905</c:v>
                </c:pt>
                <c:pt idx="6">
                  <c:v>21.66666666999999</c:v>
                </c:pt>
                <c:pt idx="7">
                  <c:v>24.52380952</c:v>
                </c:pt>
                <c:pt idx="8">
                  <c:v>27.85714286</c:v>
                </c:pt>
                <c:pt idx="9">
                  <c:v>28.57142856999999</c:v>
                </c:pt>
                <c:pt idx="10">
                  <c:v>30.23809524</c:v>
                </c:pt>
                <c:pt idx="11">
                  <c:v>31.19047618999999</c:v>
                </c:pt>
                <c:pt idx="12">
                  <c:v>31.19047618999999</c:v>
                </c:pt>
                <c:pt idx="13">
                  <c:v>32.85714286</c:v>
                </c:pt>
              </c:numCache>
            </c:numRef>
          </c:val>
        </c:ser>
        <c:ser>
          <c:idx val="2"/>
          <c:order val="1"/>
          <c:tx>
            <c:strRef>
              <c:f>Sheet1!$C$1</c:f>
              <c:strCache>
                <c:ptCount val="1"/>
                <c:pt idx="0">
                  <c:v>Control</c:v>
                </c:pt>
              </c:strCache>
            </c:strRef>
          </c:tx>
          <c:spPr>
            <a:ln w="24863">
              <a:solidFill>
                <a:schemeClr val="tx1"/>
              </a:solidFill>
              <a:prstDash val="solid"/>
            </a:ln>
          </c:spPr>
          <c:marker>
            <c:symbol val="circle"/>
            <c:size val="8"/>
            <c:spPr>
              <a:solidFill>
                <a:schemeClr val="accent2"/>
              </a:solidFill>
              <a:ln>
                <a:solidFill>
                  <a:schemeClr val="tx1"/>
                </a:solidFill>
              </a:ln>
            </c:spPr>
          </c:marker>
          <c:cat>
            <c:numRef>
              <c:f>Sheet1!$A$2:$A$15</c:f>
              <c:numCache>
                <c:formatCode>General</c:formatCode>
                <c:ptCount val="1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numCache>
            </c:numRef>
          </c:cat>
          <c:val>
            <c:numRef>
              <c:f>Sheet1!$C$2:$C$15</c:f>
              <c:numCache>
                <c:formatCode>General</c:formatCode>
                <c:ptCount val="14"/>
                <c:pt idx="0">
                  <c:v>0.0</c:v>
                </c:pt>
                <c:pt idx="1">
                  <c:v>8.809523810000005</c:v>
                </c:pt>
                <c:pt idx="2">
                  <c:v>11.19047619</c:v>
                </c:pt>
                <c:pt idx="3">
                  <c:v>20.23809524</c:v>
                </c:pt>
                <c:pt idx="4">
                  <c:v>25.71428571000001</c:v>
                </c:pt>
                <c:pt idx="5">
                  <c:v>32.38095238000001</c:v>
                </c:pt>
                <c:pt idx="6">
                  <c:v>37.85714286</c:v>
                </c:pt>
                <c:pt idx="7">
                  <c:v>40.71428571</c:v>
                </c:pt>
                <c:pt idx="8">
                  <c:v>46.19047619000001</c:v>
                </c:pt>
                <c:pt idx="9">
                  <c:v>52.38095238000001</c:v>
                </c:pt>
                <c:pt idx="10">
                  <c:v>57.38095238000001</c:v>
                </c:pt>
                <c:pt idx="11">
                  <c:v>60.47619048</c:v>
                </c:pt>
                <c:pt idx="12">
                  <c:v>63.57142856999999</c:v>
                </c:pt>
                <c:pt idx="13">
                  <c:v>67.14285713999993</c:v>
                </c:pt>
              </c:numCache>
            </c:numRef>
          </c:val>
        </c:ser>
        <c:marker val="1"/>
        <c:axId val="585595624"/>
        <c:axId val="585604232"/>
      </c:lineChart>
      <c:catAx>
        <c:axId val="585595624"/>
        <c:scaling>
          <c:orientation val="minMax"/>
        </c:scaling>
        <c:axPos val="b"/>
        <c:title>
          <c:tx>
            <c:rich>
              <a:bodyPr/>
              <a:lstStyle/>
              <a:p>
                <a:pPr>
                  <a:defRPr lang="es-ES"/>
                </a:pPr>
                <a:r>
                  <a:rPr lang="es-ES"/>
                  <a:t>Años</a:t>
                </a:r>
              </a:p>
            </c:rich>
          </c:tx>
          <c:layout>
            <c:manualLayout>
              <c:xMode val="edge"/>
              <c:yMode val="edge"/>
              <c:x val="0.924936386768448"/>
              <c:y val="0.940774487471526"/>
            </c:manualLayout>
          </c:layout>
          <c:spPr>
            <a:noFill/>
            <a:ln w="24863">
              <a:noFill/>
            </a:ln>
          </c:spPr>
        </c:title>
        <c:numFmt formatCode="0" sourceLinked="0"/>
        <c:tickLblPos val="nextTo"/>
        <c:spPr>
          <a:ln w="12431">
            <a:solidFill>
              <a:schemeClr val="tx1"/>
            </a:solidFill>
            <a:prstDash val="solid"/>
          </a:ln>
        </c:spPr>
        <c:txPr>
          <a:bodyPr rot="0" vert="horz"/>
          <a:lstStyle/>
          <a:p>
            <a:pPr>
              <a:defRPr lang="es-ES"/>
            </a:pPr>
            <a:endParaRPr lang="es-ES_tradnl"/>
          </a:p>
        </c:txPr>
        <c:crossAx val="585604232"/>
        <c:crosses val="autoZero"/>
        <c:auto val="1"/>
        <c:lblAlgn val="ctr"/>
        <c:lblOffset val="0"/>
        <c:tickLblSkip val="1"/>
        <c:tickMarkSkip val="1"/>
      </c:catAx>
      <c:valAx>
        <c:axId val="585604232"/>
        <c:scaling>
          <c:orientation val="minMax"/>
          <c:max val="70.0"/>
        </c:scaling>
        <c:axPos val="l"/>
        <c:majorGridlines>
          <c:spPr>
            <a:ln w="24863">
              <a:solidFill>
                <a:srgbClr val="B2B2B2"/>
              </a:solidFill>
              <a:prstDash val="sysDash"/>
            </a:ln>
          </c:spPr>
        </c:majorGridlines>
        <c:title>
          <c:tx>
            <c:rich>
              <a:bodyPr rot="0" vert="horz"/>
              <a:lstStyle/>
              <a:p>
                <a:pPr algn="ctr">
                  <a:defRPr lang="es-ES"/>
                </a:pPr>
                <a:r>
                  <a:rPr lang="es-ES"/>
                  <a:t>%</a:t>
                </a:r>
              </a:p>
            </c:rich>
          </c:tx>
          <c:layout>
            <c:manualLayout>
              <c:xMode val="edge"/>
              <c:yMode val="edge"/>
              <c:x val="0.0089058524173028"/>
              <c:y val="0.116173120728929"/>
            </c:manualLayout>
          </c:layout>
          <c:spPr>
            <a:noFill/>
            <a:ln w="24863">
              <a:noFill/>
            </a:ln>
          </c:spPr>
        </c:title>
        <c:numFmt formatCode="General" sourceLinked="1"/>
        <c:tickLblPos val="nextTo"/>
        <c:spPr>
          <a:ln w="3108">
            <a:solidFill>
              <a:schemeClr val="tx1"/>
            </a:solidFill>
            <a:prstDash val="solid"/>
          </a:ln>
        </c:spPr>
        <c:txPr>
          <a:bodyPr rot="0" vert="horz"/>
          <a:lstStyle/>
          <a:p>
            <a:pPr>
              <a:defRPr lang="es-ES"/>
            </a:pPr>
            <a:endParaRPr lang="es-ES_tradnl"/>
          </a:p>
        </c:txPr>
        <c:crossAx val="585595624"/>
        <c:crosses val="autoZero"/>
        <c:crossBetween val="between"/>
      </c:valAx>
      <c:spPr>
        <a:noFill/>
        <a:ln w="24863">
          <a:noFill/>
        </a:ln>
      </c:spPr>
    </c:plotArea>
    <c:legend>
      <c:legendPos val="r"/>
      <c:layout>
        <c:manualLayout>
          <c:xMode val="edge"/>
          <c:yMode val="edge"/>
          <c:x val="0.765903307888041"/>
          <c:y val="0.706150341685649"/>
          <c:w val="0.187022900763359"/>
          <c:h val="0.127562642369021"/>
        </c:manualLayout>
      </c:layout>
      <c:spPr>
        <a:noFill/>
        <a:ln w="3108">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200" b="1" i="0" u="none" strike="noStrike" baseline="0">
          <a:solidFill>
            <a:schemeClr val="tx2">
              <a:lumMod val="25000"/>
            </a:schemeClr>
          </a:solidFill>
          <a:latin typeface="Arial"/>
          <a:ea typeface="Arial"/>
          <a:cs typeface="Arial"/>
        </a:defRPr>
      </a:pPr>
      <a:endParaRPr lang="es-ES_tradnl"/>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Número de pacientes que desarrollaron complicaciones de la diabetes.</a:t>
            </a:r>
          </a:p>
        </c:rich>
      </c:tx>
      <c:layout>
        <c:manualLayout>
          <c:xMode val="edge"/>
          <c:yMode val="edge"/>
          <c:x val="0.120865139949109"/>
          <c:y val="0.020501138952164"/>
        </c:manualLayout>
      </c:layout>
      <c:spPr>
        <a:noFill/>
        <a:ln w="24863">
          <a:noFill/>
        </a:ln>
      </c:spPr>
    </c:title>
    <c:plotArea>
      <c:layout>
        <c:manualLayout>
          <c:layoutTarget val="inner"/>
          <c:xMode val="edge"/>
          <c:yMode val="edge"/>
          <c:x val="0.0737913486005089"/>
          <c:y val="0.159453302961276"/>
          <c:w val="0.89440203562341"/>
          <c:h val="0.728929384965832"/>
        </c:manualLayout>
      </c:layout>
      <c:barChart>
        <c:barDir val="col"/>
        <c:grouping val="stacked"/>
        <c:ser>
          <c:idx val="1"/>
          <c:order val="0"/>
          <c:tx>
            <c:strRef>
              <c:f>Sheet1!$B$1</c:f>
              <c:strCache>
                <c:ptCount val="1"/>
                <c:pt idx="0">
                  <c:v>Estudio</c:v>
                </c:pt>
              </c:strCache>
            </c:strRef>
          </c:tx>
          <c:spPr>
            <a:solidFill>
              <a:schemeClr val="accent1"/>
            </a:solidFill>
            <a:ln w="24863">
              <a:noFill/>
            </a:ln>
          </c:spPr>
          <c:cat>
            <c:strRef>
              <c:f>Sheet1!$A$2:$A$9</c:f>
              <c:strCache>
                <c:ptCount val="8"/>
                <c:pt idx="0">
                  <c:v>I</c:v>
                </c:pt>
                <c:pt idx="1">
                  <c:v>C</c:v>
                </c:pt>
                <c:pt idx="2">
                  <c:v>I</c:v>
                </c:pt>
                <c:pt idx="3">
                  <c:v>C</c:v>
                </c:pt>
                <c:pt idx="4">
                  <c:v>I</c:v>
                </c:pt>
                <c:pt idx="5">
                  <c:v>C</c:v>
                </c:pt>
                <c:pt idx="6">
                  <c:v>I</c:v>
                </c:pt>
                <c:pt idx="7">
                  <c:v>C</c:v>
                </c:pt>
              </c:strCache>
            </c:strRef>
          </c:cat>
          <c:val>
            <c:numRef>
              <c:f>Sheet1!$B$2:$B$9</c:f>
              <c:numCache>
                <c:formatCode>General</c:formatCode>
                <c:ptCount val="8"/>
                <c:pt idx="0">
                  <c:v>15.0</c:v>
                </c:pt>
                <c:pt idx="1">
                  <c:v>31.0</c:v>
                </c:pt>
                <c:pt idx="2">
                  <c:v>38.0</c:v>
                </c:pt>
                <c:pt idx="3">
                  <c:v>51.0</c:v>
                </c:pt>
                <c:pt idx="4">
                  <c:v>24.0</c:v>
                </c:pt>
                <c:pt idx="5">
                  <c:v>43.0</c:v>
                </c:pt>
                <c:pt idx="6">
                  <c:v>37.0</c:v>
                </c:pt>
                <c:pt idx="7">
                  <c:v>40.0</c:v>
                </c:pt>
              </c:numCache>
            </c:numRef>
          </c:val>
        </c:ser>
        <c:ser>
          <c:idx val="2"/>
          <c:order val="1"/>
          <c:tx>
            <c:strRef>
              <c:f>Sheet1!$C$1</c:f>
              <c:strCache>
                <c:ptCount val="1"/>
                <c:pt idx="0">
                  <c:v>Seguimiento</c:v>
                </c:pt>
              </c:strCache>
            </c:strRef>
          </c:tx>
          <c:spPr>
            <a:solidFill>
              <a:schemeClr val="accent2"/>
            </a:solidFill>
            <a:ln w="24863">
              <a:noFill/>
            </a:ln>
          </c:spPr>
          <c:cat>
            <c:strRef>
              <c:f>Sheet1!$A$2:$A$9</c:f>
              <c:strCache>
                <c:ptCount val="8"/>
                <c:pt idx="0">
                  <c:v>I</c:v>
                </c:pt>
                <c:pt idx="1">
                  <c:v>C</c:v>
                </c:pt>
                <c:pt idx="2">
                  <c:v>I</c:v>
                </c:pt>
                <c:pt idx="3">
                  <c:v>C</c:v>
                </c:pt>
                <c:pt idx="4">
                  <c:v>I</c:v>
                </c:pt>
                <c:pt idx="5">
                  <c:v>C</c:v>
                </c:pt>
                <c:pt idx="6">
                  <c:v>I</c:v>
                </c:pt>
                <c:pt idx="7">
                  <c:v>C</c:v>
                </c:pt>
              </c:strCache>
            </c:strRef>
          </c:cat>
          <c:val>
            <c:numRef>
              <c:f>Sheet1!$C$2:$C$9</c:f>
              <c:numCache>
                <c:formatCode>General</c:formatCode>
                <c:ptCount val="8"/>
                <c:pt idx="0">
                  <c:v>4.0</c:v>
                </c:pt>
                <c:pt idx="1">
                  <c:v>6.0</c:v>
                </c:pt>
                <c:pt idx="2">
                  <c:v>2.0</c:v>
                </c:pt>
                <c:pt idx="3">
                  <c:v>2.0</c:v>
                </c:pt>
                <c:pt idx="4">
                  <c:v>15.0</c:v>
                </c:pt>
                <c:pt idx="5">
                  <c:v>9.0</c:v>
                </c:pt>
                <c:pt idx="6">
                  <c:v>7.0</c:v>
                </c:pt>
                <c:pt idx="7">
                  <c:v>6.0</c:v>
                </c:pt>
              </c:numCache>
            </c:numRef>
          </c:val>
        </c:ser>
        <c:gapWidth val="10"/>
        <c:overlap val="100"/>
        <c:axId val="453598584"/>
        <c:axId val="453603192"/>
      </c:barChart>
      <c:catAx>
        <c:axId val="453598584"/>
        <c:scaling>
          <c:orientation val="minMax"/>
        </c:scaling>
        <c:axPos val="b"/>
        <c:numFmt formatCode="0" sourceLinked="0"/>
        <c:tickLblPos val="nextTo"/>
        <c:spPr>
          <a:ln w="12431">
            <a:solidFill>
              <a:schemeClr val="tx1"/>
            </a:solidFill>
            <a:prstDash val="solid"/>
          </a:ln>
        </c:spPr>
        <c:txPr>
          <a:bodyPr rot="0" vert="horz"/>
          <a:lstStyle/>
          <a:p>
            <a:pPr>
              <a:defRPr lang="es-ES"/>
            </a:pPr>
            <a:endParaRPr lang="es-ES_tradnl"/>
          </a:p>
        </c:txPr>
        <c:crossAx val="453603192"/>
        <c:crosses val="autoZero"/>
        <c:auto val="1"/>
        <c:lblAlgn val="ctr"/>
        <c:lblOffset val="0"/>
        <c:tickLblSkip val="1"/>
        <c:tickMarkSkip val="1"/>
      </c:catAx>
      <c:valAx>
        <c:axId val="453603192"/>
        <c:scaling>
          <c:orientation val="minMax"/>
        </c:scaling>
        <c:axPos val="l"/>
        <c:majorGridlines>
          <c:spPr>
            <a:ln w="24863">
              <a:solidFill>
                <a:srgbClr val="B2B2B2"/>
              </a:solidFill>
              <a:prstDash val="sysDash"/>
            </a:ln>
          </c:spPr>
        </c:majorGridlines>
        <c:title>
          <c:tx>
            <c:rich>
              <a:bodyPr rot="0" vert="horz"/>
              <a:lstStyle/>
              <a:p>
                <a:pPr algn="ctr">
                  <a:defRPr lang="es-ES"/>
                </a:pPr>
                <a:r>
                  <a:rPr lang="es-ES"/>
                  <a:t>n</a:t>
                </a:r>
              </a:p>
            </c:rich>
          </c:tx>
          <c:layout>
            <c:manualLayout>
              <c:xMode val="edge"/>
              <c:yMode val="edge"/>
              <c:x val="0.00381679389312977"/>
              <c:y val="0.123006833712984"/>
            </c:manualLayout>
          </c:layout>
          <c:spPr>
            <a:noFill/>
            <a:ln w="24863">
              <a:noFill/>
            </a:ln>
          </c:spPr>
        </c:title>
        <c:numFmt formatCode="General" sourceLinked="1"/>
        <c:tickLblPos val="nextTo"/>
        <c:spPr>
          <a:ln w="3108">
            <a:solidFill>
              <a:schemeClr val="tx1"/>
            </a:solidFill>
            <a:prstDash val="solid"/>
          </a:ln>
        </c:spPr>
        <c:txPr>
          <a:bodyPr rot="0" vert="horz"/>
          <a:lstStyle/>
          <a:p>
            <a:pPr>
              <a:defRPr lang="es-ES"/>
            </a:pPr>
            <a:endParaRPr lang="es-ES_tradnl"/>
          </a:p>
        </c:txPr>
        <c:crossAx val="453598584"/>
        <c:crosses val="autoZero"/>
        <c:crossBetween val="between"/>
      </c:valAx>
      <c:spPr>
        <a:noFill/>
        <a:ln w="24863">
          <a:noFill/>
        </a:ln>
      </c:spPr>
    </c:plotArea>
    <c:legend>
      <c:legendPos val="r"/>
      <c:layout>
        <c:manualLayout>
          <c:xMode val="edge"/>
          <c:yMode val="edge"/>
          <c:x val="0.0928753180661577"/>
          <c:y val="0.177676537585421"/>
          <c:w val="0.152671755725191"/>
          <c:h val="0.100227790432802"/>
        </c:manualLayout>
      </c:layout>
      <c:spPr>
        <a:noFill/>
        <a:ln w="3108">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200" b="1" i="0" u="none" strike="noStrike" baseline="0">
          <a:solidFill>
            <a:schemeClr val="tx2">
              <a:lumMod val="25000"/>
            </a:schemeClr>
          </a:solidFill>
          <a:latin typeface="Arial"/>
          <a:ea typeface="Arial"/>
          <a:cs typeface="Arial"/>
        </a:defRPr>
      </a:pPr>
      <a:endParaRPr lang="es-ES_tradnl"/>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Principales causas de muerte.</a:t>
            </a:r>
          </a:p>
        </c:rich>
      </c:tx>
      <c:layout>
        <c:manualLayout>
          <c:xMode val="edge"/>
          <c:yMode val="edge"/>
          <c:x val="0.166666666666667"/>
          <c:y val="0.042654028436019"/>
        </c:manualLayout>
      </c:layout>
      <c:spPr>
        <a:noFill/>
        <a:ln w="25399">
          <a:noFill/>
        </a:ln>
      </c:spPr>
    </c:title>
    <c:plotArea>
      <c:layout>
        <c:manualLayout>
          <c:layoutTarget val="inner"/>
          <c:xMode val="edge"/>
          <c:yMode val="edge"/>
          <c:x val="0.228205128205128"/>
          <c:y val="0.255924170616114"/>
          <c:w val="0.566666666666667"/>
          <c:h val="0.523696682464455"/>
        </c:manualLayout>
      </c:layout>
      <c:pieChart>
        <c:varyColors val="1"/>
        <c:ser>
          <c:idx val="2"/>
          <c:order val="0"/>
          <c:tx>
            <c:strRef>
              <c:f>Sheet1!$B$1</c:f>
              <c:strCache>
                <c:ptCount val="1"/>
              </c:strCache>
            </c:strRef>
          </c:tx>
          <c:spPr>
            <a:solidFill>
              <a:schemeClr val="accent1"/>
            </a:solidFill>
            <a:ln w="25399">
              <a:noFill/>
            </a:ln>
          </c:spPr>
          <c:dPt>
            <c:idx val="1"/>
            <c:spPr>
              <a:solidFill>
                <a:schemeClr val="accent2"/>
              </a:solidFill>
              <a:ln w="25399">
                <a:noFill/>
              </a:ln>
            </c:spPr>
          </c:dPt>
          <c:dPt>
            <c:idx val="2"/>
            <c:spPr>
              <a:solidFill>
                <a:schemeClr val="hlink"/>
              </a:solidFill>
              <a:ln w="25399">
                <a:noFill/>
              </a:ln>
            </c:spPr>
          </c:dPt>
          <c:dPt>
            <c:idx val="3"/>
            <c:spPr>
              <a:solidFill>
                <a:schemeClr val="folHlink"/>
              </a:solidFill>
              <a:ln w="25399">
                <a:noFill/>
              </a:ln>
            </c:spPr>
          </c:dPt>
          <c:dPt>
            <c:idx val="4"/>
            <c:spPr>
              <a:solidFill>
                <a:srgbClr val="FFFFFF"/>
              </a:solidFill>
              <a:ln w="25399">
                <a:noFill/>
              </a:ln>
            </c:spPr>
          </c:dPt>
          <c:dLbls>
            <c:delete val="1"/>
          </c:dLbls>
          <c:cat>
            <c:strRef>
              <c:f>Sheet1!$A$2:$A$6</c:f>
              <c:strCache>
                <c:ptCount val="5"/>
                <c:pt idx="0">
                  <c:v>Cáncer</c:v>
                </c:pt>
                <c:pt idx="1">
                  <c:v>Circulatorio</c:v>
                </c:pt>
                <c:pt idx="2">
                  <c:v>Respiratorio</c:v>
                </c:pt>
                <c:pt idx="3">
                  <c:v>Otras</c:v>
                </c:pt>
                <c:pt idx="4">
                  <c:v>No especificadas</c:v>
                </c:pt>
              </c:strCache>
            </c:strRef>
          </c:cat>
          <c:val>
            <c:numRef>
              <c:f>Sheet1!$B$2:$B$6</c:f>
              <c:numCache>
                <c:formatCode>General</c:formatCode>
                <c:ptCount val="5"/>
                <c:pt idx="0">
                  <c:v>5429.0</c:v>
                </c:pt>
                <c:pt idx="1">
                  <c:v>3443.0</c:v>
                </c:pt>
                <c:pt idx="2">
                  <c:v>637.0</c:v>
                </c:pt>
                <c:pt idx="3">
                  <c:v>2207.0</c:v>
                </c:pt>
                <c:pt idx="4">
                  <c:v>3005.0</c:v>
                </c:pt>
              </c:numCache>
            </c:numRef>
          </c:val>
        </c:ser>
        <c:dLbls>
          <c:showCatName val="1"/>
        </c:dLbls>
        <c:firstSliceAng val="0"/>
      </c:pieChart>
      <c:spPr>
        <a:noFill/>
        <a:ln w="25399">
          <a:noFill/>
        </a:ln>
      </c:spPr>
    </c:plotArea>
    <c:legend>
      <c:legendPos val="r"/>
      <c:layout>
        <c:manualLayout>
          <c:xMode val="edge"/>
          <c:yMode val="edge"/>
          <c:x val="0.0871794871794872"/>
          <c:y val="0.81042654028436"/>
          <c:w val="0.830769230769231"/>
          <c:h val="0.144549763033175"/>
        </c:manualLayout>
      </c:layout>
      <c:spPr>
        <a:noFill/>
        <a:ln w="3175">
          <a:solidFill>
            <a:schemeClr val="tx1"/>
          </a:solidFill>
          <a:prstDash val="solid"/>
        </a:ln>
      </c:spPr>
      <c:txPr>
        <a:bodyPr/>
        <a:lstStyle/>
        <a:p>
          <a:pPr>
            <a:defRPr lang="es-ES"/>
          </a:pPr>
          <a:endParaRPr lang="es-ES_tradnl"/>
        </a:p>
      </c:txPr>
    </c:legend>
    <c:plotVisOnly val="1"/>
    <c:dispBlanksAs val="zero"/>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Riesgo relativo ajustado (RRA) de muerte en función del IMC (comparado con 23,5 a &lt;25).</a:t>
            </a:r>
          </a:p>
        </c:rich>
      </c:tx>
      <c:layout>
        <c:manualLayout>
          <c:xMode val="edge"/>
          <c:yMode val="edge"/>
          <c:x val="0.106870229007634"/>
          <c:y val="0.020501138952164"/>
        </c:manualLayout>
      </c:layout>
      <c:spPr>
        <a:noFill/>
        <a:ln w="24863">
          <a:noFill/>
        </a:ln>
      </c:spPr>
    </c:title>
    <c:plotArea>
      <c:layout>
        <c:manualLayout>
          <c:layoutTarget val="inner"/>
          <c:xMode val="edge"/>
          <c:yMode val="edge"/>
          <c:x val="0.083969465648855"/>
          <c:y val="0.198177676537585"/>
          <c:w val="0.882951653944021"/>
          <c:h val="0.697038724373577"/>
        </c:manualLayout>
      </c:layout>
      <c:lineChart>
        <c:grouping val="standard"/>
        <c:ser>
          <c:idx val="1"/>
          <c:order val="0"/>
          <c:tx>
            <c:strRef>
              <c:f>Sheet1!$B$1</c:f>
              <c:strCache>
                <c:ptCount val="1"/>
                <c:pt idx="0">
                  <c:v>Varones</c:v>
                </c:pt>
              </c:strCache>
            </c:strRef>
          </c:tx>
          <c:spPr>
            <a:ln w="37294">
              <a:solidFill>
                <a:schemeClr val="tx1"/>
              </a:solidFill>
              <a:prstDash val="solid"/>
            </a:ln>
          </c:spPr>
          <c:marker>
            <c:symbol val="x"/>
            <c:size val="6"/>
            <c:spPr>
              <a:solidFill>
                <a:schemeClr val="accent1"/>
              </a:solidFill>
              <a:ln>
                <a:solidFill>
                  <a:schemeClr val="tx1"/>
                </a:solidFill>
              </a:ln>
            </c:spPr>
          </c:marker>
          <c:cat>
            <c:strRef>
              <c:f>Sheet1!$A$2:$A$10</c:f>
              <c:strCache>
                <c:ptCount val="9"/>
                <c:pt idx="0">
                  <c:v>&lt;18,5</c:v>
                </c:pt>
                <c:pt idx="1">
                  <c:v>18,5-20</c:v>
                </c:pt>
                <c:pt idx="2">
                  <c:v>20-23,5</c:v>
                </c:pt>
                <c:pt idx="3">
                  <c:v>23,5-25</c:v>
                </c:pt>
                <c:pt idx="4">
                  <c:v>25-26,5</c:v>
                </c:pt>
                <c:pt idx="5">
                  <c:v>26,5-28</c:v>
                </c:pt>
                <c:pt idx="6">
                  <c:v>28-30</c:v>
                </c:pt>
                <c:pt idx="7">
                  <c:v>30-35</c:v>
                </c:pt>
                <c:pt idx="8">
                  <c:v>&gt;35</c:v>
                </c:pt>
              </c:strCache>
            </c:strRef>
          </c:cat>
          <c:val>
            <c:numRef>
              <c:f>Sheet1!$B$2:$B$10</c:f>
              <c:numCache>
                <c:formatCode>General</c:formatCode>
                <c:ptCount val="9"/>
                <c:pt idx="0">
                  <c:v>2.3</c:v>
                </c:pt>
                <c:pt idx="1">
                  <c:v>1.39</c:v>
                </c:pt>
                <c:pt idx="2">
                  <c:v>1.03</c:v>
                </c:pt>
                <c:pt idx="3">
                  <c:v>1.0</c:v>
                </c:pt>
                <c:pt idx="4">
                  <c:v>0.91</c:v>
                </c:pt>
                <c:pt idx="5">
                  <c:v>0.96</c:v>
                </c:pt>
                <c:pt idx="6">
                  <c:v>1.08</c:v>
                </c:pt>
                <c:pt idx="7">
                  <c:v>1.24</c:v>
                </c:pt>
                <c:pt idx="8">
                  <c:v>1.94</c:v>
                </c:pt>
              </c:numCache>
            </c:numRef>
          </c:val>
        </c:ser>
        <c:ser>
          <c:idx val="2"/>
          <c:order val="1"/>
          <c:tx>
            <c:strRef>
              <c:f>Sheet1!$C$1</c:f>
              <c:strCache>
                <c:ptCount val="1"/>
                <c:pt idx="0">
                  <c:v>Mujeres</c:v>
                </c:pt>
              </c:strCache>
            </c:strRef>
          </c:tx>
          <c:spPr>
            <a:ln w="37294">
              <a:solidFill>
                <a:schemeClr val="tx1"/>
              </a:solidFill>
              <a:prstDash val="solid"/>
            </a:ln>
          </c:spPr>
          <c:marker>
            <c:symbol val="circle"/>
            <c:size val="8"/>
            <c:spPr>
              <a:solidFill>
                <a:schemeClr val="accent2"/>
              </a:solidFill>
              <a:ln>
                <a:solidFill>
                  <a:schemeClr val="tx1"/>
                </a:solidFill>
              </a:ln>
            </c:spPr>
          </c:marker>
          <c:cat>
            <c:strRef>
              <c:f>Sheet1!$A$2:$A$10</c:f>
              <c:strCache>
                <c:ptCount val="9"/>
                <c:pt idx="0">
                  <c:v>&lt;18,5</c:v>
                </c:pt>
                <c:pt idx="1">
                  <c:v>18,5-20</c:v>
                </c:pt>
                <c:pt idx="2">
                  <c:v>20-23,5</c:v>
                </c:pt>
                <c:pt idx="3">
                  <c:v>23,5-25</c:v>
                </c:pt>
                <c:pt idx="4">
                  <c:v>25-26,5</c:v>
                </c:pt>
                <c:pt idx="5">
                  <c:v>26,5-28</c:v>
                </c:pt>
                <c:pt idx="6">
                  <c:v>28-30</c:v>
                </c:pt>
                <c:pt idx="7">
                  <c:v>30-35</c:v>
                </c:pt>
                <c:pt idx="8">
                  <c:v>&gt;35</c:v>
                </c:pt>
              </c:strCache>
            </c:strRef>
          </c:cat>
          <c:val>
            <c:numRef>
              <c:f>Sheet1!$C$2:$C$10</c:f>
              <c:numCache>
                <c:formatCode>General</c:formatCode>
                <c:ptCount val="9"/>
                <c:pt idx="0">
                  <c:v>1.71</c:v>
                </c:pt>
                <c:pt idx="1">
                  <c:v>1.22</c:v>
                </c:pt>
                <c:pt idx="2">
                  <c:v>1.0</c:v>
                </c:pt>
                <c:pt idx="3">
                  <c:v>1.0</c:v>
                </c:pt>
                <c:pt idx="4">
                  <c:v>1.01</c:v>
                </c:pt>
                <c:pt idx="5">
                  <c:v>1.07</c:v>
                </c:pt>
                <c:pt idx="6">
                  <c:v>1.11</c:v>
                </c:pt>
                <c:pt idx="7">
                  <c:v>1.17</c:v>
                </c:pt>
                <c:pt idx="8">
                  <c:v>1.65</c:v>
                </c:pt>
              </c:numCache>
            </c:numRef>
          </c:val>
        </c:ser>
        <c:marker val="1"/>
        <c:axId val="589304808"/>
        <c:axId val="589318584"/>
      </c:lineChart>
      <c:catAx>
        <c:axId val="589304808"/>
        <c:scaling>
          <c:orientation val="minMax"/>
        </c:scaling>
        <c:axPos val="b"/>
        <c:numFmt formatCode="0" sourceLinked="0"/>
        <c:tickLblPos val="nextTo"/>
        <c:spPr>
          <a:ln w="12431">
            <a:solidFill>
              <a:schemeClr val="tx1"/>
            </a:solidFill>
            <a:prstDash val="solid"/>
          </a:ln>
        </c:spPr>
        <c:txPr>
          <a:bodyPr rot="0" vert="horz"/>
          <a:lstStyle/>
          <a:p>
            <a:pPr>
              <a:defRPr lang="es-ES"/>
            </a:pPr>
            <a:endParaRPr lang="es-ES_tradnl"/>
          </a:p>
        </c:txPr>
        <c:crossAx val="589318584"/>
        <c:crosses val="autoZero"/>
        <c:auto val="1"/>
        <c:lblAlgn val="ctr"/>
        <c:lblOffset val="0"/>
        <c:tickLblSkip val="1"/>
        <c:tickMarkSkip val="1"/>
      </c:catAx>
      <c:valAx>
        <c:axId val="589318584"/>
        <c:scaling>
          <c:orientation val="minMax"/>
        </c:scaling>
        <c:axPos val="l"/>
        <c:majorGridlines>
          <c:spPr>
            <a:ln w="24863">
              <a:solidFill>
                <a:srgbClr val="B2B2B2"/>
              </a:solidFill>
              <a:prstDash val="sysDash"/>
            </a:ln>
          </c:spPr>
        </c:majorGridlines>
        <c:title>
          <c:tx>
            <c:rich>
              <a:bodyPr rot="0" vert="horz"/>
              <a:lstStyle/>
              <a:p>
                <a:pPr algn="ctr">
                  <a:defRPr lang="es-ES"/>
                </a:pPr>
                <a:r>
                  <a:rPr lang="es-ES"/>
                  <a:t>%</a:t>
                </a:r>
              </a:p>
            </c:rich>
          </c:tx>
          <c:layout>
            <c:manualLayout>
              <c:xMode val="edge"/>
              <c:yMode val="edge"/>
              <c:x val="0.00254452926208652"/>
              <c:y val="0.175398633257403"/>
            </c:manualLayout>
          </c:layout>
          <c:spPr>
            <a:noFill/>
            <a:ln w="24863">
              <a:noFill/>
            </a:ln>
          </c:spPr>
        </c:title>
        <c:numFmt formatCode="General" sourceLinked="1"/>
        <c:tickLblPos val="nextTo"/>
        <c:spPr>
          <a:ln w="3108">
            <a:solidFill>
              <a:schemeClr val="tx1"/>
            </a:solidFill>
            <a:prstDash val="solid"/>
          </a:ln>
        </c:spPr>
        <c:txPr>
          <a:bodyPr rot="0" vert="horz"/>
          <a:lstStyle/>
          <a:p>
            <a:pPr>
              <a:defRPr lang="es-ES"/>
            </a:pPr>
            <a:endParaRPr lang="es-ES_tradnl"/>
          </a:p>
        </c:txPr>
        <c:crossAx val="589304808"/>
        <c:crosses val="autoZero"/>
        <c:crossBetween val="between"/>
      </c:valAx>
      <c:spPr>
        <a:noFill/>
        <a:ln w="24863">
          <a:noFill/>
        </a:ln>
      </c:spPr>
    </c:plotArea>
    <c:legend>
      <c:legendPos val="r"/>
      <c:layout>
        <c:manualLayout>
          <c:xMode val="edge"/>
          <c:yMode val="edge"/>
          <c:x val="0.779898218829517"/>
          <c:y val="0.733485193621868"/>
          <c:w val="0.162849872773537"/>
          <c:h val="0.118451025056948"/>
        </c:manualLayout>
      </c:layout>
      <c:spPr>
        <a:noFill/>
        <a:ln w="3108">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2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Circunferencia de la cintura</a:t>
            </a:r>
          </a:p>
        </c:rich>
      </c:tx>
      <c:layout>
        <c:manualLayout>
          <c:xMode val="edge"/>
          <c:yMode val="edge"/>
          <c:x val="0.212820512820513"/>
          <c:y val="0.0165876777251185"/>
        </c:manualLayout>
      </c:layout>
      <c:spPr>
        <a:noFill/>
        <a:ln w="25399">
          <a:noFill/>
        </a:ln>
      </c:spPr>
    </c:title>
    <c:plotArea>
      <c:layout>
        <c:manualLayout>
          <c:layoutTarget val="inner"/>
          <c:xMode val="edge"/>
          <c:yMode val="edge"/>
          <c:x val="0.125641025641026"/>
          <c:y val="0.139810426540284"/>
          <c:w val="0.805128205128205"/>
          <c:h val="0.706161137440758"/>
        </c:manualLayout>
      </c:layout>
      <c:lineChart>
        <c:grouping val="standard"/>
        <c:ser>
          <c:idx val="0"/>
          <c:order val="0"/>
          <c:tx>
            <c:strRef>
              <c:f>Sheet1!$B$1</c:f>
              <c:strCache>
                <c:ptCount val="1"/>
                <c:pt idx="0">
                  <c:v>Varones</c:v>
                </c:pt>
              </c:strCache>
            </c:strRef>
          </c:tx>
          <c:spPr>
            <a:ln w="38099">
              <a:solidFill>
                <a:srgbClr val="FF0000"/>
              </a:solidFill>
              <a:prstDash val="solid"/>
            </a:ln>
          </c:spPr>
          <c:marker>
            <c:symbol val="square"/>
            <c:size val="6"/>
            <c:spPr>
              <a:solidFill>
                <a:schemeClr val="accent1"/>
              </a:solidFill>
              <a:ln>
                <a:solidFill>
                  <a:srgbClr val="FF0000"/>
                </a:solidFill>
                <a:prstDash val="solid"/>
              </a:ln>
            </c:spPr>
          </c:marker>
          <c:cat>
            <c:numRef>
              <c:f>Sheet1!$A$2:$A$6</c:f>
              <c:numCache>
                <c:formatCode>General</c:formatCode>
                <c:ptCount val="5"/>
                <c:pt idx="0">
                  <c:v>1.0</c:v>
                </c:pt>
                <c:pt idx="1">
                  <c:v>2.0</c:v>
                </c:pt>
                <c:pt idx="2">
                  <c:v>3.0</c:v>
                </c:pt>
                <c:pt idx="3">
                  <c:v>4.0</c:v>
                </c:pt>
                <c:pt idx="4">
                  <c:v>5.0</c:v>
                </c:pt>
              </c:numCache>
            </c:numRef>
          </c:cat>
          <c:val>
            <c:numRef>
              <c:f>Sheet1!$B$2:$B$6</c:f>
              <c:numCache>
                <c:formatCode>General</c:formatCode>
                <c:ptCount val="5"/>
                <c:pt idx="0">
                  <c:v>1.0</c:v>
                </c:pt>
                <c:pt idx="1">
                  <c:v>1.149999999999999</c:v>
                </c:pt>
                <c:pt idx="2">
                  <c:v>1.35</c:v>
                </c:pt>
                <c:pt idx="3">
                  <c:v>1.63</c:v>
                </c:pt>
                <c:pt idx="4">
                  <c:v>2.05</c:v>
                </c:pt>
              </c:numCache>
            </c:numRef>
          </c:val>
        </c:ser>
        <c:ser>
          <c:idx val="1"/>
          <c:order val="1"/>
          <c:tx>
            <c:strRef>
              <c:f>Sheet1!$C$1</c:f>
              <c:strCache>
                <c:ptCount val="1"/>
                <c:pt idx="0">
                  <c:v>Mujeres</c:v>
                </c:pt>
              </c:strCache>
            </c:strRef>
          </c:tx>
          <c:spPr>
            <a:ln w="38099">
              <a:solidFill>
                <a:schemeClr val="tx1"/>
              </a:solidFill>
              <a:prstDash val="solid"/>
            </a:ln>
          </c:spPr>
          <c:marker>
            <c:symbol val="circle"/>
            <c:size val="8"/>
            <c:spPr>
              <a:solidFill>
                <a:schemeClr val="accent2"/>
              </a:solidFill>
              <a:ln>
                <a:solidFill>
                  <a:schemeClr val="tx1"/>
                </a:solidFill>
              </a:ln>
            </c:spPr>
          </c:marker>
          <c:cat>
            <c:numRef>
              <c:f>Sheet1!$A$2:$A$6</c:f>
              <c:numCache>
                <c:formatCode>General</c:formatCode>
                <c:ptCount val="5"/>
                <c:pt idx="0">
                  <c:v>1.0</c:v>
                </c:pt>
                <c:pt idx="1">
                  <c:v>2.0</c:v>
                </c:pt>
                <c:pt idx="2">
                  <c:v>3.0</c:v>
                </c:pt>
                <c:pt idx="3">
                  <c:v>4.0</c:v>
                </c:pt>
                <c:pt idx="4">
                  <c:v>5.0</c:v>
                </c:pt>
              </c:numCache>
            </c:numRef>
          </c:cat>
          <c:val>
            <c:numRef>
              <c:f>Sheet1!$C$2:$C$6</c:f>
              <c:numCache>
                <c:formatCode>General</c:formatCode>
                <c:ptCount val="5"/>
                <c:pt idx="0">
                  <c:v>1.0</c:v>
                </c:pt>
                <c:pt idx="1">
                  <c:v>1.159999999999999</c:v>
                </c:pt>
                <c:pt idx="2">
                  <c:v>1.21</c:v>
                </c:pt>
                <c:pt idx="3">
                  <c:v>1.46</c:v>
                </c:pt>
                <c:pt idx="4">
                  <c:v>1.78</c:v>
                </c:pt>
              </c:numCache>
            </c:numRef>
          </c:val>
        </c:ser>
        <c:marker val="1"/>
        <c:axId val="585921128"/>
        <c:axId val="585929512"/>
      </c:lineChart>
      <c:catAx>
        <c:axId val="585921128"/>
        <c:scaling>
          <c:orientation val="minMax"/>
        </c:scaling>
        <c:axPos val="b"/>
        <c:title>
          <c:tx>
            <c:rich>
              <a:bodyPr/>
              <a:lstStyle/>
              <a:p>
                <a:pPr>
                  <a:defRPr lang="es-ES"/>
                </a:pPr>
                <a:r>
                  <a:rPr lang="es-ES"/>
                  <a:t>Quintiles</a:t>
                </a:r>
              </a:p>
            </c:rich>
          </c:tx>
          <c:layout>
            <c:manualLayout>
              <c:xMode val="edge"/>
              <c:yMode val="edge"/>
              <c:x val="0.784615384615385"/>
              <c:y val="0.914691943127962"/>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85929512"/>
        <c:crosses val="autoZero"/>
        <c:auto val="1"/>
        <c:lblAlgn val="ctr"/>
        <c:lblOffset val="100"/>
        <c:tickLblSkip val="1"/>
        <c:tickMarkSkip val="1"/>
      </c:catAx>
      <c:valAx>
        <c:axId val="585929512"/>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585921128"/>
        <c:crosses val="autoZero"/>
        <c:crossBetween val="between"/>
      </c:valAx>
      <c:spPr>
        <a:noFill/>
        <a:ln w="25399">
          <a:noFill/>
        </a:ln>
      </c:spPr>
    </c:plotArea>
    <c:legend>
      <c:legendPos val="r"/>
      <c:layout>
        <c:manualLayout>
          <c:xMode val="edge"/>
          <c:yMode val="edge"/>
          <c:x val="0.143589743589744"/>
          <c:y val="0.931279620853081"/>
          <c:w val="0.525641025641026"/>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RCC</a:t>
            </a:r>
          </a:p>
        </c:rich>
      </c:tx>
      <c:layout>
        <c:manualLayout>
          <c:xMode val="edge"/>
          <c:yMode val="edge"/>
          <c:x val="0.451282051282051"/>
          <c:y val="0.0165876777251185"/>
        </c:manualLayout>
      </c:layout>
      <c:spPr>
        <a:noFill/>
        <a:ln w="25399">
          <a:noFill/>
        </a:ln>
      </c:spPr>
    </c:title>
    <c:plotArea>
      <c:layout>
        <c:manualLayout>
          <c:layoutTarget val="inner"/>
          <c:xMode val="edge"/>
          <c:yMode val="edge"/>
          <c:x val="0.141025641025641"/>
          <c:y val="0.14218009478673"/>
          <c:w val="0.771794871794872"/>
          <c:h val="0.701421800947867"/>
        </c:manualLayout>
      </c:layout>
      <c:lineChart>
        <c:grouping val="standard"/>
        <c:ser>
          <c:idx val="0"/>
          <c:order val="0"/>
          <c:tx>
            <c:strRef>
              <c:f>Sheet1!$B$1</c:f>
              <c:strCache>
                <c:ptCount val="1"/>
                <c:pt idx="0">
                  <c:v>Varones</c:v>
                </c:pt>
              </c:strCache>
            </c:strRef>
          </c:tx>
          <c:spPr>
            <a:ln w="38099">
              <a:solidFill>
                <a:srgbClr val="FF0000"/>
              </a:solidFill>
              <a:prstDash val="solid"/>
            </a:ln>
          </c:spPr>
          <c:marker>
            <c:symbol val="circle"/>
            <c:size val="8"/>
            <c:spPr>
              <a:solidFill>
                <a:schemeClr val="accent1"/>
              </a:solidFill>
              <a:ln>
                <a:solidFill>
                  <a:srgbClr val="FF0000"/>
                </a:solidFill>
                <a:prstDash val="solid"/>
              </a:ln>
            </c:spPr>
          </c:marker>
          <c:cat>
            <c:numRef>
              <c:f>Sheet1!$A$2:$A$6</c:f>
              <c:numCache>
                <c:formatCode>General</c:formatCode>
                <c:ptCount val="5"/>
                <c:pt idx="0">
                  <c:v>1.0</c:v>
                </c:pt>
                <c:pt idx="1">
                  <c:v>2.0</c:v>
                </c:pt>
                <c:pt idx="2">
                  <c:v>3.0</c:v>
                </c:pt>
                <c:pt idx="3">
                  <c:v>4.0</c:v>
                </c:pt>
                <c:pt idx="4">
                  <c:v>5.0</c:v>
                </c:pt>
              </c:numCache>
            </c:numRef>
          </c:cat>
          <c:val>
            <c:numRef>
              <c:f>Sheet1!$B$2:$B$6</c:f>
              <c:numCache>
                <c:formatCode>General</c:formatCode>
                <c:ptCount val="5"/>
                <c:pt idx="0">
                  <c:v>1.0</c:v>
                </c:pt>
                <c:pt idx="1">
                  <c:v>1.149999999999999</c:v>
                </c:pt>
                <c:pt idx="2">
                  <c:v>1.26</c:v>
                </c:pt>
                <c:pt idx="3">
                  <c:v>1.36</c:v>
                </c:pt>
                <c:pt idx="4">
                  <c:v>1.68</c:v>
                </c:pt>
              </c:numCache>
            </c:numRef>
          </c:val>
        </c:ser>
        <c:ser>
          <c:idx val="1"/>
          <c:order val="1"/>
          <c:tx>
            <c:strRef>
              <c:f>Sheet1!$C$1</c:f>
              <c:strCache>
                <c:ptCount val="1"/>
                <c:pt idx="0">
                  <c:v>Mujeres</c:v>
                </c:pt>
              </c:strCache>
            </c:strRef>
          </c:tx>
          <c:spPr>
            <a:ln w="38099">
              <a:solidFill>
                <a:schemeClr val="tx1"/>
              </a:solidFill>
              <a:prstDash val="solid"/>
            </a:ln>
          </c:spPr>
          <c:marker>
            <c:symbol val="square"/>
            <c:size val="6"/>
            <c:spPr>
              <a:solidFill>
                <a:schemeClr val="accent2"/>
              </a:solidFill>
              <a:ln>
                <a:solidFill>
                  <a:schemeClr val="tx1"/>
                </a:solidFill>
              </a:ln>
            </c:spPr>
          </c:marker>
          <c:cat>
            <c:numRef>
              <c:f>Sheet1!$A$2:$A$6</c:f>
              <c:numCache>
                <c:formatCode>General</c:formatCode>
                <c:ptCount val="5"/>
                <c:pt idx="0">
                  <c:v>1.0</c:v>
                </c:pt>
                <c:pt idx="1">
                  <c:v>2.0</c:v>
                </c:pt>
                <c:pt idx="2">
                  <c:v>3.0</c:v>
                </c:pt>
                <c:pt idx="3">
                  <c:v>4.0</c:v>
                </c:pt>
                <c:pt idx="4">
                  <c:v>5.0</c:v>
                </c:pt>
              </c:numCache>
            </c:numRef>
          </c:cat>
          <c:val>
            <c:numRef>
              <c:f>Sheet1!$C$2:$C$6</c:f>
              <c:numCache>
                <c:formatCode>General</c:formatCode>
                <c:ptCount val="5"/>
                <c:pt idx="0">
                  <c:v>1.0</c:v>
                </c:pt>
                <c:pt idx="1">
                  <c:v>1.09</c:v>
                </c:pt>
                <c:pt idx="2">
                  <c:v>1.12</c:v>
                </c:pt>
                <c:pt idx="3">
                  <c:v>1.23</c:v>
                </c:pt>
                <c:pt idx="4">
                  <c:v>1.51</c:v>
                </c:pt>
              </c:numCache>
            </c:numRef>
          </c:val>
        </c:ser>
        <c:marker val="1"/>
        <c:axId val="589532984"/>
        <c:axId val="589541368"/>
      </c:lineChart>
      <c:catAx>
        <c:axId val="589532984"/>
        <c:scaling>
          <c:orientation val="minMax"/>
        </c:scaling>
        <c:axPos val="b"/>
        <c:title>
          <c:tx>
            <c:rich>
              <a:bodyPr/>
              <a:lstStyle/>
              <a:p>
                <a:pPr>
                  <a:defRPr lang="es-ES"/>
                </a:pPr>
                <a:r>
                  <a:rPr lang="es-ES"/>
                  <a:t>Meses</a:t>
                </a:r>
              </a:p>
            </c:rich>
          </c:tx>
          <c:layout>
            <c:manualLayout>
              <c:xMode val="edge"/>
              <c:yMode val="edge"/>
              <c:x val="0.812820512820513"/>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89541368"/>
        <c:crosses val="autoZero"/>
        <c:auto val="1"/>
        <c:lblAlgn val="ctr"/>
        <c:lblOffset val="100"/>
        <c:tickLblSkip val="1"/>
        <c:tickMarkSkip val="1"/>
      </c:catAx>
      <c:valAx>
        <c:axId val="589541368"/>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589532984"/>
        <c:crosses val="autoZero"/>
        <c:crossBetween val="midCat"/>
      </c:valAx>
      <c:spPr>
        <a:noFill/>
        <a:ln w="25399">
          <a:noFill/>
        </a:ln>
      </c:spPr>
    </c:plotArea>
    <c:legend>
      <c:legendPos val="r"/>
      <c:layout>
        <c:manualLayout>
          <c:xMode val="edge"/>
          <c:yMode val="edge"/>
          <c:x val="0.143589743589744"/>
          <c:y val="0.928909952606635"/>
          <c:w val="0.525641025641026"/>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Colesterol LDL</a:t>
            </a:r>
          </a:p>
        </c:rich>
      </c:tx>
      <c:layout>
        <c:manualLayout>
          <c:xMode val="edge"/>
          <c:yMode val="edge"/>
          <c:x val="0.341025641025641"/>
          <c:y val="0.0165876777251185"/>
        </c:manualLayout>
      </c:layout>
      <c:spPr>
        <a:noFill/>
        <a:ln w="25399">
          <a:noFill/>
        </a:ln>
      </c:spPr>
    </c:title>
    <c:plotArea>
      <c:layout>
        <c:manualLayout>
          <c:layoutTarget val="inner"/>
          <c:xMode val="edge"/>
          <c:yMode val="edge"/>
          <c:x val="0.153846153846154"/>
          <c:y val="0.14218009478673"/>
          <c:w val="0.746153846153847"/>
          <c:h val="0.701421800947867"/>
        </c:manualLayout>
      </c:layout>
      <c:lineChart>
        <c:grouping val="standard"/>
        <c:ser>
          <c:idx val="0"/>
          <c:order val="0"/>
          <c:tx>
            <c:strRef>
              <c:f>Sheet1!$B$1</c:f>
              <c:strCache>
                <c:ptCount val="1"/>
                <c:pt idx="0">
                  <c:v>Rosuvastatina</c:v>
                </c:pt>
              </c:strCache>
            </c:strRef>
          </c:tx>
          <c:spPr>
            <a:ln w="38099">
              <a:solidFill>
                <a:schemeClr val="accent1">
                  <a:lumMod val="75000"/>
                </a:schemeClr>
              </a:solidFill>
              <a:prstDash val="solid"/>
            </a:ln>
          </c:spPr>
          <c:marker>
            <c:symbol val="circle"/>
            <c:size val="8"/>
            <c:spPr>
              <a:solidFill>
                <a:schemeClr val="accent1"/>
              </a:solidFill>
              <a:ln>
                <a:solidFill>
                  <a:schemeClr val="accent1">
                    <a:lumMod val="75000"/>
                  </a:schemeClr>
                </a:solidFill>
                <a:prstDash val="solid"/>
              </a:ln>
            </c:spPr>
          </c:marker>
          <c:cat>
            <c:numRef>
              <c:f>Sheet1!$A$2:$A$6</c:f>
              <c:numCache>
                <c:formatCode>General</c:formatCode>
                <c:ptCount val="5"/>
                <c:pt idx="0">
                  <c:v>0.0</c:v>
                </c:pt>
                <c:pt idx="1">
                  <c:v>12.0</c:v>
                </c:pt>
                <c:pt idx="2">
                  <c:v>24.0</c:v>
                </c:pt>
                <c:pt idx="3">
                  <c:v>36.0</c:v>
                </c:pt>
                <c:pt idx="4">
                  <c:v>48.0</c:v>
                </c:pt>
              </c:numCache>
            </c:numRef>
          </c:cat>
          <c:val>
            <c:numRef>
              <c:f>Sheet1!$B$2:$B$6</c:f>
              <c:numCache>
                <c:formatCode>General</c:formatCode>
                <c:ptCount val="5"/>
                <c:pt idx="0">
                  <c:v>108.0</c:v>
                </c:pt>
                <c:pt idx="1">
                  <c:v>55.0</c:v>
                </c:pt>
                <c:pt idx="2">
                  <c:v>54.0</c:v>
                </c:pt>
                <c:pt idx="3">
                  <c:v>53.0</c:v>
                </c:pt>
                <c:pt idx="4">
                  <c:v>55.0</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Sheet1!$A$2:$A$6</c:f>
              <c:numCache>
                <c:formatCode>General</c:formatCode>
                <c:ptCount val="5"/>
                <c:pt idx="0">
                  <c:v>0.0</c:v>
                </c:pt>
                <c:pt idx="1">
                  <c:v>12.0</c:v>
                </c:pt>
                <c:pt idx="2">
                  <c:v>24.0</c:v>
                </c:pt>
                <c:pt idx="3">
                  <c:v>36.0</c:v>
                </c:pt>
                <c:pt idx="4">
                  <c:v>48.0</c:v>
                </c:pt>
              </c:numCache>
            </c:numRef>
          </c:cat>
          <c:val>
            <c:numRef>
              <c:f>Sheet1!$C$2:$C$6</c:f>
              <c:numCache>
                <c:formatCode>General</c:formatCode>
                <c:ptCount val="5"/>
                <c:pt idx="0">
                  <c:v>108.0</c:v>
                </c:pt>
                <c:pt idx="1">
                  <c:v>110.0</c:v>
                </c:pt>
                <c:pt idx="2">
                  <c:v>108.0</c:v>
                </c:pt>
                <c:pt idx="3">
                  <c:v>106.0</c:v>
                </c:pt>
                <c:pt idx="4">
                  <c:v>109.0</c:v>
                </c:pt>
              </c:numCache>
            </c:numRef>
          </c:val>
        </c:ser>
        <c:marker val="1"/>
        <c:axId val="610395896"/>
        <c:axId val="610404072"/>
      </c:lineChart>
      <c:catAx>
        <c:axId val="610395896"/>
        <c:scaling>
          <c:orientation val="minMax"/>
        </c:scaling>
        <c:axPos val="b"/>
        <c:title>
          <c:tx>
            <c:rich>
              <a:bodyPr/>
              <a:lstStyle/>
              <a:p>
                <a:pPr>
                  <a:defRPr lang="es-ES"/>
                </a:pPr>
                <a:r>
                  <a:rPr lang="es-ES"/>
                  <a:t>Meses</a:t>
                </a:r>
              </a:p>
            </c:rich>
          </c:tx>
          <c:layout>
            <c:manualLayout>
              <c:xMode val="edge"/>
              <c:yMode val="edge"/>
              <c:x val="0.8"/>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610404072"/>
        <c:crosses val="autoZero"/>
        <c:auto val="1"/>
        <c:lblAlgn val="ctr"/>
        <c:lblOffset val="100"/>
        <c:tickLblSkip val="1"/>
        <c:tickMarkSkip val="1"/>
      </c:catAx>
      <c:valAx>
        <c:axId val="610404072"/>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610395896"/>
        <c:crosses val="autoZero"/>
        <c:crossBetween val="midCat"/>
      </c:valAx>
      <c:spPr>
        <a:noFill/>
        <a:ln w="25399">
          <a:noFill/>
        </a:ln>
      </c:spPr>
    </c:plotArea>
    <c:legend>
      <c:legendPos val="r"/>
      <c:layout>
        <c:manualLayout>
          <c:xMode val="edge"/>
          <c:yMode val="edge"/>
          <c:x val="0.0948717948717948"/>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Distribución horaria de los casos</a:t>
            </a:r>
          </a:p>
        </c:rich>
      </c:tx>
      <c:layout>
        <c:manualLayout>
          <c:xMode val="edge"/>
          <c:yMode val="edge"/>
          <c:x val="0.326972010178117"/>
          <c:y val="0.020501138952164"/>
        </c:manualLayout>
      </c:layout>
      <c:spPr>
        <a:noFill/>
        <a:ln w="24863">
          <a:noFill/>
        </a:ln>
      </c:spPr>
    </c:title>
    <c:plotArea>
      <c:layout>
        <c:manualLayout>
          <c:layoutTarget val="inner"/>
          <c:xMode val="edge"/>
          <c:yMode val="edge"/>
          <c:x val="0.078880407124682"/>
          <c:y val="0.159453302961276"/>
          <c:w val="0.888040712468194"/>
          <c:h val="0.676537585421412"/>
        </c:manualLayout>
      </c:layout>
      <c:barChart>
        <c:barDir val="col"/>
        <c:grouping val="clustered"/>
        <c:ser>
          <c:idx val="1"/>
          <c:order val="0"/>
          <c:tx>
            <c:strRef>
              <c:f>Sheet1!$B$1</c:f>
              <c:strCache>
                <c:ptCount val="1"/>
                <c:pt idx="0">
                  <c:v>HBB</c:v>
                </c:pt>
              </c:strCache>
            </c:strRef>
          </c:tx>
          <c:spPr>
            <a:solidFill>
              <a:schemeClr val="accent1"/>
            </a:solidFill>
            <a:ln w="24863">
              <a:solidFill>
                <a:schemeClr val="tx1"/>
              </a:solidFill>
              <a:prstDash val="solid"/>
            </a:ln>
          </c:spPr>
          <c:cat>
            <c:numRef>
              <c:f>Sheet1!$A$2:$A$25</c:f>
              <c:numCache>
                <c:formatCode>General</c:formatCode>
                <c:ptCount val="24"/>
                <c:pt idx="0">
                  <c:v>-12.0</c:v>
                </c:pt>
                <c:pt idx="1">
                  <c:v>-11.0</c:v>
                </c:pt>
                <c:pt idx="2">
                  <c:v>-10.0</c:v>
                </c:pt>
                <c:pt idx="3">
                  <c:v>-9.0</c:v>
                </c:pt>
                <c:pt idx="4">
                  <c:v>-8.0</c:v>
                </c:pt>
                <c:pt idx="5">
                  <c:v>-7.0</c:v>
                </c:pt>
                <c:pt idx="6">
                  <c:v>-6.0</c:v>
                </c:pt>
                <c:pt idx="7">
                  <c:v>-5.0</c:v>
                </c:pt>
                <c:pt idx="8">
                  <c:v>-4.0</c:v>
                </c:pt>
                <c:pt idx="9">
                  <c:v>-3.0</c:v>
                </c:pt>
                <c:pt idx="10">
                  <c:v>-2.0</c:v>
                </c:pt>
                <c:pt idx="11">
                  <c:v>-1.0</c:v>
                </c:pt>
                <c:pt idx="12">
                  <c:v>1.0</c:v>
                </c:pt>
                <c:pt idx="13">
                  <c:v>2.0</c:v>
                </c:pt>
                <c:pt idx="14">
                  <c:v>3.0</c:v>
                </c:pt>
                <c:pt idx="15">
                  <c:v>4.0</c:v>
                </c:pt>
                <c:pt idx="16">
                  <c:v>5.0</c:v>
                </c:pt>
                <c:pt idx="17">
                  <c:v>6.0</c:v>
                </c:pt>
                <c:pt idx="18">
                  <c:v>7.0</c:v>
                </c:pt>
                <c:pt idx="19">
                  <c:v>8.0</c:v>
                </c:pt>
                <c:pt idx="20">
                  <c:v>9.0</c:v>
                </c:pt>
                <c:pt idx="21">
                  <c:v>10.0</c:v>
                </c:pt>
                <c:pt idx="22">
                  <c:v>11.0</c:v>
                </c:pt>
                <c:pt idx="23">
                  <c:v>12.0</c:v>
                </c:pt>
              </c:numCache>
            </c:numRef>
          </c:cat>
          <c:val>
            <c:numRef>
              <c:f>Sheet1!$B$2:$B$25</c:f>
              <c:numCache>
                <c:formatCode>General</c:formatCode>
                <c:ptCount val="24"/>
                <c:pt idx="0">
                  <c:v>3.908045976999999</c:v>
                </c:pt>
                <c:pt idx="1">
                  <c:v>4.885057470999997</c:v>
                </c:pt>
                <c:pt idx="2">
                  <c:v>9.080459770000002</c:v>
                </c:pt>
                <c:pt idx="3">
                  <c:v>10.0</c:v>
                </c:pt>
                <c:pt idx="4">
                  <c:v>9.022988506</c:v>
                </c:pt>
                <c:pt idx="5">
                  <c:v>9.022988506</c:v>
                </c:pt>
                <c:pt idx="6">
                  <c:v>12.06896552</c:v>
                </c:pt>
                <c:pt idx="7">
                  <c:v>15.11494253</c:v>
                </c:pt>
                <c:pt idx="8">
                  <c:v>14.13793103</c:v>
                </c:pt>
                <c:pt idx="9">
                  <c:v>7.011494252999998</c:v>
                </c:pt>
                <c:pt idx="10">
                  <c:v>15.11494253</c:v>
                </c:pt>
                <c:pt idx="11">
                  <c:v>23.16091953999998</c:v>
                </c:pt>
                <c:pt idx="12">
                  <c:v>32.35632184</c:v>
                </c:pt>
                <c:pt idx="13">
                  <c:v>26.20689655</c:v>
                </c:pt>
                <c:pt idx="14">
                  <c:v>22.18390805</c:v>
                </c:pt>
                <c:pt idx="15">
                  <c:v>17.12643677999998</c:v>
                </c:pt>
                <c:pt idx="16">
                  <c:v>13.10344828</c:v>
                </c:pt>
                <c:pt idx="17">
                  <c:v>16.14942529</c:v>
                </c:pt>
                <c:pt idx="18">
                  <c:v>11.09195402</c:v>
                </c:pt>
                <c:pt idx="19">
                  <c:v>6.954022989</c:v>
                </c:pt>
                <c:pt idx="20">
                  <c:v>1.896551724</c:v>
                </c:pt>
                <c:pt idx="21">
                  <c:v>6.954022989</c:v>
                </c:pt>
                <c:pt idx="22">
                  <c:v>11.09195402</c:v>
                </c:pt>
                <c:pt idx="23">
                  <c:v>7.988505746999997</c:v>
                </c:pt>
              </c:numCache>
            </c:numRef>
          </c:val>
        </c:ser>
        <c:gapWidth val="10"/>
        <c:axId val="591366680"/>
        <c:axId val="591370216"/>
      </c:barChart>
      <c:catAx>
        <c:axId val="591366680"/>
        <c:scaling>
          <c:orientation val="minMax"/>
        </c:scaling>
        <c:axPos val="b"/>
        <c:numFmt formatCode="0" sourceLinked="0"/>
        <c:tickLblPos val="nextTo"/>
        <c:spPr>
          <a:ln w="12431">
            <a:solidFill>
              <a:schemeClr val="tx1"/>
            </a:solidFill>
            <a:prstDash val="solid"/>
          </a:ln>
        </c:spPr>
        <c:txPr>
          <a:bodyPr rot="0" vert="horz"/>
          <a:lstStyle/>
          <a:p>
            <a:pPr>
              <a:defRPr lang="es-ES"/>
            </a:pPr>
            <a:endParaRPr lang="es-ES_tradnl"/>
          </a:p>
        </c:txPr>
        <c:crossAx val="591370216"/>
        <c:crosses val="autoZero"/>
        <c:auto val="1"/>
        <c:lblAlgn val="ctr"/>
        <c:lblOffset val="0"/>
        <c:tickLblSkip val="1"/>
        <c:tickMarkSkip val="1"/>
      </c:catAx>
      <c:valAx>
        <c:axId val="591370216"/>
        <c:scaling>
          <c:orientation val="minMax"/>
        </c:scaling>
        <c:axPos val="l"/>
        <c:majorGridlines>
          <c:spPr>
            <a:ln w="24863">
              <a:solidFill>
                <a:srgbClr val="B2B2B2"/>
              </a:solidFill>
              <a:prstDash val="sysDash"/>
            </a:ln>
          </c:spPr>
        </c:majorGridlines>
        <c:numFmt formatCode="General" sourceLinked="1"/>
        <c:tickLblPos val="nextTo"/>
        <c:spPr>
          <a:ln w="3108">
            <a:solidFill>
              <a:schemeClr val="tx1"/>
            </a:solidFill>
            <a:prstDash val="solid"/>
          </a:ln>
        </c:spPr>
        <c:txPr>
          <a:bodyPr rot="0" vert="horz"/>
          <a:lstStyle/>
          <a:p>
            <a:pPr>
              <a:defRPr lang="es-ES"/>
            </a:pPr>
            <a:endParaRPr lang="es-ES_tradnl"/>
          </a:p>
        </c:txPr>
        <c:crossAx val="591366680"/>
        <c:crosses val="autoZero"/>
        <c:crossBetween val="between"/>
      </c:valAx>
      <c:spPr>
        <a:noFill/>
        <a:ln w="24863">
          <a:noFill/>
        </a:ln>
      </c:spPr>
    </c:plotArea>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_tradnl"/>
  <c:style val="2"/>
  <c:chart>
    <c:title>
      <c:tx>
        <c:rich>
          <a:bodyPr/>
          <a:lstStyle/>
          <a:p>
            <a:pPr>
              <a:defRPr lang="es-ES"/>
            </a:pPr>
            <a:r>
              <a:rPr lang="es-ES"/>
              <a:t>PCR</a:t>
            </a:r>
          </a:p>
        </c:rich>
      </c:tx>
      <c:layout>
        <c:manualLayout>
          <c:xMode val="edge"/>
          <c:yMode val="edge"/>
          <c:x val="0.453846153846154"/>
          <c:y val="0.0165876777251185"/>
        </c:manualLayout>
      </c:layout>
      <c:spPr>
        <a:noFill/>
        <a:ln w="25399">
          <a:noFill/>
        </a:ln>
      </c:spPr>
    </c:title>
    <c:plotArea>
      <c:layout>
        <c:manualLayout>
          <c:layoutTarget val="inner"/>
          <c:xMode val="edge"/>
          <c:yMode val="edge"/>
          <c:x val="0.141025641025641"/>
          <c:y val="0.14218009478673"/>
          <c:w val="0.758974358974359"/>
          <c:h val="0.701421800947867"/>
        </c:manualLayout>
      </c:layout>
      <c:lineChart>
        <c:grouping val="standard"/>
        <c:ser>
          <c:idx val="0"/>
          <c:order val="0"/>
          <c:tx>
            <c:strRef>
              <c:f>Sheet1!$B$1</c:f>
              <c:strCache>
                <c:ptCount val="1"/>
                <c:pt idx="0">
                  <c:v>Rosuvastatina</c:v>
                </c:pt>
              </c:strCache>
            </c:strRef>
          </c:tx>
          <c:spPr>
            <a:ln w="38099">
              <a:solidFill>
                <a:schemeClr val="accent1">
                  <a:lumMod val="75000"/>
                </a:schemeClr>
              </a:solidFill>
              <a:prstDash val="solid"/>
            </a:ln>
          </c:spPr>
          <c:marker>
            <c:symbol val="circle"/>
            <c:size val="8"/>
            <c:spPr>
              <a:solidFill>
                <a:schemeClr val="accent1"/>
              </a:solidFill>
              <a:ln>
                <a:solidFill>
                  <a:schemeClr val="accent1">
                    <a:lumMod val="75000"/>
                  </a:schemeClr>
                </a:solidFill>
                <a:prstDash val="solid"/>
              </a:ln>
            </c:spPr>
          </c:marker>
          <c:cat>
            <c:numRef>
              <c:f>Sheet1!$A$2:$A$6</c:f>
              <c:numCache>
                <c:formatCode>General</c:formatCode>
                <c:ptCount val="5"/>
                <c:pt idx="0">
                  <c:v>0.0</c:v>
                </c:pt>
                <c:pt idx="1">
                  <c:v>12.0</c:v>
                </c:pt>
                <c:pt idx="2">
                  <c:v>24.0</c:v>
                </c:pt>
                <c:pt idx="3">
                  <c:v>36.0</c:v>
                </c:pt>
                <c:pt idx="4">
                  <c:v>48.0</c:v>
                </c:pt>
              </c:numCache>
            </c:numRef>
          </c:cat>
          <c:val>
            <c:numRef>
              <c:f>Sheet1!$B$2:$B$6</c:f>
              <c:numCache>
                <c:formatCode>General</c:formatCode>
                <c:ptCount val="5"/>
                <c:pt idx="0">
                  <c:v>4.2</c:v>
                </c:pt>
                <c:pt idx="1">
                  <c:v>2.2</c:v>
                </c:pt>
                <c:pt idx="2">
                  <c:v>2.2</c:v>
                </c:pt>
                <c:pt idx="3">
                  <c:v>2.0</c:v>
                </c:pt>
                <c:pt idx="4">
                  <c:v>1.8</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Sheet1!$A$2:$A$6</c:f>
              <c:numCache>
                <c:formatCode>General</c:formatCode>
                <c:ptCount val="5"/>
                <c:pt idx="0">
                  <c:v>0.0</c:v>
                </c:pt>
                <c:pt idx="1">
                  <c:v>12.0</c:v>
                </c:pt>
                <c:pt idx="2">
                  <c:v>24.0</c:v>
                </c:pt>
                <c:pt idx="3">
                  <c:v>36.0</c:v>
                </c:pt>
                <c:pt idx="4">
                  <c:v>48.0</c:v>
                </c:pt>
              </c:numCache>
            </c:numRef>
          </c:cat>
          <c:val>
            <c:numRef>
              <c:f>Sheet1!$C$2:$C$6</c:f>
              <c:numCache>
                <c:formatCode>General</c:formatCode>
                <c:ptCount val="5"/>
                <c:pt idx="0">
                  <c:v>4.2</c:v>
                </c:pt>
                <c:pt idx="1">
                  <c:v>3.5</c:v>
                </c:pt>
                <c:pt idx="2">
                  <c:v>3.5</c:v>
                </c:pt>
                <c:pt idx="3">
                  <c:v>3.5</c:v>
                </c:pt>
                <c:pt idx="4">
                  <c:v>3.3</c:v>
                </c:pt>
              </c:numCache>
            </c:numRef>
          </c:val>
        </c:ser>
        <c:marker val="1"/>
        <c:axId val="518668472"/>
        <c:axId val="457337576"/>
      </c:lineChart>
      <c:catAx>
        <c:axId val="518668472"/>
        <c:scaling>
          <c:orientation val="minMax"/>
        </c:scaling>
        <c:axPos val="b"/>
        <c:title>
          <c:tx>
            <c:rich>
              <a:bodyPr/>
              <a:lstStyle/>
              <a:p>
                <a:pPr>
                  <a:defRPr lang="es-ES"/>
                </a:pPr>
                <a:r>
                  <a:rPr lang="es-ES"/>
                  <a:t>Meses</a:t>
                </a:r>
              </a:p>
            </c:rich>
          </c:tx>
          <c:layout>
            <c:manualLayout>
              <c:xMode val="edge"/>
              <c:yMode val="edge"/>
              <c:x val="0.8"/>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457337576"/>
        <c:crosses val="autoZero"/>
        <c:auto val="1"/>
        <c:lblAlgn val="ctr"/>
        <c:lblOffset val="100"/>
        <c:tickLblSkip val="1"/>
        <c:tickMarkSkip val="1"/>
      </c:catAx>
      <c:valAx>
        <c:axId val="457337576"/>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518668472"/>
        <c:crosses val="autoZero"/>
        <c:crossBetween val="midCat"/>
      </c:valAx>
      <c:spPr>
        <a:noFill/>
        <a:ln w="25399">
          <a:noFill/>
        </a:ln>
      </c:spPr>
    </c:plotArea>
    <c:legend>
      <c:legendPos val="r"/>
      <c:layout>
        <c:manualLayout>
          <c:xMode val="edge"/>
          <c:yMode val="edge"/>
          <c:x val="0.0871794871794872"/>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Eventos cardiovasculares</a:t>
            </a:r>
          </a:p>
        </c:rich>
      </c:tx>
      <c:layout>
        <c:manualLayout>
          <c:xMode val="edge"/>
          <c:yMode val="edge"/>
          <c:x val="0.228205128205128"/>
          <c:y val="0.0165876777251185"/>
        </c:manualLayout>
      </c:layout>
      <c:spPr>
        <a:noFill/>
        <a:ln w="25399">
          <a:noFill/>
        </a:ln>
      </c:spPr>
    </c:title>
    <c:plotArea>
      <c:layout>
        <c:manualLayout>
          <c:layoutTarget val="inner"/>
          <c:xMode val="edge"/>
          <c:yMode val="edge"/>
          <c:x val="0.187179487179487"/>
          <c:y val="0.14218009478673"/>
          <c:w val="0.707692307692308"/>
          <c:h val="0.701421800947867"/>
        </c:manualLayout>
      </c:layout>
      <c:lineChart>
        <c:grouping val="standard"/>
        <c:ser>
          <c:idx val="0"/>
          <c:order val="0"/>
          <c:tx>
            <c:strRef>
              <c:f>Sheet1!$B$1</c:f>
              <c:strCache>
                <c:ptCount val="1"/>
                <c:pt idx="0">
                  <c:v>Rosuvastatina</c:v>
                </c:pt>
              </c:strCache>
            </c:strRef>
          </c:tx>
          <c:spPr>
            <a:ln w="38099">
              <a:solidFill>
                <a:schemeClr val="accent1">
                  <a:lumMod val="50000"/>
                </a:schemeClr>
              </a:solidFill>
              <a:prstDash val="solid"/>
            </a:ln>
          </c:spPr>
          <c:marker>
            <c:symbol val="circle"/>
            <c:size val="8"/>
            <c:spPr>
              <a:solidFill>
                <a:schemeClr val="accent1"/>
              </a:solidFill>
              <a:ln>
                <a:solidFill>
                  <a:schemeClr val="accent1">
                    <a:lumMod val="50000"/>
                  </a:schemeClr>
                </a:solidFill>
                <a:prstDash val="solid"/>
              </a:ln>
            </c:spPr>
          </c:marker>
          <c:cat>
            <c:numRef>
              <c:f>Sheet1!$A$2:$A$7</c:f>
              <c:numCache>
                <c:formatCode>General</c:formatCode>
                <c:ptCount val="6"/>
                <c:pt idx="0">
                  <c:v>0.0</c:v>
                </c:pt>
                <c:pt idx="1">
                  <c:v>1.0</c:v>
                </c:pt>
                <c:pt idx="2">
                  <c:v>2.0</c:v>
                </c:pt>
                <c:pt idx="3">
                  <c:v>3.0</c:v>
                </c:pt>
                <c:pt idx="4">
                  <c:v>4.0</c:v>
                </c:pt>
                <c:pt idx="5">
                  <c:v>4.5</c:v>
                </c:pt>
              </c:numCache>
            </c:numRef>
          </c:cat>
          <c:val>
            <c:numRef>
              <c:f>Sheet1!$B$2:$B$7</c:f>
              <c:numCache>
                <c:formatCode>General</c:formatCode>
                <c:ptCount val="6"/>
                <c:pt idx="0">
                  <c:v>0.0</c:v>
                </c:pt>
                <c:pt idx="1">
                  <c:v>0.000695652</c:v>
                </c:pt>
                <c:pt idx="2">
                  <c:v>0.001391304</c:v>
                </c:pt>
                <c:pt idx="3">
                  <c:v>0.002565217</c:v>
                </c:pt>
                <c:pt idx="4">
                  <c:v>0.002934783</c:v>
                </c:pt>
                <c:pt idx="5">
                  <c:v>0.003826087</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Sheet1!$A$2:$A$7</c:f>
              <c:numCache>
                <c:formatCode>General</c:formatCode>
                <c:ptCount val="6"/>
                <c:pt idx="0">
                  <c:v>0.0</c:v>
                </c:pt>
                <c:pt idx="1">
                  <c:v>1.0</c:v>
                </c:pt>
                <c:pt idx="2">
                  <c:v>2.0</c:v>
                </c:pt>
                <c:pt idx="3">
                  <c:v>3.0</c:v>
                </c:pt>
                <c:pt idx="4">
                  <c:v>4.0</c:v>
                </c:pt>
                <c:pt idx="5">
                  <c:v>4.5</c:v>
                </c:pt>
              </c:numCache>
            </c:numRef>
          </c:cat>
          <c:val>
            <c:numRef>
              <c:f>Sheet1!$C$2:$C$7</c:f>
              <c:numCache>
                <c:formatCode>General</c:formatCode>
                <c:ptCount val="6"/>
                <c:pt idx="0">
                  <c:v>0.0</c:v>
                </c:pt>
                <c:pt idx="1">
                  <c:v>0.001195652</c:v>
                </c:pt>
                <c:pt idx="2">
                  <c:v>0.002413043</c:v>
                </c:pt>
                <c:pt idx="3">
                  <c:v>0.004543478</c:v>
                </c:pt>
                <c:pt idx="4">
                  <c:v>0.006130435</c:v>
                </c:pt>
                <c:pt idx="5">
                  <c:v>0.007847826</c:v>
                </c:pt>
              </c:numCache>
            </c:numRef>
          </c:val>
        </c:ser>
        <c:marker val="1"/>
        <c:axId val="524147192"/>
        <c:axId val="603449512"/>
      </c:lineChart>
      <c:catAx>
        <c:axId val="524147192"/>
        <c:scaling>
          <c:orientation val="minMax"/>
        </c:scaling>
        <c:axPos val="b"/>
        <c:title>
          <c:tx>
            <c:rich>
              <a:bodyPr/>
              <a:lstStyle/>
              <a:p>
                <a:pPr>
                  <a:defRPr lang="es-ES"/>
                </a:pPr>
                <a:r>
                  <a:rPr lang="es-ES"/>
                  <a:t>Años</a:t>
                </a:r>
              </a:p>
            </c:rich>
          </c:tx>
          <c:layout>
            <c:manualLayout>
              <c:xMode val="edge"/>
              <c:yMode val="edge"/>
              <c:x val="0.81025641025641"/>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603449512"/>
        <c:crosses val="autoZero"/>
        <c:auto val="1"/>
        <c:lblAlgn val="ctr"/>
        <c:lblOffset val="100"/>
        <c:tickLblSkip val="1"/>
        <c:tickMarkSkip val="1"/>
      </c:catAx>
      <c:valAx>
        <c:axId val="603449512"/>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524147192"/>
        <c:crosses val="autoZero"/>
        <c:crossBetween val="midCat"/>
      </c:valAx>
      <c:spPr>
        <a:noFill/>
        <a:ln w="25399">
          <a:noFill/>
        </a:ln>
      </c:spPr>
    </c:plotArea>
    <c:legend>
      <c:legendPos val="r"/>
      <c:layout>
        <c:manualLayout>
          <c:xMode val="edge"/>
          <c:yMode val="edge"/>
          <c:x val="0.115384615384615"/>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pt-BR"/>
              <a:t>IAM, AVC o muerte CV</a:t>
            </a:r>
          </a:p>
        </c:rich>
      </c:tx>
      <c:layout>
        <c:manualLayout>
          <c:xMode val="edge"/>
          <c:yMode val="edge"/>
          <c:x val="0.253846153846154"/>
          <c:y val="0.0165876777251185"/>
        </c:manualLayout>
      </c:layout>
      <c:spPr>
        <a:noFill/>
        <a:ln w="25399">
          <a:noFill/>
        </a:ln>
      </c:spPr>
    </c:title>
    <c:plotArea>
      <c:layout>
        <c:manualLayout>
          <c:layoutTarget val="inner"/>
          <c:xMode val="edge"/>
          <c:yMode val="edge"/>
          <c:x val="0.21025641025641"/>
          <c:y val="0.14218009478673"/>
          <c:w val="0.684615384615385"/>
          <c:h val="0.701421800947867"/>
        </c:manualLayout>
      </c:layout>
      <c:lineChart>
        <c:grouping val="standard"/>
        <c:ser>
          <c:idx val="0"/>
          <c:order val="0"/>
          <c:tx>
            <c:strRef>
              <c:f>Sheet1!$B$1</c:f>
              <c:strCache>
                <c:ptCount val="1"/>
                <c:pt idx="0">
                  <c:v>Rosuvastatina</c:v>
                </c:pt>
              </c:strCache>
            </c:strRef>
          </c:tx>
          <c:spPr>
            <a:ln w="38099">
              <a:solidFill>
                <a:schemeClr val="accent1">
                  <a:lumMod val="50000"/>
                </a:schemeClr>
              </a:solidFill>
              <a:prstDash val="solid"/>
            </a:ln>
          </c:spPr>
          <c:marker>
            <c:symbol val="circle"/>
            <c:size val="8"/>
            <c:spPr>
              <a:solidFill>
                <a:schemeClr val="accent1"/>
              </a:solidFill>
              <a:ln>
                <a:solidFill>
                  <a:schemeClr val="accent1">
                    <a:lumMod val="50000"/>
                  </a:schemeClr>
                </a:solidFill>
                <a:prstDash val="solid"/>
              </a:ln>
            </c:spPr>
          </c:marker>
          <c:cat>
            <c:numRef>
              <c:f>Sheet1!$A$2:$A$7</c:f>
              <c:numCache>
                <c:formatCode>General</c:formatCode>
                <c:ptCount val="6"/>
                <c:pt idx="0">
                  <c:v>0.0</c:v>
                </c:pt>
                <c:pt idx="1">
                  <c:v>1.0</c:v>
                </c:pt>
                <c:pt idx="2">
                  <c:v>2.0</c:v>
                </c:pt>
                <c:pt idx="3">
                  <c:v>3.0</c:v>
                </c:pt>
                <c:pt idx="4">
                  <c:v>4.0</c:v>
                </c:pt>
                <c:pt idx="5">
                  <c:v>4.5</c:v>
                </c:pt>
              </c:numCache>
            </c:numRef>
          </c:cat>
          <c:val>
            <c:numRef>
              <c:f>Sheet1!$B$2:$B$7</c:f>
              <c:numCache>
                <c:formatCode>General</c:formatCode>
                <c:ptCount val="6"/>
                <c:pt idx="0">
                  <c:v>0.0</c:v>
                </c:pt>
                <c:pt idx="1">
                  <c:v>0.000404255</c:v>
                </c:pt>
                <c:pt idx="2">
                  <c:v>0.000808511</c:v>
                </c:pt>
                <c:pt idx="3">
                  <c:v>0.001446809</c:v>
                </c:pt>
                <c:pt idx="4">
                  <c:v>0.001723404</c:v>
                </c:pt>
                <c:pt idx="5">
                  <c:v>0.00212766</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Sheet1!$A$2:$A$7</c:f>
              <c:numCache>
                <c:formatCode>General</c:formatCode>
                <c:ptCount val="6"/>
                <c:pt idx="0">
                  <c:v>0.0</c:v>
                </c:pt>
                <c:pt idx="1">
                  <c:v>1.0</c:v>
                </c:pt>
                <c:pt idx="2">
                  <c:v>2.0</c:v>
                </c:pt>
                <c:pt idx="3">
                  <c:v>3.0</c:v>
                </c:pt>
                <c:pt idx="4">
                  <c:v>4.0</c:v>
                </c:pt>
                <c:pt idx="5">
                  <c:v>4.5</c:v>
                </c:pt>
              </c:numCache>
            </c:numRef>
          </c:cat>
          <c:val>
            <c:numRef>
              <c:f>Sheet1!$C$2:$C$7</c:f>
              <c:numCache>
                <c:formatCode>General</c:formatCode>
                <c:ptCount val="6"/>
                <c:pt idx="0">
                  <c:v>0.0</c:v>
                </c:pt>
                <c:pt idx="1">
                  <c:v>0.000829787</c:v>
                </c:pt>
                <c:pt idx="2">
                  <c:v>0.001489362</c:v>
                </c:pt>
                <c:pt idx="3">
                  <c:v>0.002574468</c:v>
                </c:pt>
                <c:pt idx="4">
                  <c:v>0.003553191</c:v>
                </c:pt>
                <c:pt idx="5">
                  <c:v>0.00412766</c:v>
                </c:pt>
              </c:numCache>
            </c:numRef>
          </c:val>
        </c:ser>
        <c:marker val="1"/>
        <c:axId val="457238904"/>
        <c:axId val="539071256"/>
      </c:lineChart>
      <c:catAx>
        <c:axId val="457238904"/>
        <c:scaling>
          <c:orientation val="minMax"/>
        </c:scaling>
        <c:axPos val="b"/>
        <c:title>
          <c:tx>
            <c:rich>
              <a:bodyPr/>
              <a:lstStyle/>
              <a:p>
                <a:pPr>
                  <a:defRPr lang="es-ES"/>
                </a:pPr>
                <a:r>
                  <a:rPr lang="es-ES"/>
                  <a:t>Años</a:t>
                </a:r>
              </a:p>
            </c:rich>
          </c:tx>
          <c:layout>
            <c:manualLayout>
              <c:xMode val="edge"/>
              <c:yMode val="edge"/>
              <c:x val="0.81025641025641"/>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39071256"/>
        <c:crosses val="autoZero"/>
        <c:auto val="1"/>
        <c:lblAlgn val="ctr"/>
        <c:lblOffset val="100"/>
        <c:tickLblSkip val="1"/>
        <c:tickMarkSkip val="1"/>
      </c:catAx>
      <c:valAx>
        <c:axId val="539071256"/>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457238904"/>
        <c:crosses val="autoZero"/>
        <c:crossBetween val="midCat"/>
      </c:valAx>
      <c:spPr>
        <a:noFill/>
        <a:ln w="25399">
          <a:noFill/>
        </a:ln>
      </c:spPr>
    </c:plotArea>
    <c:legend>
      <c:legendPos val="r"/>
      <c:layout>
        <c:manualLayout>
          <c:xMode val="edge"/>
          <c:yMode val="edge"/>
          <c:x val="0.130769230769231"/>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Revascularizacion o angor inestable</a:t>
            </a:r>
          </a:p>
        </c:rich>
      </c:tx>
      <c:layout>
        <c:manualLayout>
          <c:xMode val="edge"/>
          <c:yMode val="edge"/>
          <c:x val="0.117948717948718"/>
          <c:y val="0.0165876777251185"/>
        </c:manualLayout>
      </c:layout>
      <c:spPr>
        <a:noFill/>
        <a:ln w="25399">
          <a:noFill/>
        </a:ln>
      </c:spPr>
    </c:title>
    <c:plotArea>
      <c:layout>
        <c:manualLayout>
          <c:layoutTarget val="inner"/>
          <c:xMode val="edge"/>
          <c:yMode val="edge"/>
          <c:x val="0.187179487179487"/>
          <c:y val="0.14218009478673"/>
          <c:w val="0.707692307692308"/>
          <c:h val="0.701421800947867"/>
        </c:manualLayout>
      </c:layout>
      <c:lineChart>
        <c:grouping val="standard"/>
        <c:ser>
          <c:idx val="0"/>
          <c:order val="0"/>
          <c:tx>
            <c:strRef>
              <c:f>Sheet1!$B$1</c:f>
              <c:strCache>
                <c:ptCount val="1"/>
                <c:pt idx="0">
                  <c:v>Rosuvastatina</c:v>
                </c:pt>
              </c:strCache>
            </c:strRef>
          </c:tx>
          <c:spPr>
            <a:ln w="38099">
              <a:solidFill>
                <a:schemeClr val="tx2">
                  <a:lumMod val="25000"/>
                </a:schemeClr>
              </a:solidFill>
              <a:prstDash val="solid"/>
            </a:ln>
          </c:spPr>
          <c:marker>
            <c:symbol val="circle"/>
            <c:size val="8"/>
            <c:spPr>
              <a:solidFill>
                <a:schemeClr val="accent1"/>
              </a:solidFill>
              <a:ln>
                <a:solidFill>
                  <a:schemeClr val="tx2">
                    <a:lumMod val="25000"/>
                  </a:schemeClr>
                </a:solidFill>
                <a:prstDash val="solid"/>
              </a:ln>
            </c:spPr>
          </c:marker>
          <c:cat>
            <c:numRef>
              <c:f>Sheet1!$A$2:$A$7</c:f>
              <c:numCache>
                <c:formatCode>General</c:formatCode>
                <c:ptCount val="6"/>
                <c:pt idx="0">
                  <c:v>0.0</c:v>
                </c:pt>
                <c:pt idx="1">
                  <c:v>1.0</c:v>
                </c:pt>
                <c:pt idx="2">
                  <c:v>2.0</c:v>
                </c:pt>
                <c:pt idx="3">
                  <c:v>3.0</c:v>
                </c:pt>
                <c:pt idx="4">
                  <c:v>4.0</c:v>
                </c:pt>
                <c:pt idx="5">
                  <c:v>4.5</c:v>
                </c:pt>
              </c:numCache>
            </c:numRef>
          </c:cat>
          <c:val>
            <c:numRef>
              <c:f>Sheet1!$B$2:$B$7</c:f>
              <c:numCache>
                <c:formatCode>General</c:formatCode>
                <c:ptCount val="6"/>
                <c:pt idx="0">
                  <c:v>0.0</c:v>
                </c:pt>
                <c:pt idx="1">
                  <c:v>0.000373626</c:v>
                </c:pt>
                <c:pt idx="2">
                  <c:v>0.000747253</c:v>
                </c:pt>
                <c:pt idx="3">
                  <c:v>0.001318681</c:v>
                </c:pt>
                <c:pt idx="4">
                  <c:v>0.00167033</c:v>
                </c:pt>
                <c:pt idx="5">
                  <c:v>0.002087912</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Sheet1!$A$2:$A$7</c:f>
              <c:numCache>
                <c:formatCode>General</c:formatCode>
                <c:ptCount val="6"/>
                <c:pt idx="0">
                  <c:v>0.0</c:v>
                </c:pt>
                <c:pt idx="1">
                  <c:v>1.0</c:v>
                </c:pt>
                <c:pt idx="2">
                  <c:v>2.0</c:v>
                </c:pt>
                <c:pt idx="3">
                  <c:v>3.0</c:v>
                </c:pt>
                <c:pt idx="4">
                  <c:v>4.0</c:v>
                </c:pt>
                <c:pt idx="5">
                  <c:v>4.5</c:v>
                </c:pt>
              </c:numCache>
            </c:numRef>
          </c:cat>
          <c:val>
            <c:numRef>
              <c:f>Sheet1!$C$2:$C$7</c:f>
              <c:numCache>
                <c:formatCode>General</c:formatCode>
                <c:ptCount val="6"/>
                <c:pt idx="0">
                  <c:v>0.0</c:v>
                </c:pt>
                <c:pt idx="1">
                  <c:v>0.000725275</c:v>
                </c:pt>
                <c:pt idx="2">
                  <c:v>0.001318681</c:v>
                </c:pt>
                <c:pt idx="3">
                  <c:v>0.002769231</c:v>
                </c:pt>
                <c:pt idx="4">
                  <c:v>0.003934066</c:v>
                </c:pt>
                <c:pt idx="5">
                  <c:v>0.005098901</c:v>
                </c:pt>
              </c:numCache>
            </c:numRef>
          </c:val>
        </c:ser>
        <c:marker val="1"/>
        <c:axId val="587328440"/>
        <c:axId val="552106760"/>
      </c:lineChart>
      <c:catAx>
        <c:axId val="587328440"/>
        <c:scaling>
          <c:orientation val="minMax"/>
        </c:scaling>
        <c:axPos val="b"/>
        <c:title>
          <c:tx>
            <c:rich>
              <a:bodyPr/>
              <a:lstStyle/>
              <a:p>
                <a:pPr>
                  <a:defRPr lang="es-ES"/>
                </a:pPr>
                <a:r>
                  <a:rPr lang="es-ES"/>
                  <a:t>Años</a:t>
                </a:r>
              </a:p>
            </c:rich>
          </c:tx>
          <c:layout>
            <c:manualLayout>
              <c:xMode val="edge"/>
              <c:yMode val="edge"/>
              <c:x val="0.81025641025641"/>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52106760"/>
        <c:crosses val="autoZero"/>
        <c:auto val="1"/>
        <c:lblAlgn val="ctr"/>
        <c:lblOffset val="100"/>
        <c:tickLblSkip val="1"/>
        <c:tickMarkSkip val="1"/>
      </c:catAx>
      <c:valAx>
        <c:axId val="552106760"/>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587328440"/>
        <c:crosses val="autoZero"/>
        <c:crossBetween val="midCat"/>
      </c:valAx>
      <c:spPr>
        <a:noFill/>
        <a:ln w="25399">
          <a:noFill/>
        </a:ln>
      </c:spPr>
    </c:plotArea>
    <c:legend>
      <c:legendPos val="r"/>
      <c:layout>
        <c:manualLayout>
          <c:xMode val="edge"/>
          <c:yMode val="edge"/>
          <c:x val="0.115384615384615"/>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Mortalidad total</a:t>
            </a:r>
          </a:p>
        </c:rich>
      </c:tx>
      <c:layout>
        <c:manualLayout>
          <c:xMode val="edge"/>
          <c:yMode val="edge"/>
          <c:x val="0.343589743589744"/>
          <c:y val="0.0165876777251185"/>
        </c:manualLayout>
      </c:layout>
      <c:spPr>
        <a:noFill/>
        <a:ln w="25399">
          <a:noFill/>
        </a:ln>
      </c:spPr>
    </c:title>
    <c:plotArea>
      <c:layout>
        <c:manualLayout>
          <c:layoutTarget val="inner"/>
          <c:xMode val="edge"/>
          <c:yMode val="edge"/>
          <c:x val="0.187179487179487"/>
          <c:y val="0.14218009478673"/>
          <c:w val="0.707692307692308"/>
          <c:h val="0.701421800947867"/>
        </c:manualLayout>
      </c:layout>
      <c:lineChart>
        <c:grouping val="standard"/>
        <c:ser>
          <c:idx val="0"/>
          <c:order val="0"/>
          <c:tx>
            <c:strRef>
              <c:f>Sheet1!$B$1</c:f>
              <c:strCache>
                <c:ptCount val="1"/>
                <c:pt idx="0">
                  <c:v>Rosuvastatina</c:v>
                </c:pt>
              </c:strCache>
            </c:strRef>
          </c:tx>
          <c:spPr>
            <a:ln w="38099">
              <a:solidFill>
                <a:schemeClr val="tx2">
                  <a:lumMod val="25000"/>
                </a:schemeClr>
              </a:solidFill>
              <a:prstDash val="solid"/>
            </a:ln>
          </c:spPr>
          <c:marker>
            <c:symbol val="circle"/>
            <c:size val="8"/>
            <c:spPr>
              <a:solidFill>
                <a:schemeClr val="accent1"/>
              </a:solidFill>
              <a:ln>
                <a:solidFill>
                  <a:schemeClr val="tx2">
                    <a:lumMod val="25000"/>
                  </a:schemeClr>
                </a:solidFill>
                <a:prstDash val="solid"/>
              </a:ln>
            </c:spPr>
          </c:marker>
          <c:cat>
            <c:numRef>
              <c:f>Sheet1!$A$2:$A$7</c:f>
              <c:numCache>
                <c:formatCode>General</c:formatCode>
                <c:ptCount val="6"/>
                <c:pt idx="0">
                  <c:v>0.0</c:v>
                </c:pt>
                <c:pt idx="1">
                  <c:v>1.0</c:v>
                </c:pt>
                <c:pt idx="2">
                  <c:v>2.0</c:v>
                </c:pt>
                <c:pt idx="3">
                  <c:v>3.0</c:v>
                </c:pt>
                <c:pt idx="4">
                  <c:v>4.0</c:v>
                </c:pt>
                <c:pt idx="5">
                  <c:v>4.5</c:v>
                </c:pt>
              </c:numCache>
            </c:numRef>
          </c:cat>
          <c:val>
            <c:numRef>
              <c:f>Sheet1!$B$2:$B$7</c:f>
              <c:numCache>
                <c:formatCode>General</c:formatCode>
                <c:ptCount val="6"/>
                <c:pt idx="0">
                  <c:v>0.0</c:v>
                </c:pt>
                <c:pt idx="1">
                  <c:v>0.000804598</c:v>
                </c:pt>
                <c:pt idx="2">
                  <c:v>0.001954023</c:v>
                </c:pt>
                <c:pt idx="3">
                  <c:v>0.003218391</c:v>
                </c:pt>
                <c:pt idx="4">
                  <c:v>0.003977011</c:v>
                </c:pt>
                <c:pt idx="5">
                  <c:v>0.004735632</c:v>
                </c:pt>
              </c:numCache>
            </c:numRef>
          </c:val>
        </c:ser>
        <c:ser>
          <c:idx val="1"/>
          <c:order val="1"/>
          <c:tx>
            <c:strRef>
              <c:f>Sheet1!$C$1</c:f>
              <c:strCache>
                <c:ptCount val="1"/>
                <c:pt idx="0">
                  <c:v>Placebo</c:v>
                </c:pt>
              </c:strCache>
            </c:strRef>
          </c:tx>
          <c:spPr>
            <a:ln w="38099">
              <a:solidFill>
                <a:srgbClr val="FFC000"/>
              </a:solidFill>
              <a:prstDash val="solid"/>
            </a:ln>
          </c:spPr>
          <c:marker>
            <c:symbol val="square"/>
            <c:size val="6"/>
            <c:spPr>
              <a:solidFill>
                <a:schemeClr val="accent2"/>
              </a:solidFill>
              <a:ln>
                <a:solidFill>
                  <a:srgbClr val="FFC000"/>
                </a:solidFill>
              </a:ln>
            </c:spPr>
          </c:marker>
          <c:cat>
            <c:numRef>
              <c:f>Sheet1!$A$2:$A$7</c:f>
              <c:numCache>
                <c:formatCode>General</c:formatCode>
                <c:ptCount val="6"/>
                <c:pt idx="0">
                  <c:v>0.0</c:v>
                </c:pt>
                <c:pt idx="1">
                  <c:v>1.0</c:v>
                </c:pt>
                <c:pt idx="2">
                  <c:v>2.0</c:v>
                </c:pt>
                <c:pt idx="3">
                  <c:v>3.0</c:v>
                </c:pt>
                <c:pt idx="4">
                  <c:v>4.0</c:v>
                </c:pt>
                <c:pt idx="5">
                  <c:v>4.5</c:v>
                </c:pt>
              </c:numCache>
            </c:numRef>
          </c:cat>
          <c:val>
            <c:numRef>
              <c:f>Sheet1!$C$2:$C$7</c:f>
              <c:numCache>
                <c:formatCode>General</c:formatCode>
                <c:ptCount val="6"/>
                <c:pt idx="0">
                  <c:v>0.0</c:v>
                </c:pt>
                <c:pt idx="1">
                  <c:v>0.001126437</c:v>
                </c:pt>
                <c:pt idx="2">
                  <c:v>0.002551724</c:v>
                </c:pt>
                <c:pt idx="3">
                  <c:v>0.003724138</c:v>
                </c:pt>
                <c:pt idx="4">
                  <c:v>0.005034483</c:v>
                </c:pt>
                <c:pt idx="5">
                  <c:v>0.005563218</c:v>
                </c:pt>
              </c:numCache>
            </c:numRef>
          </c:val>
        </c:ser>
        <c:marker val="1"/>
        <c:axId val="445481224"/>
        <c:axId val="495261800"/>
      </c:lineChart>
      <c:catAx>
        <c:axId val="445481224"/>
        <c:scaling>
          <c:orientation val="minMax"/>
        </c:scaling>
        <c:axPos val="b"/>
        <c:title>
          <c:tx>
            <c:rich>
              <a:bodyPr/>
              <a:lstStyle/>
              <a:p>
                <a:pPr>
                  <a:defRPr lang="es-ES"/>
                </a:pPr>
                <a:r>
                  <a:rPr lang="es-ES"/>
                  <a:t>Años</a:t>
                </a:r>
              </a:p>
            </c:rich>
          </c:tx>
          <c:layout>
            <c:manualLayout>
              <c:xMode val="edge"/>
              <c:yMode val="edge"/>
              <c:x val="0.81025641025641"/>
              <c:y val="0.909952606635071"/>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495261800"/>
        <c:crosses val="autoZero"/>
        <c:auto val="1"/>
        <c:lblAlgn val="ctr"/>
        <c:lblOffset val="100"/>
        <c:tickLblSkip val="1"/>
        <c:tickMarkSkip val="1"/>
      </c:catAx>
      <c:valAx>
        <c:axId val="495261800"/>
        <c:scaling>
          <c:orientation val="minMax"/>
        </c:scaling>
        <c:axPos val="l"/>
        <c:majorGridlines>
          <c:spPr>
            <a:ln w="12700">
              <a:solidFill>
                <a:schemeClr val="tx1"/>
              </a:solidFill>
              <a:prstDash val="sysDash"/>
            </a:ln>
          </c:spPr>
        </c:majorGridlines>
        <c:numFmt formatCode="General" sourceLinked="1"/>
        <c:tickLblPos val="nextTo"/>
        <c:spPr>
          <a:ln w="3175">
            <a:solidFill>
              <a:schemeClr val="tx1"/>
            </a:solidFill>
            <a:prstDash val="solid"/>
          </a:ln>
        </c:spPr>
        <c:txPr>
          <a:bodyPr rot="0" vert="horz"/>
          <a:lstStyle/>
          <a:p>
            <a:pPr>
              <a:defRPr lang="es-ES"/>
            </a:pPr>
            <a:endParaRPr lang="es-ES_tradnl"/>
          </a:p>
        </c:txPr>
        <c:crossAx val="445481224"/>
        <c:crosses val="autoZero"/>
        <c:crossBetween val="midCat"/>
      </c:valAx>
      <c:spPr>
        <a:noFill/>
        <a:ln w="25399">
          <a:noFill/>
        </a:ln>
      </c:spPr>
    </c:plotArea>
    <c:legend>
      <c:legendPos val="r"/>
      <c:layout>
        <c:manualLayout>
          <c:xMode val="edge"/>
          <c:yMode val="edge"/>
          <c:x val="0.115384615384615"/>
          <c:y val="0.928909952606635"/>
          <c:w val="0.633333333333333"/>
          <c:h val="0.0639810426540284"/>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accent3">
              <a:lumMod val="50000"/>
            </a:schemeClr>
          </a:solidFill>
          <a:latin typeface="Arial"/>
          <a:ea typeface="Arial"/>
          <a:cs typeface="Arial"/>
        </a:defRPr>
      </a:pPr>
      <a:endParaRPr lang="es-ES_tradn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sz="1370" b="0" i="0" u="none" strike="noStrike" baseline="0">
                <a:solidFill>
                  <a:schemeClr val="tx2">
                    <a:lumMod val="25000"/>
                  </a:schemeClr>
                </a:solidFill>
                <a:latin typeface="Arial"/>
                <a:ea typeface="Arial"/>
                <a:cs typeface="Arial"/>
              </a:defRPr>
            </a:pPr>
            <a:r>
              <a:rPr lang="es-ES">
                <a:solidFill>
                  <a:schemeClr val="tx2">
                    <a:lumMod val="25000"/>
                  </a:schemeClr>
                </a:solidFill>
              </a:rPr>
              <a:t>Evolución temporal de la HbA1c.</a:t>
            </a:r>
          </a:p>
        </c:rich>
      </c:tx>
      <c:layout>
        <c:manualLayout>
          <c:xMode val="edge"/>
          <c:yMode val="edge"/>
          <c:x val="0.326972010178117"/>
          <c:y val="0.020501138952164"/>
        </c:manualLayout>
      </c:layout>
      <c:spPr>
        <a:noFill/>
        <a:ln w="24863">
          <a:noFill/>
        </a:ln>
      </c:spPr>
    </c:title>
    <c:plotArea>
      <c:layout>
        <c:manualLayout>
          <c:layoutTarget val="inner"/>
          <c:xMode val="edge"/>
          <c:yMode val="edge"/>
          <c:x val="0.0636132315521629"/>
          <c:y val="0.129840546697039"/>
          <c:w val="0.902035623409669"/>
          <c:h val="0.749430523917995"/>
        </c:manualLayout>
      </c:layout>
      <c:lineChart>
        <c:grouping val="standard"/>
        <c:ser>
          <c:idx val="1"/>
          <c:order val="0"/>
          <c:tx>
            <c:strRef>
              <c:f>Sheet1!$B$1</c:f>
              <c:strCache>
                <c:ptCount val="1"/>
                <c:pt idx="0">
                  <c:v>Convencional (n=5.569)</c:v>
                </c:pt>
              </c:strCache>
            </c:strRef>
          </c:tx>
          <c:spPr>
            <a:ln w="37294">
              <a:solidFill>
                <a:schemeClr val="tx1"/>
              </a:solidFill>
              <a:prstDash val="solid"/>
            </a:ln>
          </c:spPr>
          <c:marker>
            <c:symbol val="x"/>
            <c:size val="6"/>
            <c:spPr>
              <a:solidFill>
                <a:schemeClr val="accent1"/>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Sheet1!$B$2:$B$13</c:f>
              <c:numCache>
                <c:formatCode>General</c:formatCode>
                <c:ptCount val="12"/>
                <c:pt idx="0">
                  <c:v>7.5</c:v>
                </c:pt>
                <c:pt idx="1">
                  <c:v>7.324999999999996</c:v>
                </c:pt>
                <c:pt idx="2">
                  <c:v>7.2875</c:v>
                </c:pt>
                <c:pt idx="3">
                  <c:v>7.2875</c:v>
                </c:pt>
                <c:pt idx="4">
                  <c:v>7.2875</c:v>
                </c:pt>
                <c:pt idx="5">
                  <c:v>7.275</c:v>
                </c:pt>
                <c:pt idx="6">
                  <c:v>7.275</c:v>
                </c:pt>
                <c:pt idx="7">
                  <c:v>7.3</c:v>
                </c:pt>
                <c:pt idx="8">
                  <c:v>7.3</c:v>
                </c:pt>
                <c:pt idx="9">
                  <c:v>7.312499999999997</c:v>
                </c:pt>
                <c:pt idx="10">
                  <c:v>7.324999999999996</c:v>
                </c:pt>
                <c:pt idx="11">
                  <c:v>7.275</c:v>
                </c:pt>
              </c:numCache>
            </c:numRef>
          </c:val>
        </c:ser>
        <c:ser>
          <c:idx val="2"/>
          <c:order val="1"/>
          <c:tx>
            <c:strRef>
              <c:f>Sheet1!$C$1</c:f>
              <c:strCache>
                <c:ptCount val="1"/>
                <c:pt idx="0">
                  <c:v>Intensivo (n=5.571)</c:v>
                </c:pt>
              </c:strCache>
            </c:strRef>
          </c:tx>
          <c:spPr>
            <a:ln w="37294">
              <a:solidFill>
                <a:schemeClr val="tx1"/>
              </a:solidFill>
              <a:prstDash val="solid"/>
            </a:ln>
          </c:spPr>
          <c:marker>
            <c:symbol val="circle"/>
            <c:size val="8"/>
            <c:spPr>
              <a:solidFill>
                <a:schemeClr val="accent2"/>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Sheet1!$C$2:$C$13</c:f>
              <c:numCache>
                <c:formatCode>General</c:formatCode>
                <c:ptCount val="12"/>
                <c:pt idx="0">
                  <c:v>7.5</c:v>
                </c:pt>
                <c:pt idx="1">
                  <c:v>6.9875</c:v>
                </c:pt>
                <c:pt idx="2">
                  <c:v>6.9125</c:v>
                </c:pt>
                <c:pt idx="3">
                  <c:v>6.8</c:v>
                </c:pt>
                <c:pt idx="4">
                  <c:v>6.687499999999997</c:v>
                </c:pt>
                <c:pt idx="5">
                  <c:v>6.612499999999997</c:v>
                </c:pt>
                <c:pt idx="6">
                  <c:v>6.512499999999998</c:v>
                </c:pt>
                <c:pt idx="7">
                  <c:v>6.5</c:v>
                </c:pt>
                <c:pt idx="8">
                  <c:v>6.4875</c:v>
                </c:pt>
                <c:pt idx="9">
                  <c:v>6.4875</c:v>
                </c:pt>
                <c:pt idx="10">
                  <c:v>6.5</c:v>
                </c:pt>
                <c:pt idx="11">
                  <c:v>6.524999999999998</c:v>
                </c:pt>
              </c:numCache>
            </c:numRef>
          </c:val>
        </c:ser>
        <c:marker val="1"/>
        <c:axId val="595619368"/>
        <c:axId val="603276232"/>
      </c:lineChart>
      <c:catAx>
        <c:axId val="595619368"/>
        <c:scaling>
          <c:orientation val="minMax"/>
        </c:scaling>
        <c:axPos val="b"/>
        <c:title>
          <c:tx>
            <c:rich>
              <a:bodyPr/>
              <a:lstStyle/>
              <a:p>
                <a:pPr>
                  <a:defRPr lang="es-ES" sz="1175" b="0" i="0" u="none" strike="noStrike" baseline="0">
                    <a:solidFill>
                      <a:schemeClr val="tx2">
                        <a:lumMod val="25000"/>
                      </a:schemeClr>
                    </a:solidFill>
                    <a:latin typeface="Arial"/>
                    <a:ea typeface="Arial"/>
                    <a:cs typeface="Arial"/>
                  </a:defRPr>
                </a:pPr>
                <a:r>
                  <a:rPr lang="es-ES">
                    <a:solidFill>
                      <a:schemeClr val="tx2">
                        <a:lumMod val="25000"/>
                      </a:schemeClr>
                    </a:solidFill>
                  </a:rPr>
                  <a:t>Meses</a:t>
                </a:r>
              </a:p>
            </c:rich>
          </c:tx>
          <c:layout>
            <c:manualLayout>
              <c:xMode val="edge"/>
              <c:yMode val="edge"/>
              <c:x val="0.909669211195929"/>
              <c:y val="0.929384965831435"/>
            </c:manualLayout>
          </c:layout>
          <c:spPr>
            <a:noFill/>
            <a:ln w="24863">
              <a:noFill/>
            </a:ln>
          </c:spPr>
        </c:title>
        <c:numFmt formatCode="0" sourceLinked="0"/>
        <c:tickLblPos val="nextTo"/>
        <c:spPr>
          <a:ln w="12431">
            <a:solidFill>
              <a:schemeClr val="tx1"/>
            </a:solidFill>
            <a:prstDash val="solid"/>
          </a:ln>
        </c:spPr>
        <c:txPr>
          <a:bodyPr rot="0" vert="horz"/>
          <a:lstStyle/>
          <a:p>
            <a:pPr>
              <a:defRPr lang="es-ES" sz="1175" b="0" i="0" u="none" strike="noStrike" baseline="0">
                <a:solidFill>
                  <a:schemeClr val="tx2">
                    <a:lumMod val="25000"/>
                  </a:schemeClr>
                </a:solidFill>
                <a:latin typeface="Arial"/>
                <a:ea typeface="Arial"/>
                <a:cs typeface="Arial"/>
              </a:defRPr>
            </a:pPr>
            <a:endParaRPr lang="es-ES_tradnl"/>
          </a:p>
        </c:txPr>
        <c:crossAx val="603276232"/>
        <c:crosses val="autoZero"/>
        <c:auto val="1"/>
        <c:lblAlgn val="ctr"/>
        <c:lblOffset val="0"/>
        <c:tickLblSkip val="1"/>
        <c:tickMarkSkip val="1"/>
      </c:catAx>
      <c:valAx>
        <c:axId val="603276232"/>
        <c:scaling>
          <c:orientation val="minMax"/>
          <c:min val="0.0"/>
        </c:scaling>
        <c:axPos val="l"/>
        <c:majorGridlines>
          <c:spPr>
            <a:ln w="24863">
              <a:solidFill>
                <a:srgbClr val="B2B2B2"/>
              </a:solidFill>
              <a:prstDash val="sysDash"/>
            </a:ln>
          </c:spPr>
        </c:majorGridlines>
        <c:title>
          <c:tx>
            <c:rich>
              <a:bodyPr rot="0" vert="horz"/>
              <a:lstStyle/>
              <a:p>
                <a:pPr algn="ctr">
                  <a:defRPr lang="es-ES" sz="1175" b="0" i="0" u="none" strike="noStrike" baseline="0">
                    <a:solidFill>
                      <a:schemeClr val="tx2">
                        <a:lumMod val="25000"/>
                      </a:schemeClr>
                    </a:solidFill>
                    <a:latin typeface="Arial"/>
                    <a:ea typeface="Arial"/>
                    <a:cs typeface="Arial"/>
                  </a:defRPr>
                </a:pPr>
                <a:r>
                  <a:rPr lang="es-ES">
                    <a:solidFill>
                      <a:schemeClr val="tx2">
                        <a:lumMod val="25000"/>
                      </a:schemeClr>
                    </a:solidFill>
                  </a:rPr>
                  <a:t>%</a:t>
                </a:r>
              </a:p>
            </c:rich>
          </c:tx>
          <c:layout>
            <c:manualLayout>
              <c:xMode val="edge"/>
              <c:yMode val="edge"/>
              <c:x val="0.00127226463104326"/>
              <c:y val="0.0911161731207289"/>
            </c:manualLayout>
          </c:layout>
          <c:spPr>
            <a:noFill/>
            <a:ln w="24863">
              <a:noFill/>
            </a:ln>
          </c:spPr>
        </c:title>
        <c:numFmt formatCode="General" sourceLinked="1"/>
        <c:tickLblPos val="nextTo"/>
        <c:spPr>
          <a:ln w="3108">
            <a:solidFill>
              <a:schemeClr val="tx1"/>
            </a:solidFill>
            <a:prstDash val="solid"/>
          </a:ln>
        </c:spPr>
        <c:txPr>
          <a:bodyPr rot="0" vert="horz"/>
          <a:lstStyle/>
          <a:p>
            <a:pPr>
              <a:defRPr lang="es-ES" sz="1175" b="0" i="0" u="none" strike="noStrike" baseline="0">
                <a:solidFill>
                  <a:schemeClr val="tx2">
                    <a:lumMod val="25000"/>
                  </a:schemeClr>
                </a:solidFill>
                <a:latin typeface="Arial"/>
                <a:ea typeface="Arial"/>
                <a:cs typeface="Arial"/>
              </a:defRPr>
            </a:pPr>
            <a:endParaRPr lang="es-ES_tradnl"/>
          </a:p>
        </c:txPr>
        <c:crossAx val="595619368"/>
        <c:crosses val="autoZero"/>
        <c:crossBetween val="midCat"/>
      </c:valAx>
      <c:spPr>
        <a:noFill/>
        <a:ln w="24863">
          <a:noFill/>
        </a:ln>
      </c:spPr>
    </c:plotArea>
    <c:legend>
      <c:legendPos val="r"/>
      <c:layout>
        <c:manualLayout>
          <c:xMode val="edge"/>
          <c:yMode val="edge"/>
          <c:x val="0.0865139949109415"/>
          <c:y val="0.722095671981777"/>
          <c:w val="0.274809160305344"/>
          <c:h val="0.123006833712984"/>
        </c:manualLayout>
      </c:layout>
      <c:spPr>
        <a:noFill/>
        <a:ln w="3108">
          <a:solidFill>
            <a:schemeClr val="tx1"/>
          </a:solidFill>
          <a:prstDash val="solid"/>
        </a:ln>
      </c:spPr>
      <c:txPr>
        <a:bodyPr/>
        <a:lstStyle/>
        <a:p>
          <a:pPr>
            <a:defRPr lang="es-ES" sz="1077" b="0" i="0" u="none" strike="noStrike" baseline="0">
              <a:solidFill>
                <a:schemeClr val="tx2">
                  <a:lumMod val="25000"/>
                </a:schemeClr>
              </a:solidFill>
              <a:latin typeface="Arial"/>
              <a:ea typeface="Arial"/>
              <a:cs typeface="Arial"/>
            </a:defRPr>
          </a:pPr>
          <a:endParaRPr lang="es-ES_tradnl"/>
        </a:p>
      </c:txPr>
    </c:legend>
    <c:plotVisOnly val="1"/>
    <c:dispBlanksAs val="gap"/>
  </c:chart>
  <c:spPr>
    <a:solidFill>
      <a:schemeClr val="tx1">
        <a:lumMod val="75000"/>
      </a:schemeClr>
    </a:solidFill>
    <a:ln>
      <a:noFill/>
    </a:ln>
  </c:spPr>
  <c:txPr>
    <a:bodyPr/>
    <a:lstStyle/>
    <a:p>
      <a:pPr>
        <a:defRPr sz="1762" b="1" i="0" u="none" strike="noStrike" baseline="0">
          <a:solidFill>
            <a:schemeClr val="tx1"/>
          </a:solidFill>
          <a:latin typeface="Arial"/>
          <a:ea typeface="Arial"/>
          <a:cs typeface="Arial"/>
        </a:defRPr>
      </a:pPr>
      <a:endParaRPr lang="es-ES_tradn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_tradnl"/>
  <c:style val="2"/>
  <c:chart>
    <c:title>
      <c:tx>
        <c:rich>
          <a:bodyPr/>
          <a:lstStyle/>
          <a:p>
            <a:pPr>
              <a:defRPr lang="es-ES"/>
            </a:pPr>
            <a:r>
              <a:rPr lang="es-ES"/>
              <a:t>Macrovasculares y microvasculares</a:t>
            </a:r>
          </a:p>
        </c:rich>
      </c:tx>
      <c:layout>
        <c:manualLayout>
          <c:xMode val="edge"/>
          <c:yMode val="edge"/>
          <c:x val="0.123076923076923"/>
          <c:y val="0.0165876777251185"/>
        </c:manualLayout>
      </c:layout>
      <c:spPr>
        <a:noFill/>
        <a:ln w="25399">
          <a:noFill/>
        </a:ln>
      </c:spPr>
    </c:title>
    <c:plotArea>
      <c:layout>
        <c:manualLayout>
          <c:layoutTarget val="inner"/>
          <c:xMode val="edge"/>
          <c:yMode val="edge"/>
          <c:x val="0.146153846153846"/>
          <c:y val="0.14218009478673"/>
          <c:w val="0.812820512820513"/>
          <c:h val="0.739336492890995"/>
        </c:manualLayout>
      </c:layout>
      <c:lineChart>
        <c:grouping val="standard"/>
        <c:ser>
          <c:idx val="0"/>
          <c:order val="0"/>
          <c:tx>
            <c:strRef>
              <c:f>Sheet1!$B$1</c:f>
              <c:strCache>
                <c:ptCount val="1"/>
                <c:pt idx="0">
                  <c:v>Convencional (n=5.569)</c:v>
                </c:pt>
              </c:strCache>
            </c:strRef>
          </c:tx>
          <c:spPr>
            <a:ln w="38099">
              <a:solidFill>
                <a:schemeClr val="tx1"/>
              </a:solidFill>
              <a:prstDash val="solid"/>
            </a:ln>
          </c:spPr>
          <c:marker>
            <c:symbol val="circle"/>
            <c:size val="6"/>
            <c:spPr>
              <a:solidFill>
                <a:schemeClr val="accent2"/>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Sheet1!$B$2:$B$13</c:f>
              <c:numCache>
                <c:formatCode>General</c:formatCode>
                <c:ptCount val="12"/>
                <c:pt idx="0">
                  <c:v>0.0</c:v>
                </c:pt>
                <c:pt idx="1">
                  <c:v>2.105263158</c:v>
                </c:pt>
                <c:pt idx="2">
                  <c:v>3.486842104999997</c:v>
                </c:pt>
                <c:pt idx="3">
                  <c:v>5.131578946999998</c:v>
                </c:pt>
                <c:pt idx="4">
                  <c:v>7.697368421</c:v>
                </c:pt>
                <c:pt idx="5">
                  <c:v>10.32894737</c:v>
                </c:pt>
                <c:pt idx="6">
                  <c:v>11.57894737</c:v>
                </c:pt>
                <c:pt idx="7">
                  <c:v>13.15789474</c:v>
                </c:pt>
                <c:pt idx="8">
                  <c:v>15.39473684</c:v>
                </c:pt>
                <c:pt idx="9">
                  <c:v>18.22368420999998</c:v>
                </c:pt>
                <c:pt idx="10">
                  <c:v>20.06578946999998</c:v>
                </c:pt>
                <c:pt idx="11">
                  <c:v>22.76315788999998</c:v>
                </c:pt>
              </c:numCache>
            </c:numRef>
          </c:val>
        </c:ser>
        <c:ser>
          <c:idx val="1"/>
          <c:order val="1"/>
          <c:tx>
            <c:strRef>
              <c:f>Sheet1!$C$1</c:f>
              <c:strCache>
                <c:ptCount val="1"/>
                <c:pt idx="0">
                  <c:v>Intensivo (n=5.571)</c:v>
                </c:pt>
              </c:strCache>
            </c:strRef>
          </c:tx>
          <c:spPr>
            <a:ln w="38099">
              <a:solidFill>
                <a:schemeClr val="tx1"/>
              </a:solidFill>
              <a:prstDash val="solid"/>
            </a:ln>
          </c:spPr>
          <c:marker>
            <c:symbol val="square"/>
            <c:size val="8"/>
            <c:spPr>
              <a:solidFill>
                <a:schemeClr val="accent1"/>
              </a:solidFill>
              <a:ln>
                <a:solidFill>
                  <a:schemeClr val="tx1"/>
                </a:solidFill>
              </a:ln>
            </c:spPr>
          </c:marker>
          <c:cat>
            <c:numRef>
              <c:f>Sheet1!$A$2:$A$13</c:f>
              <c:numCache>
                <c:formatCode>General</c:formatCode>
                <c:ptCount val="12"/>
                <c:pt idx="0">
                  <c:v>0.0</c:v>
                </c:pt>
                <c:pt idx="1">
                  <c:v>6.0</c:v>
                </c:pt>
                <c:pt idx="2">
                  <c:v>12.0</c:v>
                </c:pt>
                <c:pt idx="3">
                  <c:v>18.0</c:v>
                </c:pt>
                <c:pt idx="4">
                  <c:v>24.0</c:v>
                </c:pt>
                <c:pt idx="5">
                  <c:v>30.0</c:v>
                </c:pt>
                <c:pt idx="6">
                  <c:v>36.0</c:v>
                </c:pt>
                <c:pt idx="7">
                  <c:v>42.0</c:v>
                </c:pt>
                <c:pt idx="8">
                  <c:v>48.0</c:v>
                </c:pt>
                <c:pt idx="9">
                  <c:v>54.0</c:v>
                </c:pt>
                <c:pt idx="10">
                  <c:v>60.0</c:v>
                </c:pt>
                <c:pt idx="11">
                  <c:v>66.0</c:v>
                </c:pt>
              </c:numCache>
            </c:numRef>
          </c:cat>
          <c:val>
            <c:numRef>
              <c:f>Sheet1!$C$2:$C$13</c:f>
              <c:numCache>
                <c:formatCode>General</c:formatCode>
                <c:ptCount val="12"/>
                <c:pt idx="0">
                  <c:v>0.0</c:v>
                </c:pt>
                <c:pt idx="1">
                  <c:v>1.710526315999999</c:v>
                </c:pt>
                <c:pt idx="2">
                  <c:v>3.223684211000001</c:v>
                </c:pt>
                <c:pt idx="3">
                  <c:v>4.736842105000004</c:v>
                </c:pt>
                <c:pt idx="4">
                  <c:v>7.105263158</c:v>
                </c:pt>
                <c:pt idx="5">
                  <c:v>9.210526316000002</c:v>
                </c:pt>
                <c:pt idx="6">
                  <c:v>10.39473684</c:v>
                </c:pt>
                <c:pt idx="7">
                  <c:v>11.97368421000001</c:v>
                </c:pt>
                <c:pt idx="8">
                  <c:v>14.21052632</c:v>
                </c:pt>
                <c:pt idx="9">
                  <c:v>16.77631579000001</c:v>
                </c:pt>
                <c:pt idx="10">
                  <c:v>18.35526316000001</c:v>
                </c:pt>
                <c:pt idx="11">
                  <c:v>20.06578946999998</c:v>
                </c:pt>
              </c:numCache>
            </c:numRef>
          </c:val>
        </c:ser>
        <c:marker val="1"/>
        <c:axId val="539829608"/>
        <c:axId val="539391912"/>
      </c:lineChart>
      <c:catAx>
        <c:axId val="539829608"/>
        <c:scaling>
          <c:orientation val="minMax"/>
        </c:scaling>
        <c:axPos val="b"/>
        <c:title>
          <c:tx>
            <c:rich>
              <a:bodyPr/>
              <a:lstStyle/>
              <a:p>
                <a:pPr>
                  <a:defRPr lang="es-ES"/>
                </a:pPr>
                <a:r>
                  <a:rPr lang="es-ES"/>
                  <a:t>Meses</a:t>
                </a:r>
              </a:p>
            </c:rich>
          </c:tx>
          <c:layout>
            <c:manualLayout>
              <c:xMode val="edge"/>
              <c:yMode val="edge"/>
              <c:x val="0.856410256410257"/>
              <c:y val="0.938388625592417"/>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39391912"/>
        <c:crosses val="autoZero"/>
        <c:auto val="1"/>
        <c:lblAlgn val="ctr"/>
        <c:lblOffset val="100"/>
        <c:tickLblSkip val="1"/>
        <c:tickMarkSkip val="1"/>
      </c:catAx>
      <c:valAx>
        <c:axId val="539391912"/>
        <c:scaling>
          <c:orientation val="minMax"/>
        </c:scaling>
        <c:axPos val="l"/>
        <c:majorGridlines>
          <c:spPr>
            <a:ln w="12700">
              <a:solidFill>
                <a:schemeClr val="tx1"/>
              </a:solidFill>
              <a:prstDash val="sysDash"/>
            </a:ln>
          </c:spPr>
        </c:majorGridlines>
        <c:title>
          <c:tx>
            <c:rich>
              <a:bodyPr rot="0" vert="horz"/>
              <a:lstStyle/>
              <a:p>
                <a:pPr algn="ctr">
                  <a:defRPr lang="es-ES"/>
                </a:pPr>
                <a:r>
                  <a:rPr lang="es-ES"/>
                  <a:t>%</a:t>
                </a:r>
              </a:p>
            </c:rich>
          </c:tx>
          <c:layout>
            <c:manualLayout>
              <c:xMode val="edge"/>
              <c:yMode val="edge"/>
              <c:x val="0.00256410256410256"/>
              <c:y val="0.116113744075829"/>
            </c:manualLayout>
          </c:layout>
          <c:spPr>
            <a:noFill/>
            <a:ln w="25399">
              <a:noFill/>
            </a:ln>
          </c:spPr>
        </c:title>
        <c:numFmt formatCode="General" sourceLinked="1"/>
        <c:tickLblPos val="nextTo"/>
        <c:spPr>
          <a:ln w="3175">
            <a:solidFill>
              <a:schemeClr val="tx1"/>
            </a:solidFill>
            <a:prstDash val="solid"/>
          </a:ln>
        </c:spPr>
        <c:txPr>
          <a:bodyPr rot="0" vert="horz"/>
          <a:lstStyle/>
          <a:p>
            <a:pPr>
              <a:defRPr lang="es-ES"/>
            </a:pPr>
            <a:endParaRPr lang="es-ES_tradnl"/>
          </a:p>
        </c:txPr>
        <c:crossAx val="539829608"/>
        <c:crosses val="autoZero"/>
        <c:crossBetween val="midCat"/>
      </c:valAx>
      <c:spPr>
        <a:noFill/>
        <a:ln w="25399">
          <a:noFill/>
        </a:ln>
      </c:spPr>
    </c:plotArea>
    <c:legend>
      <c:legendPos val="r"/>
      <c:layout>
        <c:manualLayout>
          <c:xMode val="edge"/>
          <c:yMode val="edge"/>
          <c:x val="0.38974358974359"/>
          <c:y val="0.753554502369668"/>
          <c:w val="0.566666666666667"/>
          <c:h val="0.125592417061611"/>
        </c:manualLayout>
      </c:layout>
      <c:spPr>
        <a:noFill/>
        <a:ln w="3175">
          <a:solidFill>
            <a:schemeClr val="tx1"/>
          </a:solidFill>
          <a:prstDash val="solid"/>
        </a:ln>
      </c:spPr>
      <c:txPr>
        <a:bodyPr/>
        <a:lstStyle/>
        <a:p>
          <a:pPr>
            <a:defRPr lang="es-ES"/>
          </a:pPr>
          <a:endParaRPr lang="es-ES_tradnl"/>
        </a:p>
      </c:txPr>
    </c:legend>
    <c:plotVisOnly val="1"/>
    <c:dispBlanksAs val="gap"/>
  </c:chart>
  <c:spPr>
    <a:solidFill>
      <a:srgbClr val="E5E5E5"/>
    </a:solidFill>
    <a:ln>
      <a:noFill/>
    </a:ln>
  </c:spPr>
  <c:txPr>
    <a:bodyPr/>
    <a:lstStyle/>
    <a:p>
      <a:pPr>
        <a:defRPr sz="1100" b="1" i="0" u="none" strike="noStrike" baseline="0">
          <a:solidFill>
            <a:schemeClr val="tx2">
              <a:lumMod val="25000"/>
            </a:schemeClr>
          </a:solidFill>
          <a:latin typeface="Arial"/>
          <a:ea typeface="Arial"/>
          <a:cs typeface="Arial"/>
        </a:defRPr>
      </a:pPr>
      <a:endParaRPr lang="es-ES_tradn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06629-AB7E-42DD-8E87-1AAB1283B87E}" type="datetimeFigureOut">
              <a:rPr lang="es-ES" smtClean="0"/>
              <a:pPr/>
              <a:t>24/1/09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66B29-B6D3-4C10-9467-6E1B9A3CBE27}" type="slidenum">
              <a:rPr lang="es-ES" smtClean="0"/>
              <a:pPr/>
              <a:t>‹Nr.›</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63337-FF9A-45D4-85A0-294EFA1CF42E}" type="slidenum">
              <a:rPr lang="es-ES"/>
              <a:pPr/>
              <a:t>22</a:t>
            </a:fld>
            <a:endParaRPr lang="es-ES"/>
          </a:p>
        </p:txBody>
      </p:sp>
      <p:sp>
        <p:nvSpPr>
          <p:cNvPr id="722946"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722947" name="Rectangle 3"/>
          <p:cNvSpPr txBox="1">
            <a:spLocks noGrp="1" noChangeArrowheads="1"/>
          </p:cNvSpPr>
          <p:nvPr>
            <p:ph type="body"/>
          </p:nvPr>
        </p:nvSpPr>
        <p:spPr>
          <a:xfrm>
            <a:off x="914824" y="4342731"/>
            <a:ext cx="5028353" cy="4122392"/>
          </a:xfrm>
          <a:solidFill>
            <a:schemeClr val="accent1"/>
          </a:solidFill>
          <a:ln w="9360">
            <a:solidFill>
              <a:schemeClr val="tx1"/>
            </a:solidFill>
          </a:ln>
        </p:spPr>
        <p:txBody>
          <a:bodyPr wrap="none" anchor="ctr"/>
          <a:lstStyle/>
          <a:p>
            <a:endParaRPr lang="es-E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86C8C-2201-4B75-9A0A-930154955C7B}" type="slidenum">
              <a:rPr lang="es-ES"/>
              <a:pPr/>
              <a:t>139</a:t>
            </a:fld>
            <a:endParaRPr lang="es-ES"/>
          </a:p>
        </p:txBody>
      </p:sp>
      <p:sp>
        <p:nvSpPr>
          <p:cNvPr id="73011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3011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90D4E-7D2D-4B33-8FE4-DED4FE1E287B}" type="slidenum">
              <a:rPr lang="es-ES"/>
              <a:pPr/>
              <a:t>140</a:t>
            </a:fld>
            <a:endParaRPr lang="es-ES"/>
          </a:p>
        </p:txBody>
      </p:sp>
      <p:sp>
        <p:nvSpPr>
          <p:cNvPr id="742402" name="Rectangle 1026"/>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42403" name="Rectangle 1027"/>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77F20-4F6D-44C8-B7A5-E5F3B15793A8}" type="slidenum">
              <a:rPr lang="es-ES"/>
              <a:pPr/>
              <a:t>141</a:t>
            </a:fld>
            <a:endParaRPr lang="es-ES"/>
          </a:p>
        </p:txBody>
      </p:sp>
      <p:sp>
        <p:nvSpPr>
          <p:cNvPr id="73216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3216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10584-79A8-468B-8591-2F010780A527}" type="slidenum">
              <a:rPr lang="es-ES"/>
              <a:pPr/>
              <a:t>142</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A9E08-648B-436B-8980-CB4A58D416DA}" type="slidenum">
              <a:rPr lang="es-ES"/>
              <a:pPr/>
              <a:t>143</a:t>
            </a:fld>
            <a:endParaRPr lang="es-E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14191-1125-4CC6-B7E6-3695915C1F00}" type="slidenum">
              <a:rPr lang="es-ES"/>
              <a:pPr/>
              <a:t>144</a:t>
            </a:fld>
            <a:endParaRPr lang="es-E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58369-5A3E-46A6-8772-896F015BAED2}" type="slidenum">
              <a:rPr lang="es-ES"/>
              <a:pPr/>
              <a:t>145</a:t>
            </a:fld>
            <a:endParaRPr lang="es-ES"/>
          </a:p>
        </p:txBody>
      </p:sp>
      <p:sp>
        <p:nvSpPr>
          <p:cNvPr id="721922" name="Rectangle 1026"/>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21923" name="Rectangle 1027"/>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Context Depressive symptoms predict adverse cardiovascular outcomes in patients with</a:t>
            </a:r>
          </a:p>
          <a:p>
            <a:r>
              <a:rPr lang="en-US" sz="1200" kern="1200" baseline="0" dirty="0" smtClean="0">
                <a:solidFill>
                  <a:schemeClr val="tx1"/>
                </a:solidFill>
                <a:latin typeface="+mn-lt"/>
                <a:ea typeface="+mn-ea"/>
                <a:cs typeface="+mn-cs"/>
              </a:rPr>
              <a:t>coronary heart disease, but the mechanisms responsible for this association are unknown.</a:t>
            </a:r>
          </a:p>
          <a:p>
            <a:r>
              <a:rPr lang="en-US" sz="1200" b="1" kern="1200" baseline="0" dirty="0" smtClean="0">
                <a:solidFill>
                  <a:schemeClr val="tx1"/>
                </a:solidFill>
                <a:latin typeface="+mn-lt"/>
                <a:ea typeface="+mn-ea"/>
                <a:cs typeface="+mn-cs"/>
              </a:rPr>
              <a:t>Objective To determine why depressive symptoms are associated with an increased</a:t>
            </a:r>
          </a:p>
          <a:p>
            <a:r>
              <a:rPr lang="es-ES" sz="1200" kern="1200" baseline="0" dirty="0" err="1" smtClean="0">
                <a:solidFill>
                  <a:schemeClr val="tx1"/>
                </a:solidFill>
                <a:latin typeface="+mn-lt"/>
                <a:ea typeface="+mn-ea"/>
                <a:cs typeface="+mn-cs"/>
              </a:rPr>
              <a:t>risk</a:t>
            </a:r>
            <a:r>
              <a:rPr lang="es-ES" sz="1200" kern="1200" baseline="0" dirty="0" smtClean="0">
                <a:solidFill>
                  <a:schemeClr val="tx1"/>
                </a:solidFill>
                <a:latin typeface="+mn-lt"/>
                <a:ea typeface="+mn-ea"/>
                <a:cs typeface="+mn-cs"/>
              </a:rPr>
              <a:t> of cardiovascular </a:t>
            </a:r>
            <a:r>
              <a:rPr lang="es-ES" sz="1200" kern="1200" baseline="0" dirty="0" err="1" smtClean="0">
                <a:solidFill>
                  <a:schemeClr val="tx1"/>
                </a:solidFill>
                <a:latin typeface="+mn-lt"/>
                <a:ea typeface="+mn-ea"/>
                <a:cs typeface="+mn-cs"/>
              </a:rPr>
              <a:t>events</a:t>
            </a:r>
            <a:r>
              <a:rPr lang="es-ES" sz="1200"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Design and Participants The Heart and Soul Study is a prospective cohort study</a:t>
            </a:r>
          </a:p>
          <a:p>
            <a:r>
              <a:rPr lang="en-US" sz="1200" kern="1200" baseline="0" dirty="0" smtClean="0">
                <a:solidFill>
                  <a:schemeClr val="tx1"/>
                </a:solidFill>
                <a:latin typeface="+mn-lt"/>
                <a:ea typeface="+mn-ea"/>
                <a:cs typeface="+mn-cs"/>
              </a:rPr>
              <a:t>of 1017 outpatients with stable coronary heart disease followed up for a mean (SD)</a:t>
            </a:r>
          </a:p>
          <a:p>
            <a:r>
              <a:rPr lang="es-ES" sz="1200" kern="1200" baseline="0" dirty="0" smtClean="0">
                <a:solidFill>
                  <a:schemeClr val="tx1"/>
                </a:solidFill>
                <a:latin typeface="+mn-lt"/>
                <a:ea typeface="+mn-ea"/>
                <a:cs typeface="+mn-cs"/>
              </a:rPr>
              <a:t>of 4.8 (1.4) </a:t>
            </a:r>
            <a:r>
              <a:rPr lang="es-ES" sz="1200" kern="1200" baseline="0" dirty="0" err="1" smtClean="0">
                <a:solidFill>
                  <a:schemeClr val="tx1"/>
                </a:solidFill>
                <a:latin typeface="+mn-lt"/>
                <a:ea typeface="+mn-ea"/>
                <a:cs typeface="+mn-cs"/>
              </a:rPr>
              <a:t>years</a:t>
            </a:r>
            <a:r>
              <a:rPr lang="es-ES" sz="1200"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Setting Participants were recruited between September 11, 2000, and December</a:t>
            </a:r>
          </a:p>
          <a:p>
            <a:r>
              <a:rPr lang="en-US" sz="1200" kern="1200" baseline="0" dirty="0" smtClean="0">
                <a:solidFill>
                  <a:schemeClr val="tx1"/>
                </a:solidFill>
                <a:latin typeface="+mn-lt"/>
                <a:ea typeface="+mn-ea"/>
                <a:cs typeface="+mn-cs"/>
              </a:rPr>
              <a:t>20, 2002, from 12 outpatient clinics in the San Francisco Bay Area and were followed</a:t>
            </a:r>
          </a:p>
          <a:p>
            <a:r>
              <a:rPr lang="en-US" sz="1200" kern="1200" baseline="0" dirty="0" smtClean="0">
                <a:solidFill>
                  <a:schemeClr val="tx1"/>
                </a:solidFill>
                <a:latin typeface="+mn-lt"/>
                <a:ea typeface="+mn-ea"/>
                <a:cs typeface="+mn-cs"/>
              </a:rPr>
              <a:t>up to January 12, 2008.</a:t>
            </a:r>
          </a:p>
          <a:p>
            <a:r>
              <a:rPr lang="en-US" sz="1200" b="1" kern="1200" baseline="0" dirty="0" smtClean="0">
                <a:solidFill>
                  <a:schemeClr val="tx1"/>
                </a:solidFill>
                <a:latin typeface="+mn-lt"/>
                <a:ea typeface="+mn-ea"/>
                <a:cs typeface="+mn-cs"/>
              </a:rPr>
              <a:t>Main Outcome Measures Baseline depressive symptoms were assessed using the</a:t>
            </a:r>
          </a:p>
          <a:p>
            <a:r>
              <a:rPr lang="en-US" sz="1200" kern="1200" baseline="0" dirty="0" smtClean="0">
                <a:solidFill>
                  <a:schemeClr val="tx1"/>
                </a:solidFill>
                <a:latin typeface="+mn-lt"/>
                <a:ea typeface="+mn-ea"/>
                <a:cs typeface="+mn-cs"/>
              </a:rPr>
              <a:t>Patient Health Questionnaire (PHQ). We used proportional hazards models to evaluate</a:t>
            </a:r>
          </a:p>
          <a:p>
            <a:r>
              <a:rPr lang="en-US" sz="1200" kern="1200" baseline="0" dirty="0" smtClean="0">
                <a:solidFill>
                  <a:schemeClr val="tx1"/>
                </a:solidFill>
                <a:latin typeface="+mn-lt"/>
                <a:ea typeface="+mn-ea"/>
                <a:cs typeface="+mn-cs"/>
              </a:rPr>
              <a:t>the extent to which the association of depressive symptoms with subsequent cardiovascular</a:t>
            </a:r>
          </a:p>
          <a:p>
            <a:r>
              <a:rPr lang="en-US" sz="1200" kern="1200" baseline="0" dirty="0" smtClean="0">
                <a:solidFill>
                  <a:schemeClr val="tx1"/>
                </a:solidFill>
                <a:latin typeface="+mn-lt"/>
                <a:ea typeface="+mn-ea"/>
                <a:cs typeface="+mn-cs"/>
              </a:rPr>
              <a:t>events (heart failure, myocardial infarction, stroke, transient ischemic attack, or death)</a:t>
            </a:r>
          </a:p>
          <a:p>
            <a:r>
              <a:rPr lang="en-US" sz="1200" kern="1200" baseline="0" dirty="0" err="1" smtClean="0">
                <a:solidFill>
                  <a:schemeClr val="tx1"/>
                </a:solidFill>
                <a:latin typeface="+mn-lt"/>
                <a:ea typeface="+mn-ea"/>
                <a:cs typeface="+mn-cs"/>
              </a:rPr>
              <a:t>wasexplained</a:t>
            </a:r>
            <a:r>
              <a:rPr lang="en-US" sz="1200" kern="1200" baseline="0" dirty="0" smtClean="0">
                <a:solidFill>
                  <a:schemeClr val="tx1"/>
                </a:solidFill>
                <a:latin typeface="+mn-lt"/>
                <a:ea typeface="+mn-ea"/>
                <a:cs typeface="+mn-cs"/>
              </a:rPr>
              <a:t> by baseline disease severity and potential biological or behavioral mediators.</a:t>
            </a:r>
          </a:p>
          <a:p>
            <a:r>
              <a:rPr lang="en-US" sz="1200" b="1" kern="1200" baseline="0" dirty="0" smtClean="0">
                <a:solidFill>
                  <a:schemeClr val="tx1"/>
                </a:solidFill>
                <a:latin typeface="+mn-lt"/>
                <a:ea typeface="+mn-ea"/>
                <a:cs typeface="+mn-cs"/>
              </a:rPr>
              <a:t>Results </a:t>
            </a:r>
            <a:r>
              <a:rPr lang="en-US" sz="1200" b="1" kern="1200" baseline="0" dirty="0" err="1" smtClean="0">
                <a:solidFill>
                  <a:schemeClr val="tx1"/>
                </a:solidFill>
                <a:latin typeface="+mn-lt"/>
                <a:ea typeface="+mn-ea"/>
                <a:cs typeface="+mn-cs"/>
              </a:rPr>
              <a:t>Atotal</a:t>
            </a:r>
            <a:r>
              <a:rPr lang="en-US" sz="1200" b="1" kern="1200" baseline="0" dirty="0" smtClean="0">
                <a:solidFill>
                  <a:schemeClr val="tx1"/>
                </a:solidFill>
                <a:latin typeface="+mn-lt"/>
                <a:ea typeface="+mn-ea"/>
                <a:cs typeface="+mn-cs"/>
              </a:rPr>
              <a:t> of 341 cardiovascular events occurred during 4876 person-years of </a:t>
            </a:r>
            <a:r>
              <a:rPr lang="en-US" sz="1200" b="1" kern="1200" baseline="0" dirty="0" err="1" smtClean="0">
                <a:solidFill>
                  <a:schemeClr val="tx1"/>
                </a:solidFill>
                <a:latin typeface="+mn-lt"/>
                <a:ea typeface="+mn-ea"/>
                <a:cs typeface="+mn-cs"/>
              </a:rPr>
              <a:t>followup</a:t>
            </a:r>
            <a:r>
              <a:rPr lang="en-US"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age-adjusted annual rate of cardiovascular events was 10.0% among the 199</a:t>
            </a:r>
          </a:p>
          <a:p>
            <a:r>
              <a:rPr lang="en-US" sz="1200" kern="1200" baseline="0" dirty="0" smtClean="0">
                <a:solidFill>
                  <a:schemeClr val="tx1"/>
                </a:solidFill>
                <a:latin typeface="+mn-lt"/>
                <a:ea typeface="+mn-ea"/>
                <a:cs typeface="+mn-cs"/>
              </a:rPr>
              <a:t>participants with depressive symptoms (PHQ score10) and 6.7% among the 818 participants</a:t>
            </a:r>
          </a:p>
          <a:p>
            <a:r>
              <a:rPr lang="en-US" sz="1200" kern="1200" baseline="0" dirty="0" smtClean="0">
                <a:solidFill>
                  <a:schemeClr val="tx1"/>
                </a:solidFill>
                <a:latin typeface="+mn-lt"/>
                <a:ea typeface="+mn-ea"/>
                <a:cs typeface="+mn-cs"/>
              </a:rPr>
              <a:t>without depressive symptoms (hazard ratio [HR], 1.50; 95% confidence interval,</a:t>
            </a:r>
          </a:p>
          <a:p>
            <a:r>
              <a:rPr lang="en-US" sz="1200" kern="1200" baseline="0" dirty="0" smtClean="0">
                <a:solidFill>
                  <a:schemeClr val="tx1"/>
                </a:solidFill>
                <a:latin typeface="+mn-lt"/>
                <a:ea typeface="+mn-ea"/>
                <a:cs typeface="+mn-cs"/>
              </a:rPr>
              <a:t>[CI], 1.16-1.95; </a:t>
            </a:r>
            <a:r>
              <a:rPr lang="en-US" sz="1200" i="1" kern="1200" baseline="0" dirty="0" smtClean="0">
                <a:solidFill>
                  <a:schemeClr val="tx1"/>
                </a:solidFill>
                <a:latin typeface="+mn-lt"/>
                <a:ea typeface="+mn-ea"/>
                <a:cs typeface="+mn-cs"/>
              </a:rPr>
              <a:t>P=.002). After adjustment for </a:t>
            </a:r>
            <a:r>
              <a:rPr lang="en-US" sz="1200" i="1" kern="1200" baseline="0" dirty="0" err="1" smtClean="0">
                <a:solidFill>
                  <a:schemeClr val="tx1"/>
                </a:solidFill>
                <a:latin typeface="+mn-lt"/>
                <a:ea typeface="+mn-ea"/>
                <a:cs typeface="+mn-cs"/>
              </a:rPr>
              <a:t>comorbid</a:t>
            </a:r>
            <a:r>
              <a:rPr lang="en-US" sz="1200" i="1" kern="1200" baseline="0" dirty="0" smtClean="0">
                <a:solidFill>
                  <a:schemeClr val="tx1"/>
                </a:solidFill>
                <a:latin typeface="+mn-lt"/>
                <a:ea typeface="+mn-ea"/>
                <a:cs typeface="+mn-cs"/>
              </a:rPr>
              <a:t> conditions and disease severity,</a:t>
            </a:r>
          </a:p>
          <a:p>
            <a:r>
              <a:rPr lang="en-US" sz="1200" kern="1200" baseline="0" dirty="0" smtClean="0">
                <a:solidFill>
                  <a:schemeClr val="tx1"/>
                </a:solidFill>
                <a:latin typeface="+mn-lt"/>
                <a:ea typeface="+mn-ea"/>
                <a:cs typeface="+mn-cs"/>
              </a:rPr>
              <a:t>depressive symptoms were associated with a 31% higher rate of cardiovascular</a:t>
            </a:r>
          </a:p>
          <a:p>
            <a:r>
              <a:rPr lang="en-US" sz="1200" kern="1200" baseline="0" dirty="0" smtClean="0">
                <a:solidFill>
                  <a:schemeClr val="tx1"/>
                </a:solidFill>
                <a:latin typeface="+mn-lt"/>
                <a:ea typeface="+mn-ea"/>
                <a:cs typeface="+mn-cs"/>
              </a:rPr>
              <a:t>events (HR, 1.31; 95% CI, 1.00-1.71; </a:t>
            </a:r>
            <a:r>
              <a:rPr lang="en-US" sz="1200" i="1" kern="1200" baseline="0" dirty="0" smtClean="0">
                <a:solidFill>
                  <a:schemeClr val="tx1"/>
                </a:solidFill>
                <a:latin typeface="+mn-lt"/>
                <a:ea typeface="+mn-ea"/>
                <a:cs typeface="+mn-cs"/>
              </a:rPr>
              <a:t>P=.04). Additional adjustment for potential biological</a:t>
            </a:r>
          </a:p>
          <a:p>
            <a:r>
              <a:rPr lang="en-US" sz="1200" kern="1200" baseline="0" dirty="0" smtClean="0">
                <a:solidFill>
                  <a:schemeClr val="tx1"/>
                </a:solidFill>
                <a:latin typeface="+mn-lt"/>
                <a:ea typeface="+mn-ea"/>
                <a:cs typeface="+mn-cs"/>
              </a:rPr>
              <a:t>mediators attenuated this association (HR, 1.24; 95% CI, 0.94-1.63; </a:t>
            </a:r>
            <a:r>
              <a:rPr lang="en-US" sz="1200" i="1" kern="1200" baseline="0" dirty="0" smtClean="0">
                <a:solidFill>
                  <a:schemeClr val="tx1"/>
                </a:solidFill>
                <a:latin typeface="+mn-lt"/>
                <a:ea typeface="+mn-ea"/>
                <a:cs typeface="+mn-cs"/>
              </a:rPr>
              <a:t>P=.12). After</a:t>
            </a:r>
          </a:p>
          <a:p>
            <a:r>
              <a:rPr lang="en-US" sz="1200" kern="1200" baseline="0" dirty="0" smtClean="0">
                <a:solidFill>
                  <a:schemeClr val="tx1"/>
                </a:solidFill>
                <a:latin typeface="+mn-lt"/>
                <a:ea typeface="+mn-ea"/>
                <a:cs typeface="+mn-cs"/>
              </a:rPr>
              <a:t>further adjustment for potential behavioral mediators, including physical inactivity, there</a:t>
            </a:r>
          </a:p>
          <a:p>
            <a:r>
              <a:rPr lang="es-ES" sz="1200" kern="1200" baseline="0" dirty="0" err="1" smtClean="0">
                <a:solidFill>
                  <a:schemeClr val="tx1"/>
                </a:solidFill>
                <a:latin typeface="+mn-lt"/>
                <a:ea typeface="+mn-ea"/>
                <a:cs typeface="+mn-cs"/>
              </a:rPr>
              <a:t>was</a:t>
            </a:r>
            <a:r>
              <a:rPr lang="es-ES" sz="1200" kern="1200" baseline="0" dirty="0" smtClean="0">
                <a:solidFill>
                  <a:schemeClr val="tx1"/>
                </a:solidFill>
                <a:latin typeface="+mn-lt"/>
                <a:ea typeface="+mn-ea"/>
                <a:cs typeface="+mn-cs"/>
              </a:rPr>
              <a:t> no </a:t>
            </a:r>
            <a:r>
              <a:rPr lang="es-ES" sz="1200" kern="1200" baseline="0" dirty="0" err="1" smtClean="0">
                <a:solidFill>
                  <a:schemeClr val="tx1"/>
                </a:solidFill>
                <a:latin typeface="+mn-lt"/>
                <a:ea typeface="+mn-ea"/>
                <a:cs typeface="+mn-cs"/>
              </a:rPr>
              <a:t>significant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association</a:t>
            </a:r>
            <a:r>
              <a:rPr lang="es-ES" sz="1200" kern="1200" baseline="0" dirty="0" smtClean="0">
                <a:solidFill>
                  <a:schemeClr val="tx1"/>
                </a:solidFill>
                <a:latin typeface="+mn-lt"/>
                <a:ea typeface="+mn-ea"/>
                <a:cs typeface="+mn-cs"/>
              </a:rPr>
              <a:t> (HR, 1.05; 95% CI, 0.79-1.40; </a:t>
            </a:r>
            <a:r>
              <a:rPr lang="es-ES" sz="1200" i="1" kern="1200" baseline="0" dirty="0" smtClean="0">
                <a:solidFill>
                  <a:schemeClr val="tx1"/>
                </a:solidFill>
                <a:latin typeface="+mn-lt"/>
                <a:ea typeface="+mn-ea"/>
                <a:cs typeface="+mn-cs"/>
              </a:rPr>
              <a:t>P=.75).</a:t>
            </a:r>
          </a:p>
          <a:p>
            <a:r>
              <a:rPr lang="en-US" sz="1200" b="1" kern="1200" baseline="0" dirty="0" smtClean="0">
                <a:solidFill>
                  <a:schemeClr val="tx1"/>
                </a:solidFill>
                <a:latin typeface="+mn-lt"/>
                <a:ea typeface="+mn-ea"/>
                <a:cs typeface="+mn-cs"/>
              </a:rPr>
              <a:t>Conclusion In this sample of outpatients with coronary heart disease, the association</a:t>
            </a:r>
          </a:p>
          <a:p>
            <a:r>
              <a:rPr lang="en-US" sz="1200" kern="1200" baseline="0" dirty="0" smtClean="0">
                <a:solidFill>
                  <a:schemeClr val="tx1"/>
                </a:solidFill>
                <a:latin typeface="+mn-lt"/>
                <a:ea typeface="+mn-ea"/>
                <a:cs typeface="+mn-cs"/>
              </a:rPr>
              <a:t>between depressive symptoms and adverse cardiovascular events was largely explained</a:t>
            </a:r>
          </a:p>
          <a:p>
            <a:r>
              <a:rPr lang="en-US" sz="1200" kern="1200" baseline="0" dirty="0" smtClean="0">
                <a:solidFill>
                  <a:schemeClr val="tx1"/>
                </a:solidFill>
                <a:latin typeface="+mn-lt"/>
                <a:ea typeface="+mn-ea"/>
                <a:cs typeface="+mn-cs"/>
              </a:rPr>
              <a:t>by behavioral factors, particularly physical inactivity.</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146</a:t>
            </a:fld>
            <a:endParaRPr lang="es-E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sz="1200" kern="1200" baseline="0" dirty="0" err="1" smtClean="0">
                <a:solidFill>
                  <a:schemeClr val="tx1"/>
                </a:solidFill>
                <a:latin typeface="+mn-lt"/>
                <a:ea typeface="+mn-ea"/>
                <a:cs typeface="+mn-cs"/>
              </a:rPr>
              <a:t>association</a:t>
            </a:r>
            <a:endParaRPr lang="es-ES" sz="1200" kern="1200" baseline="0" dirty="0" smtClean="0">
              <a:solidFill>
                <a:schemeClr val="tx1"/>
              </a:solidFill>
              <a:latin typeface="+mn-lt"/>
              <a:ea typeface="+mn-ea"/>
              <a:cs typeface="+mn-cs"/>
            </a:endParaRPr>
          </a:p>
          <a:p>
            <a:r>
              <a:rPr lang="es-ES" sz="1200" kern="1200" baseline="0" dirty="0" err="1" smtClean="0">
                <a:solidFill>
                  <a:schemeClr val="tx1"/>
                </a:solidFill>
                <a:latin typeface="+mn-lt"/>
                <a:ea typeface="+mn-ea"/>
                <a:cs typeface="+mn-cs"/>
              </a:rPr>
              <a:t>between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depressive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symptoms</a:t>
            </a:r>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and cardiovascular </a:t>
            </a:r>
            <a:r>
              <a:rPr lang="es-ES" sz="1200" kern="1200" baseline="0" dirty="0" err="1" smtClean="0">
                <a:solidFill>
                  <a:schemeClr val="tx1"/>
                </a:solidFill>
                <a:latin typeface="+mn-lt"/>
                <a:ea typeface="+mn-ea"/>
                <a:cs typeface="+mn-cs"/>
              </a:rPr>
              <a:t>events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was</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largely explained by health behaviors,</a:t>
            </a:r>
          </a:p>
          <a:p>
            <a:r>
              <a:rPr lang="en-US" sz="1200" kern="1200" baseline="0" dirty="0" smtClean="0">
                <a:solidFill>
                  <a:schemeClr val="tx1"/>
                </a:solidFill>
                <a:latin typeface="+mn-lt"/>
                <a:ea typeface="+mn-ea"/>
                <a:cs typeface="+mn-cs"/>
              </a:rPr>
              <a:t>especially physical inactivity. These results</a:t>
            </a:r>
          </a:p>
          <a:p>
            <a:r>
              <a:rPr lang="en-US" sz="1200" kern="1200" baseline="0" dirty="0" smtClean="0">
                <a:solidFill>
                  <a:schemeClr val="tx1"/>
                </a:solidFill>
                <a:latin typeface="+mn-lt"/>
                <a:ea typeface="+mn-ea"/>
                <a:cs typeface="+mn-cs"/>
              </a:rPr>
              <a:t>suggest that the relationship between</a:t>
            </a:r>
          </a:p>
          <a:p>
            <a:r>
              <a:rPr lang="es-ES" sz="1200" kern="1200" baseline="0" dirty="0" err="1" smtClean="0">
                <a:solidFill>
                  <a:schemeClr val="tx1"/>
                </a:solidFill>
                <a:latin typeface="+mn-lt"/>
                <a:ea typeface="+mn-ea"/>
                <a:cs typeface="+mn-cs"/>
              </a:rPr>
              <a:t>depression</a:t>
            </a:r>
            <a:r>
              <a:rPr lang="es-ES" sz="1200" kern="1200" baseline="0" dirty="0" smtClean="0">
                <a:solidFill>
                  <a:schemeClr val="tx1"/>
                </a:solidFill>
                <a:latin typeface="+mn-lt"/>
                <a:ea typeface="+mn-ea"/>
                <a:cs typeface="+mn-cs"/>
              </a:rPr>
              <a:t> and cardiovascular</a:t>
            </a:r>
          </a:p>
          <a:p>
            <a:r>
              <a:rPr lang="en-US" sz="1200" kern="1200" baseline="0" dirty="0" smtClean="0">
                <a:solidFill>
                  <a:schemeClr val="tx1"/>
                </a:solidFill>
                <a:latin typeface="+mn-lt"/>
                <a:ea typeface="+mn-ea"/>
                <a:cs typeface="+mn-cs"/>
              </a:rPr>
              <a:t>events may be modifiable with behavioral</a:t>
            </a:r>
          </a:p>
          <a:p>
            <a:r>
              <a:rPr lang="es-ES" sz="1200" kern="1200" baseline="0" dirty="0" err="1" smtClean="0">
                <a:solidFill>
                  <a:schemeClr val="tx1"/>
                </a:solidFill>
                <a:latin typeface="+mn-lt"/>
                <a:ea typeface="+mn-ea"/>
                <a:cs typeface="+mn-cs"/>
              </a:rPr>
              <a:t>interventions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ongoing</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Understanding</a:t>
            </a:r>
            <a:endParaRPr lang="es-ES" sz="1200" kern="1200" baseline="0" dirty="0" smtClean="0">
              <a:solidFill>
                <a:schemeClr val="tx1"/>
              </a:solidFill>
              <a:latin typeface="+mn-lt"/>
              <a:ea typeface="+mn-ea"/>
              <a:cs typeface="+mn-cs"/>
            </a:endParaRPr>
          </a:p>
          <a:p>
            <a:r>
              <a:rPr lang="es-ES" sz="1200" kern="1200" baseline="0" dirty="0" err="1" smtClean="0">
                <a:solidFill>
                  <a:schemeClr val="tx1"/>
                </a:solidFill>
                <a:latin typeface="+mn-lt"/>
                <a:ea typeface="+mn-ea"/>
                <a:cs typeface="+mn-cs"/>
              </a:rPr>
              <a:t>Prognostic</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Benefits</a:t>
            </a:r>
            <a:r>
              <a:rPr lang="es-ES" sz="1200" kern="1200" baseline="0" dirty="0" smtClean="0">
                <a:solidFill>
                  <a:schemeClr val="tx1"/>
                </a:solidFill>
                <a:latin typeface="+mn-lt"/>
                <a:ea typeface="+mn-ea"/>
                <a:cs typeface="+mn-cs"/>
              </a:rPr>
              <a:t> of </a:t>
            </a:r>
            <a:r>
              <a:rPr lang="es-ES" sz="1200" kern="1200" baseline="0" dirty="0" err="1" smtClean="0">
                <a:solidFill>
                  <a:schemeClr val="tx1"/>
                </a:solidFill>
                <a:latin typeface="+mn-lt"/>
                <a:ea typeface="+mn-ea"/>
                <a:cs typeface="+mn-cs"/>
              </a:rPr>
              <a:t>Exercise</a:t>
            </a:r>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and </a:t>
            </a:r>
            <a:r>
              <a:rPr lang="es-ES" sz="1200" kern="1200" baseline="0" dirty="0" err="1" smtClean="0">
                <a:solidFill>
                  <a:schemeClr val="tx1"/>
                </a:solidFill>
                <a:latin typeface="+mn-lt"/>
                <a:ea typeface="+mn-ea"/>
                <a:cs typeface="+mn-cs"/>
              </a:rPr>
              <a:t>Antidepressant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Therapy</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(UPBEAT) study is comparing the effects</a:t>
            </a:r>
          </a:p>
          <a:p>
            <a:r>
              <a:rPr lang="es-ES" sz="1200" kern="1200" baseline="0" dirty="0" smtClean="0">
                <a:solidFill>
                  <a:schemeClr val="tx1"/>
                </a:solidFill>
                <a:latin typeface="+mn-lt"/>
                <a:ea typeface="+mn-ea"/>
                <a:cs typeface="+mn-cs"/>
              </a:rPr>
              <a:t>of </a:t>
            </a:r>
            <a:r>
              <a:rPr lang="es-ES" sz="1200" kern="1200" baseline="0" dirty="0" err="1" smtClean="0">
                <a:solidFill>
                  <a:schemeClr val="tx1"/>
                </a:solidFill>
                <a:latin typeface="+mn-lt"/>
                <a:ea typeface="+mn-ea"/>
                <a:cs typeface="+mn-cs"/>
              </a:rPr>
              <a:t>exercise</a:t>
            </a:r>
            <a:r>
              <a:rPr lang="es-ES" sz="1200" kern="1200" baseline="0" dirty="0" smtClean="0">
                <a:solidFill>
                  <a:schemeClr val="tx1"/>
                </a:solidFill>
                <a:latin typeface="+mn-lt"/>
                <a:ea typeface="+mn-ea"/>
                <a:cs typeface="+mn-cs"/>
              </a:rPr>
              <a:t> vs </a:t>
            </a:r>
            <a:r>
              <a:rPr lang="es-ES" sz="1200" kern="1200" baseline="0" dirty="0" err="1" smtClean="0">
                <a:solidFill>
                  <a:schemeClr val="tx1"/>
                </a:solidFill>
                <a:latin typeface="+mn-lt"/>
                <a:ea typeface="+mn-ea"/>
                <a:cs typeface="+mn-cs"/>
              </a:rPr>
              <a:t>antidepressant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medication</a:t>
            </a:r>
            <a:endParaRPr lang="es-ES" sz="1200" kern="1200" baseline="0" dirty="0" smtClean="0">
              <a:solidFill>
                <a:schemeClr val="tx1"/>
              </a:solidFill>
              <a:latin typeface="+mn-lt"/>
              <a:ea typeface="+mn-ea"/>
              <a:cs typeface="+mn-cs"/>
            </a:endParaRPr>
          </a:p>
          <a:p>
            <a:r>
              <a:rPr lang="es-ES" sz="1200" kern="1200" baseline="0" dirty="0" err="1" smtClean="0">
                <a:solidFill>
                  <a:schemeClr val="tx1"/>
                </a:solidFill>
                <a:latin typeface="+mn-lt"/>
                <a:ea typeface="+mn-ea"/>
                <a:cs typeface="+mn-cs"/>
              </a:rPr>
              <a:t>on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depression</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biomarkers</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cardiovascular risk in patients with</a:t>
            </a:r>
          </a:p>
          <a:p>
            <a:r>
              <a:rPr lang="es-ES" sz="1200" kern="1200" baseline="0" dirty="0" err="1" smtClean="0">
                <a:solidFill>
                  <a:schemeClr val="tx1"/>
                </a:solidFill>
                <a:latin typeface="+mn-lt"/>
                <a:ea typeface="+mn-ea"/>
                <a:cs typeface="+mn-cs"/>
              </a:rPr>
              <a:t>depressive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symptoms</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coronary</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heart disease.80 The longer-term goal is</a:t>
            </a:r>
          </a:p>
          <a:p>
            <a:r>
              <a:rPr lang="en-US" sz="1200" kern="1200" baseline="0" dirty="0" smtClean="0">
                <a:solidFill>
                  <a:schemeClr val="tx1"/>
                </a:solidFill>
                <a:latin typeface="+mn-lt"/>
                <a:ea typeface="+mn-ea"/>
                <a:cs typeface="+mn-cs"/>
              </a:rPr>
              <a:t>to identify an intervention that will improve</a:t>
            </a:r>
          </a:p>
          <a:p>
            <a:r>
              <a:rPr lang="es-ES" sz="1200" kern="1200" baseline="0" dirty="0" err="1" smtClean="0">
                <a:solidFill>
                  <a:schemeClr val="tx1"/>
                </a:solidFill>
                <a:latin typeface="+mn-lt"/>
                <a:ea typeface="+mn-ea"/>
                <a:cs typeface="+mn-cs"/>
              </a:rPr>
              <a:t>both</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depression</a:t>
            </a:r>
            <a:r>
              <a:rPr lang="es-ES" sz="1200" kern="1200" baseline="0" dirty="0" smtClean="0">
                <a:solidFill>
                  <a:schemeClr val="tx1"/>
                </a:solidFill>
                <a:latin typeface="+mn-lt"/>
                <a:ea typeface="+mn-ea"/>
                <a:cs typeface="+mn-cs"/>
              </a:rPr>
              <a:t> and cardiovascular</a:t>
            </a:r>
          </a:p>
          <a:p>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outcomes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Regardless</a:t>
            </a:r>
            <a:r>
              <a:rPr lang="es-ES" sz="1200" kern="1200" baseline="0" dirty="0" smtClean="0">
                <a:solidFill>
                  <a:schemeClr val="tx1"/>
                </a:solidFill>
                <a:latin typeface="+mn-lt"/>
                <a:ea typeface="+mn-ea"/>
                <a:cs typeface="+mn-cs"/>
              </a:rPr>
              <a:t> of</a:t>
            </a:r>
          </a:p>
          <a:p>
            <a:r>
              <a:rPr lang="en-US" sz="1200" kern="1200" baseline="0" dirty="0" smtClean="0">
                <a:solidFill>
                  <a:schemeClr val="tx1"/>
                </a:solidFill>
                <a:latin typeface="+mn-lt"/>
                <a:ea typeface="+mn-ea"/>
                <a:cs typeface="+mn-cs"/>
              </a:rPr>
              <a:t>whether physical inactivity causes depressive</a:t>
            </a:r>
          </a:p>
          <a:p>
            <a:r>
              <a:rPr lang="es-ES" sz="1200" kern="1200" baseline="0" dirty="0" err="1" smtClean="0">
                <a:solidFill>
                  <a:schemeClr val="tx1"/>
                </a:solidFill>
                <a:latin typeface="+mn-lt"/>
                <a:ea typeface="+mn-ea"/>
                <a:cs typeface="+mn-cs"/>
              </a:rPr>
              <a:t>symptoms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or</a:t>
            </a:r>
            <a:r>
              <a:rPr lang="es-ES" sz="1200" kern="1200" baseline="0" dirty="0" smtClean="0">
                <a:solidFill>
                  <a:schemeClr val="tx1"/>
                </a:solidFill>
                <a:latin typeface="+mn-lt"/>
                <a:ea typeface="+mn-ea"/>
                <a:cs typeface="+mn-cs"/>
              </a:rPr>
              <a:t> vice-versa, </a:t>
            </a:r>
            <a:r>
              <a:rPr lang="es-ES" sz="1200" kern="1200" baseline="0" dirty="0" err="1" smtClean="0">
                <a:solidFill>
                  <a:schemeClr val="tx1"/>
                </a:solidFill>
                <a:latin typeface="+mn-lt"/>
                <a:ea typeface="+mn-ea"/>
                <a:cs typeface="+mn-cs"/>
              </a:rPr>
              <a:t>increased</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activity has the potential to reduce</a:t>
            </a:r>
          </a:p>
          <a:p>
            <a:r>
              <a:rPr lang="en-US" sz="1200" kern="1200" baseline="0" dirty="0" smtClean="0">
                <a:solidFill>
                  <a:schemeClr val="tx1"/>
                </a:solidFill>
                <a:latin typeface="+mn-lt"/>
                <a:ea typeface="+mn-ea"/>
                <a:cs typeface="+mn-cs"/>
              </a:rPr>
              <a:t>the excess risk of cardiovascular</a:t>
            </a:r>
          </a:p>
          <a:p>
            <a:r>
              <a:rPr lang="en-US" sz="1200" kern="1200" baseline="0" dirty="0" smtClean="0">
                <a:solidFill>
                  <a:schemeClr val="tx1"/>
                </a:solidFill>
                <a:latin typeface="+mn-lt"/>
                <a:ea typeface="+mn-ea"/>
                <a:cs typeface="+mn-cs"/>
              </a:rPr>
              <a:t>events associated with depressive symptoms</a:t>
            </a:r>
          </a:p>
          <a:p>
            <a:r>
              <a:rPr lang="en-US" sz="1200" kern="1200" baseline="0" dirty="0" smtClean="0">
                <a:solidFill>
                  <a:schemeClr val="tx1"/>
                </a:solidFill>
                <a:latin typeface="+mn-lt"/>
                <a:ea typeface="+mn-ea"/>
                <a:cs typeface="+mn-cs"/>
              </a:rPr>
              <a:t>in patients with stable coronary</a:t>
            </a:r>
          </a:p>
          <a:p>
            <a:r>
              <a:rPr lang="es-ES" sz="1200" kern="1200" baseline="0" dirty="0" err="1" smtClean="0">
                <a:solidFill>
                  <a:schemeClr val="tx1"/>
                </a:solidFill>
                <a:latin typeface="+mn-lt"/>
                <a:ea typeface="+mn-ea"/>
                <a:cs typeface="+mn-cs"/>
              </a:rPr>
              <a:t>heart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endParaRPr lang="es-ES" sz="1200" kern="1200" baseline="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147</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E324A-909E-4FC4-9122-85E1E5C14814}" type="slidenum">
              <a:rPr lang="es-ES"/>
              <a:pPr/>
              <a:t>23</a:t>
            </a:fld>
            <a:endParaRPr lang="es-ES"/>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FEC58-1A67-4F1F-9F46-CD367A0B3FCC}" type="slidenum">
              <a:rPr lang="es-ES"/>
              <a:pPr/>
              <a:t>24</a:t>
            </a:fld>
            <a:endParaRPr lang="es-E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8B745-66C8-407A-AD60-E74FF5512F14}" type="slidenum">
              <a:rPr lang="es-ES"/>
              <a:pPr/>
              <a:t>25</a:t>
            </a:fld>
            <a:endParaRPr lang="es-ES"/>
          </a:p>
        </p:txBody>
      </p:sp>
      <p:sp>
        <p:nvSpPr>
          <p:cNvPr id="73318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3318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91839-E60A-4E8F-B1D2-698459D37D93}" type="slidenum">
              <a:rPr lang="es-ES"/>
              <a:pPr/>
              <a:t>26</a:t>
            </a:fld>
            <a:endParaRPr lang="es-ES"/>
          </a:p>
        </p:txBody>
      </p:sp>
      <p:sp>
        <p:nvSpPr>
          <p:cNvPr id="710658"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F2159-5D83-42B1-8727-17B135827F30}" type="slidenum">
              <a:rPr lang="es-ES"/>
              <a:pPr/>
              <a:t>27</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1E2B2-86E3-4D9D-90D0-9404A837F60E}" type="slidenum">
              <a:rPr lang="es-ES"/>
              <a:pPr/>
              <a:t>28</a:t>
            </a:fld>
            <a:endParaRPr lang="es-ES"/>
          </a:p>
        </p:txBody>
      </p:sp>
      <p:sp>
        <p:nvSpPr>
          <p:cNvPr id="64307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4307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C3BD7-A04F-40EC-B4F8-59C7A687553D}" type="slidenum">
              <a:rPr lang="es-ES"/>
              <a:pPr/>
              <a:t>29</a:t>
            </a:fld>
            <a:endParaRPr lang="es-ES"/>
          </a:p>
        </p:txBody>
      </p:sp>
      <p:sp>
        <p:nvSpPr>
          <p:cNvPr id="67174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1D3EB-91E8-4649-ABEF-0E8573CB9E8D}" type="slidenum">
              <a:rPr lang="es-ES"/>
              <a:pPr/>
              <a:t>30</a:t>
            </a:fld>
            <a:endParaRPr lang="es-ES"/>
          </a:p>
        </p:txBody>
      </p:sp>
      <p:sp>
        <p:nvSpPr>
          <p:cNvPr id="67379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2832D-A6F8-4193-A6B6-020DB83D51C6}" type="slidenum">
              <a:rPr lang="es-ES"/>
              <a:pPr/>
              <a:t>31</a:t>
            </a:fld>
            <a:endParaRPr lang="es-ES"/>
          </a:p>
        </p:txBody>
      </p:sp>
      <p:sp>
        <p:nvSpPr>
          <p:cNvPr id="68403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8403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Objectives To improve the evaluation of the possible </a:t>
            </a:r>
            <a:r>
              <a:rPr lang="en-US" sz="1200" kern="1200" baseline="0" dirty="0" err="1" smtClean="0">
                <a:solidFill>
                  <a:schemeClr val="tx1"/>
                </a:solidFill>
                <a:latin typeface="+mn-lt"/>
                <a:ea typeface="+mn-ea"/>
                <a:cs typeface="+mn-cs"/>
              </a:rPr>
              <a:t>antiarrhythmic</a:t>
            </a:r>
            <a:r>
              <a:rPr lang="en-US" sz="1200" kern="1200" baseline="0" dirty="0" smtClean="0">
                <a:solidFill>
                  <a:schemeClr val="tx1"/>
                </a:solidFill>
                <a:latin typeface="+mn-lt"/>
                <a:ea typeface="+mn-ea"/>
                <a:cs typeface="+mn-cs"/>
              </a:rPr>
              <a:t> effect 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we performed a meta-analysis of randomized</a:t>
            </a:r>
          </a:p>
          <a:p>
            <a:r>
              <a:rPr lang="en-US" sz="1200" kern="1200" baseline="0" dirty="0" smtClean="0">
                <a:solidFill>
                  <a:schemeClr val="tx1"/>
                </a:solidFill>
                <a:latin typeface="+mn-lt"/>
                <a:ea typeface="+mn-ea"/>
                <a:cs typeface="+mn-cs"/>
              </a:rPr>
              <a:t>trials with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on the end point of incidence or recurrence of </a:t>
            </a:r>
            <a:r>
              <a:rPr lang="en-US" sz="1200" kern="1200" baseline="0" dirty="0" err="1" smtClean="0">
                <a:solidFill>
                  <a:schemeClr val="tx1"/>
                </a:solidFill>
                <a:latin typeface="+mn-lt"/>
                <a:ea typeface="+mn-ea"/>
                <a:cs typeface="+mn-cs"/>
              </a:rPr>
              <a:t>atrial</a:t>
            </a:r>
            <a:r>
              <a:rPr lang="en-US" sz="1200" kern="1200" baseline="0" dirty="0" smtClean="0">
                <a:solidFill>
                  <a:schemeClr val="tx1"/>
                </a:solidFill>
                <a:latin typeface="+mn-lt"/>
                <a:ea typeface="+mn-ea"/>
                <a:cs typeface="+mn-cs"/>
              </a:rPr>
              <a:t> fibrillation (AF).</a:t>
            </a:r>
          </a:p>
          <a:p>
            <a:r>
              <a:rPr lang="en-US" sz="1200" kern="1200" baseline="0" dirty="0" smtClean="0">
                <a:solidFill>
                  <a:schemeClr val="tx1"/>
                </a:solidFill>
                <a:latin typeface="+mn-lt"/>
                <a:ea typeface="+mn-ea"/>
                <a:cs typeface="+mn-cs"/>
              </a:rPr>
              <a:t>Background The use 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had been suggested to protect against AF in some clinical observational and experimental</a:t>
            </a:r>
          </a:p>
          <a:p>
            <a:r>
              <a:rPr lang="en-US" sz="1200" kern="1200" baseline="0" dirty="0" smtClean="0">
                <a:solidFill>
                  <a:schemeClr val="tx1"/>
                </a:solidFill>
                <a:latin typeface="+mn-lt"/>
                <a:ea typeface="+mn-ea"/>
                <a:cs typeface="+mn-cs"/>
              </a:rPr>
              <a:t>studies but has remained inadequately explored.</a:t>
            </a:r>
          </a:p>
          <a:p>
            <a:r>
              <a:rPr lang="en-US" sz="1200" kern="1200" baseline="0" dirty="0" smtClean="0">
                <a:solidFill>
                  <a:schemeClr val="tx1"/>
                </a:solidFill>
                <a:latin typeface="+mn-lt"/>
                <a:ea typeface="+mn-ea"/>
                <a:cs typeface="+mn-cs"/>
              </a:rPr>
              <a:t>Methods A systematic review of controlled trials with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was performed. Eligible studies had to have been randomized</a:t>
            </a:r>
          </a:p>
          <a:p>
            <a:r>
              <a:rPr lang="en-US" sz="1200" kern="1200" baseline="0" dirty="0" smtClean="0">
                <a:solidFill>
                  <a:schemeClr val="tx1"/>
                </a:solidFill>
                <a:latin typeface="+mn-lt"/>
                <a:ea typeface="+mn-ea"/>
                <a:cs typeface="+mn-cs"/>
              </a:rPr>
              <a:t>controlled parallel-design human trials with use 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that collected data on incidence or recurrence</a:t>
            </a:r>
          </a:p>
          <a:p>
            <a:r>
              <a:rPr lang="es-ES" sz="1200" kern="1200" baseline="0" dirty="0" smtClean="0">
                <a:solidFill>
                  <a:schemeClr val="tx1"/>
                </a:solidFill>
                <a:latin typeface="+mn-lt"/>
                <a:ea typeface="+mn-ea"/>
                <a:cs typeface="+mn-cs"/>
              </a:rPr>
              <a:t>of AF.</a:t>
            </a:r>
          </a:p>
          <a:p>
            <a:r>
              <a:rPr lang="en-US" sz="1200" kern="1200" baseline="0" dirty="0" smtClean="0">
                <a:solidFill>
                  <a:schemeClr val="tx1"/>
                </a:solidFill>
                <a:latin typeface="+mn-lt"/>
                <a:ea typeface="+mn-ea"/>
                <a:cs typeface="+mn-cs"/>
              </a:rPr>
              <a:t>Results Six studies with 3,557 patients in sinus rhythm were included in the analysis. Three studies investigated the use</a:t>
            </a:r>
          </a:p>
          <a:p>
            <a:r>
              <a:rPr lang="en-US" sz="1200" kern="1200" baseline="0" dirty="0" smtClean="0">
                <a:solidFill>
                  <a:schemeClr val="tx1"/>
                </a:solidFill>
                <a:latin typeface="+mn-lt"/>
                <a:ea typeface="+mn-ea"/>
                <a:cs typeface="+mn-cs"/>
              </a:rPr>
              <a:t>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in patients with a history of paroxysmal AF (n  1) or persistent AF undergoing electrical </a:t>
            </a:r>
            <a:r>
              <a:rPr lang="en-US" sz="1200" kern="1200" baseline="0" dirty="0" err="1" smtClean="0">
                <a:solidFill>
                  <a:schemeClr val="tx1"/>
                </a:solidFill>
                <a:latin typeface="+mn-lt"/>
                <a:ea typeface="+mn-ea"/>
                <a:cs typeface="+mn-cs"/>
              </a:rPr>
              <a:t>cardioversion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  2), and 3 investigated the use 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in primary prevention of AF in patients undergoing cardiac surgery</a:t>
            </a:r>
          </a:p>
          <a:p>
            <a:r>
              <a:rPr lang="en-US" sz="1200" kern="1200" baseline="0" dirty="0" smtClean="0">
                <a:solidFill>
                  <a:schemeClr val="tx1"/>
                </a:solidFill>
                <a:latin typeface="+mn-lt"/>
                <a:ea typeface="+mn-ea"/>
                <a:cs typeface="+mn-cs"/>
              </a:rPr>
              <a:t>or after acute coronary syndrome. Incidence or recurrence of AF occurred in 386 patients. Overall, the use of</a:t>
            </a:r>
          </a:p>
          <a:p>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was significantly associated with a decreased risk of AF compared with control (odds ratio [OR] 0.39,</a:t>
            </a:r>
          </a:p>
          <a:p>
            <a:r>
              <a:rPr lang="en-US" sz="1200" kern="1200" baseline="0" dirty="0" smtClean="0">
                <a:solidFill>
                  <a:schemeClr val="tx1"/>
                </a:solidFill>
                <a:latin typeface="+mn-lt"/>
                <a:ea typeface="+mn-ea"/>
                <a:cs typeface="+mn-cs"/>
              </a:rPr>
              <a:t>95% confidence interval [CI] 0.18 to 0.85, p  0.02). Benefit of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seemed more marked in secondary</a:t>
            </a:r>
          </a:p>
          <a:p>
            <a:r>
              <a:rPr lang="en-US" sz="1200" kern="1200" baseline="0" dirty="0" smtClean="0">
                <a:solidFill>
                  <a:schemeClr val="tx1"/>
                </a:solidFill>
                <a:latin typeface="+mn-lt"/>
                <a:ea typeface="+mn-ea"/>
                <a:cs typeface="+mn-cs"/>
              </a:rPr>
              <a:t>prevention of AF (OR 0.33, 95% CI 0.10 to 1.03, p  0.06) than for new-onset or postoperative AF (OR 0.60,</a:t>
            </a:r>
          </a:p>
          <a:p>
            <a:r>
              <a:rPr lang="pl-PL" sz="1200" kern="1200" baseline="0" dirty="0" smtClean="0">
                <a:solidFill>
                  <a:schemeClr val="tx1"/>
                </a:solidFill>
                <a:latin typeface="+mn-lt"/>
                <a:ea typeface="+mn-ea"/>
                <a:cs typeface="+mn-cs"/>
              </a:rPr>
              <a:t>95% CI 0.27 to 1.37, p  0.23).</a:t>
            </a:r>
          </a:p>
          <a:p>
            <a:r>
              <a:rPr lang="en-US" sz="1200" kern="1200" baseline="0" dirty="0" smtClean="0">
                <a:solidFill>
                  <a:schemeClr val="tx1"/>
                </a:solidFill>
                <a:latin typeface="+mn-lt"/>
                <a:ea typeface="+mn-ea"/>
                <a:cs typeface="+mn-cs"/>
              </a:rPr>
              <a:t>Conclusions Use of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was significantly associated with a decreased risk of incidence or recurrence of AF in patients in</a:t>
            </a:r>
          </a:p>
          <a:p>
            <a:r>
              <a:rPr lang="en-US" sz="1200" kern="1200" baseline="0" dirty="0" smtClean="0">
                <a:solidFill>
                  <a:schemeClr val="tx1"/>
                </a:solidFill>
                <a:latin typeface="+mn-lt"/>
                <a:ea typeface="+mn-ea"/>
                <a:cs typeface="+mn-cs"/>
              </a:rPr>
              <a:t>sinus rhythm with a history of previous AF or undergoing cardiac surgery or after acute coronary</a:t>
            </a:r>
          </a:p>
          <a:p>
            <a:r>
              <a:rPr lang="en-US" sz="1200" kern="1200" baseline="0" dirty="0" smtClean="0">
                <a:solidFill>
                  <a:schemeClr val="tx1"/>
                </a:solidFill>
                <a:latin typeface="+mn-lt"/>
                <a:ea typeface="+mn-ea"/>
                <a:cs typeface="+mn-cs"/>
              </a:rPr>
              <a:t>syndrome. (J Am </a:t>
            </a:r>
            <a:r>
              <a:rPr lang="en-US" sz="1200" kern="1200" baseline="0" dirty="0" err="1" smtClean="0">
                <a:solidFill>
                  <a:schemeClr val="tx1"/>
                </a:solidFill>
                <a:latin typeface="+mn-lt"/>
                <a:ea typeface="+mn-ea"/>
                <a:cs typeface="+mn-cs"/>
              </a:rPr>
              <a:t>Coll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Cardiol</a:t>
            </a:r>
            <a:r>
              <a:rPr lang="en-US" sz="1200" kern="1200" baseline="0" dirty="0" smtClean="0">
                <a:solidFill>
                  <a:schemeClr val="tx1"/>
                </a:solidFill>
                <a:latin typeface="+mn-lt"/>
                <a:ea typeface="+mn-ea"/>
                <a:cs typeface="+mn-cs"/>
              </a:rPr>
              <a:t> 2008;51:828–35) © 2008 by the American College of Cardiology Foundation</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86A723-AF02-D04A-9040-CC6891ADA509}" type="slidenum">
              <a:rPr lang="en-US"/>
              <a:pPr/>
              <a:t>34</a:t>
            </a:fld>
            <a:endParaRPr lang="en-US"/>
          </a:p>
        </p:txBody>
      </p:sp>
      <p:sp>
        <p:nvSpPr>
          <p:cNvPr id="862210" name="Rectangle 2"/>
          <p:cNvSpPr>
            <a:spLocks noChangeArrowheads="1"/>
          </p:cNvSpPr>
          <p:nvPr>
            <p:ph type="sldImg"/>
          </p:nvPr>
        </p:nvSpPr>
        <p:spPr bwMode="auto">
          <a:xfrm>
            <a:off x="1290638" y="795338"/>
            <a:ext cx="4278312" cy="3208337"/>
          </a:xfrm>
          <a:prstGeom prst="rect">
            <a:avLst/>
          </a:prstGeom>
          <a:noFill/>
          <a:ln w="12700" cap="flat">
            <a:solidFill>
              <a:schemeClr val="tx1"/>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4C636-9CCC-405D-850E-6EF6B5B17BB3}" type="slidenum">
              <a:rPr lang="es-ES"/>
              <a:pPr/>
              <a:t>46</a:t>
            </a:fld>
            <a:endParaRPr lang="es-E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C16F3-0675-423F-9C87-1991714B6EC8}" type="slidenum">
              <a:rPr lang="es-ES"/>
              <a:pPr/>
              <a:t>47</a:t>
            </a:fld>
            <a:endParaRPr lang="es-E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46FFB-3305-4F2D-90B9-328723CEFAE3}" type="slidenum">
              <a:rPr lang="es-ES"/>
              <a:pPr/>
              <a:t>48</a:t>
            </a:fld>
            <a:endParaRPr lang="es-ES"/>
          </a:p>
        </p:txBody>
      </p:sp>
      <p:sp>
        <p:nvSpPr>
          <p:cNvPr id="81203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81203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E7E76-2204-4FA2-9265-D3EBA0CB2CFB}" type="slidenum">
              <a:rPr lang="es-ES"/>
              <a:pPr/>
              <a:t>49</a:t>
            </a:fld>
            <a:endParaRPr lang="es-ES"/>
          </a:p>
        </p:txBody>
      </p:sp>
      <p:sp>
        <p:nvSpPr>
          <p:cNvPr id="87552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7552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D130F-6934-4CC9-9AA7-E36EF786355E}" type="slidenum">
              <a:rPr lang="es-ES"/>
              <a:pPr/>
              <a:t>50</a:t>
            </a:fld>
            <a:endParaRPr lang="es-ES"/>
          </a:p>
        </p:txBody>
      </p:sp>
      <p:sp>
        <p:nvSpPr>
          <p:cNvPr id="87757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77571"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B5D5D-4C6B-45BD-BF21-C30187133A2B}" type="slidenum">
              <a:rPr lang="es-ES"/>
              <a:pPr/>
              <a:t>51</a:t>
            </a:fld>
            <a:endParaRPr lang="es-ES"/>
          </a:p>
        </p:txBody>
      </p:sp>
      <p:sp>
        <p:nvSpPr>
          <p:cNvPr id="84685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46851"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5FF35-64AD-40C5-BAEF-97DB6285EE9E}" type="slidenum">
              <a:rPr lang="es-ES"/>
              <a:pPr/>
              <a:t>52</a:t>
            </a:fld>
            <a:endParaRPr lang="es-ES"/>
          </a:p>
        </p:txBody>
      </p:sp>
      <p:sp>
        <p:nvSpPr>
          <p:cNvPr id="88576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8576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A8A31-0665-4138-9D76-6BE38BA8EC87}" type="slidenum">
              <a:rPr lang="es-ES"/>
              <a:pPr/>
              <a:t>53</a:t>
            </a:fld>
            <a:endParaRPr lang="es-ES"/>
          </a:p>
        </p:txBody>
      </p:sp>
      <p:sp>
        <p:nvSpPr>
          <p:cNvPr id="88985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8985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86264-53BD-4F0F-89FC-34D23FF9FC91}" type="slidenum">
              <a:rPr lang="es-ES"/>
              <a:pPr/>
              <a:t>54</a:t>
            </a:fld>
            <a:endParaRPr lang="es-ES"/>
          </a:p>
        </p:txBody>
      </p:sp>
      <p:sp>
        <p:nvSpPr>
          <p:cNvPr id="89190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9190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 sz="1200" b="1" kern="1200" baseline="0" dirty="0" err="1" smtClean="0">
                <a:solidFill>
                  <a:schemeClr val="tx1"/>
                </a:solidFill>
                <a:latin typeface="+mn-lt"/>
                <a:ea typeface="+mn-ea"/>
                <a:cs typeface="+mn-cs"/>
              </a:rPr>
              <a:t>Background</a:t>
            </a:r>
            <a:endParaRPr lang="es-ES" sz="1200" b="1"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Ezetimibe</a:t>
            </a:r>
            <a:r>
              <a:rPr lang="en-US" sz="1200" kern="1200" baseline="0" dirty="0" smtClean="0">
                <a:solidFill>
                  <a:schemeClr val="tx1"/>
                </a:solidFill>
                <a:latin typeface="+mn-lt"/>
                <a:ea typeface="+mn-ea"/>
                <a:cs typeface="+mn-cs"/>
              </a:rPr>
              <a:t>, a cholesterol-absorption inhibitor, reduces levels of low-density lipoprotein</a:t>
            </a:r>
          </a:p>
          <a:p>
            <a:r>
              <a:rPr lang="en-US" sz="1200" kern="1200" baseline="0" dirty="0" smtClean="0">
                <a:solidFill>
                  <a:schemeClr val="tx1"/>
                </a:solidFill>
                <a:latin typeface="+mn-lt"/>
                <a:ea typeface="+mn-ea"/>
                <a:cs typeface="+mn-cs"/>
              </a:rPr>
              <a:t>(LDL) cholesterol when added to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treatment. However, the effect of </a:t>
            </a:r>
            <a:r>
              <a:rPr lang="en-US" sz="1200" kern="1200" baseline="0" dirty="0" err="1" smtClean="0">
                <a:solidFill>
                  <a:schemeClr val="tx1"/>
                </a:solidFill>
                <a:latin typeface="+mn-lt"/>
                <a:ea typeface="+mn-ea"/>
                <a:cs typeface="+mn-cs"/>
              </a:rPr>
              <a:t>ezetimibe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 the progression of atherosclerosis remains unknown.</a:t>
            </a:r>
          </a:p>
          <a:p>
            <a:r>
              <a:rPr lang="es-ES" sz="1200" b="1" kern="1200" baseline="0" dirty="0" err="1" smtClean="0">
                <a:solidFill>
                  <a:schemeClr val="tx1"/>
                </a:solidFill>
                <a:latin typeface="+mn-lt"/>
                <a:ea typeface="+mn-ea"/>
                <a:cs typeface="+mn-cs"/>
              </a:rPr>
              <a:t>Methods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conducted a double-blind, randomized, 24-month trial comparing the effects</a:t>
            </a:r>
          </a:p>
          <a:p>
            <a:r>
              <a:rPr lang="en-US" sz="1200" kern="1200" baseline="0" dirty="0" smtClean="0">
                <a:solidFill>
                  <a:schemeClr val="tx1"/>
                </a:solidFill>
                <a:latin typeface="+mn-lt"/>
                <a:ea typeface="+mn-ea"/>
                <a:cs typeface="+mn-cs"/>
              </a:rPr>
              <a:t>of daily therapy with 80 mg of </a:t>
            </a:r>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 either with placebo or with 10 mg of</a:t>
            </a:r>
          </a:p>
          <a:p>
            <a:r>
              <a:rPr lang="es-ES" sz="1200" kern="1200" baseline="0" dirty="0" err="1" smtClean="0">
                <a:solidFill>
                  <a:schemeClr val="tx1"/>
                </a:solidFill>
                <a:latin typeface="+mn-lt"/>
                <a:ea typeface="+mn-ea"/>
                <a:cs typeface="+mn-cs"/>
              </a:rPr>
              <a:t>ezetimibe</a:t>
            </a:r>
            <a:r>
              <a:rPr lang="es-ES" sz="1200" kern="1200" baseline="0" dirty="0" smtClean="0">
                <a:solidFill>
                  <a:schemeClr val="tx1"/>
                </a:solidFill>
                <a:latin typeface="+mn-lt"/>
                <a:ea typeface="+mn-ea"/>
                <a:cs typeface="+mn-cs"/>
              </a:rPr>
              <a:t> in 720 </a:t>
            </a:r>
            <a:r>
              <a:rPr lang="es-ES" sz="1200" kern="1200" baseline="0" dirty="0" err="1" smtClean="0">
                <a:solidFill>
                  <a:schemeClr val="tx1"/>
                </a:solidFill>
                <a:latin typeface="+mn-lt"/>
                <a:ea typeface="+mn-ea"/>
                <a:cs typeface="+mn-cs"/>
              </a:rPr>
              <a:t>patients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with</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familial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hypercholesterolemia</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Patients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underwent</a:t>
            </a:r>
            <a:endParaRPr lang="es-E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B-mode </a:t>
            </a:r>
            <a:r>
              <a:rPr lang="en-US" sz="1200" kern="1200" baseline="0" dirty="0" err="1" smtClean="0">
                <a:solidFill>
                  <a:schemeClr val="tx1"/>
                </a:solidFill>
                <a:latin typeface="+mn-lt"/>
                <a:ea typeface="+mn-ea"/>
                <a:cs typeface="+mn-cs"/>
              </a:rPr>
              <a:t>ultrasonography</a:t>
            </a:r>
            <a:r>
              <a:rPr lang="en-US" sz="1200" kern="1200" baseline="0" dirty="0" smtClean="0">
                <a:solidFill>
                  <a:schemeClr val="tx1"/>
                </a:solidFill>
                <a:latin typeface="+mn-lt"/>
                <a:ea typeface="+mn-ea"/>
                <a:cs typeface="+mn-cs"/>
              </a:rPr>
              <a:t> to assess the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 thickness of the walls of the</a:t>
            </a:r>
          </a:p>
          <a:p>
            <a:r>
              <a:rPr lang="en-US" sz="1200" kern="1200" baseline="0" dirty="0" smtClean="0">
                <a:solidFill>
                  <a:schemeClr val="tx1"/>
                </a:solidFill>
                <a:latin typeface="+mn-lt"/>
                <a:ea typeface="+mn-ea"/>
                <a:cs typeface="+mn-cs"/>
              </a:rPr>
              <a:t>carotid and femoral arteries. The primary outcome measure was the change in the</a:t>
            </a:r>
          </a:p>
          <a:p>
            <a:r>
              <a:rPr lang="en-US" sz="1200" kern="1200" baseline="0" dirty="0" smtClean="0">
                <a:solidFill>
                  <a:schemeClr val="tx1"/>
                </a:solidFill>
                <a:latin typeface="+mn-lt"/>
                <a:ea typeface="+mn-ea"/>
                <a:cs typeface="+mn-cs"/>
              </a:rPr>
              <a:t>mean carotid-artery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 thickness, which was defined as the average of</a:t>
            </a:r>
          </a:p>
          <a:p>
            <a:r>
              <a:rPr lang="en-US" sz="1200" kern="1200" baseline="0" dirty="0" smtClean="0">
                <a:solidFill>
                  <a:schemeClr val="tx1"/>
                </a:solidFill>
                <a:latin typeface="+mn-lt"/>
                <a:ea typeface="+mn-ea"/>
                <a:cs typeface="+mn-cs"/>
              </a:rPr>
              <a:t>the means of the far-wall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 thickness of the right and left common</a:t>
            </a:r>
          </a:p>
          <a:p>
            <a:r>
              <a:rPr lang="en-US" sz="1200" kern="1200" baseline="0" dirty="0" smtClean="0">
                <a:solidFill>
                  <a:schemeClr val="tx1"/>
                </a:solidFill>
                <a:latin typeface="+mn-lt"/>
                <a:ea typeface="+mn-ea"/>
                <a:cs typeface="+mn-cs"/>
              </a:rPr>
              <a:t>carotid arteries, carotid bulbs, and internal carotid arteries.</a:t>
            </a:r>
          </a:p>
          <a:p>
            <a:r>
              <a:rPr lang="es-ES" sz="1200" b="1" kern="1200" baseline="0" dirty="0" err="1" smtClean="0">
                <a:solidFill>
                  <a:schemeClr val="tx1"/>
                </a:solidFill>
                <a:latin typeface="+mn-lt"/>
                <a:ea typeface="+mn-ea"/>
                <a:cs typeface="+mn-cs"/>
              </a:rPr>
              <a:t>Results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primary outcome, the mean (±SE) change in the carotid-artery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a:t>
            </a:r>
          </a:p>
          <a:p>
            <a:r>
              <a:rPr lang="en-US" sz="1200" kern="1200" baseline="0" dirty="0" smtClean="0">
                <a:solidFill>
                  <a:schemeClr val="tx1"/>
                </a:solidFill>
                <a:latin typeface="+mn-lt"/>
                <a:ea typeface="+mn-ea"/>
                <a:cs typeface="+mn-cs"/>
              </a:rPr>
              <a:t>thickness, was 0.0058±0.0037 mm in the </a:t>
            </a:r>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-only group and 0.0111±0.0038</a:t>
            </a:r>
          </a:p>
          <a:p>
            <a:r>
              <a:rPr lang="en-US" sz="1200" kern="1200" baseline="0" dirty="0" smtClean="0">
                <a:solidFill>
                  <a:schemeClr val="tx1"/>
                </a:solidFill>
                <a:latin typeface="+mn-lt"/>
                <a:ea typeface="+mn-ea"/>
                <a:cs typeface="+mn-cs"/>
              </a:rPr>
              <a:t>mm in the </a:t>
            </a:r>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-plus-</a:t>
            </a:r>
            <a:r>
              <a:rPr lang="en-US" sz="1200" kern="1200" baseline="0" dirty="0" err="1" smtClean="0">
                <a:solidFill>
                  <a:schemeClr val="tx1"/>
                </a:solidFill>
                <a:latin typeface="+mn-lt"/>
                <a:ea typeface="+mn-ea"/>
                <a:cs typeface="+mn-cs"/>
              </a:rPr>
              <a:t>ezetimibe</a:t>
            </a:r>
            <a:r>
              <a:rPr lang="en-US" sz="1200" kern="1200" baseline="0" dirty="0" smtClean="0">
                <a:solidFill>
                  <a:schemeClr val="tx1"/>
                </a:solidFill>
                <a:latin typeface="+mn-lt"/>
                <a:ea typeface="+mn-ea"/>
                <a:cs typeface="+mn-cs"/>
              </a:rPr>
              <a:t> (combined-therapy) group (P = 0.29). Secondary</a:t>
            </a:r>
          </a:p>
          <a:p>
            <a:r>
              <a:rPr lang="en-US" sz="1200" kern="1200" baseline="0" dirty="0" smtClean="0">
                <a:solidFill>
                  <a:schemeClr val="tx1"/>
                </a:solidFill>
                <a:latin typeface="+mn-lt"/>
                <a:ea typeface="+mn-ea"/>
                <a:cs typeface="+mn-cs"/>
              </a:rPr>
              <a:t>outcomes (consisting of other variables regarding the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 thickness of the</a:t>
            </a:r>
          </a:p>
          <a:p>
            <a:r>
              <a:rPr lang="en-US" sz="1200" kern="1200" baseline="0" dirty="0" smtClean="0">
                <a:solidFill>
                  <a:schemeClr val="tx1"/>
                </a:solidFill>
                <a:latin typeface="+mn-lt"/>
                <a:ea typeface="+mn-ea"/>
                <a:cs typeface="+mn-cs"/>
              </a:rPr>
              <a:t>carotid and femoral arteries) did not differ significantly between the two groups. At</a:t>
            </a:r>
          </a:p>
          <a:p>
            <a:r>
              <a:rPr lang="en-US" sz="1200" kern="1200" baseline="0" dirty="0" smtClean="0">
                <a:solidFill>
                  <a:schemeClr val="tx1"/>
                </a:solidFill>
                <a:latin typeface="+mn-lt"/>
                <a:ea typeface="+mn-ea"/>
                <a:cs typeface="+mn-cs"/>
              </a:rPr>
              <a:t>the end of the study, the mean (±SD) LDL cholesterol level was 192.7±60.3 mg per deciliter</a:t>
            </a:r>
          </a:p>
          <a:p>
            <a:r>
              <a:rPr lang="en-US" sz="1200" kern="1200" baseline="0" dirty="0" smtClean="0">
                <a:solidFill>
                  <a:schemeClr val="tx1"/>
                </a:solidFill>
                <a:latin typeface="+mn-lt"/>
                <a:ea typeface="+mn-ea"/>
                <a:cs typeface="+mn-cs"/>
              </a:rPr>
              <a:t>(4.98±1.56 </a:t>
            </a:r>
            <a:r>
              <a:rPr lang="en-US" sz="1200" kern="1200" baseline="0" dirty="0" err="1" smtClean="0">
                <a:solidFill>
                  <a:schemeClr val="tx1"/>
                </a:solidFill>
                <a:latin typeface="+mn-lt"/>
                <a:ea typeface="+mn-ea"/>
                <a:cs typeface="+mn-cs"/>
              </a:rPr>
              <a:t>mmol</a:t>
            </a:r>
            <a:r>
              <a:rPr lang="en-US" sz="1200" kern="1200" baseline="0" dirty="0" smtClean="0">
                <a:solidFill>
                  <a:schemeClr val="tx1"/>
                </a:solidFill>
                <a:latin typeface="+mn-lt"/>
                <a:ea typeface="+mn-ea"/>
                <a:cs typeface="+mn-cs"/>
              </a:rPr>
              <a:t> per liter) in the </a:t>
            </a:r>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 group and 141.3±52.6 mg per deciliter</a:t>
            </a:r>
          </a:p>
          <a:p>
            <a:r>
              <a:rPr lang="en-US" sz="1200" kern="1200" baseline="0" dirty="0" smtClean="0">
                <a:solidFill>
                  <a:schemeClr val="tx1"/>
                </a:solidFill>
                <a:latin typeface="+mn-lt"/>
                <a:ea typeface="+mn-ea"/>
                <a:cs typeface="+mn-cs"/>
              </a:rPr>
              <a:t>(3.65±1.36 </a:t>
            </a:r>
            <a:r>
              <a:rPr lang="en-US" sz="1200" kern="1200" baseline="0" dirty="0" err="1" smtClean="0">
                <a:solidFill>
                  <a:schemeClr val="tx1"/>
                </a:solidFill>
                <a:latin typeface="+mn-lt"/>
                <a:ea typeface="+mn-ea"/>
                <a:cs typeface="+mn-cs"/>
              </a:rPr>
              <a:t>mmol</a:t>
            </a:r>
            <a:r>
              <a:rPr lang="en-US" sz="1200" kern="1200" baseline="0" dirty="0" smtClean="0">
                <a:solidFill>
                  <a:schemeClr val="tx1"/>
                </a:solidFill>
                <a:latin typeface="+mn-lt"/>
                <a:ea typeface="+mn-ea"/>
                <a:cs typeface="+mn-cs"/>
              </a:rPr>
              <a:t> per liter) in the combined-therapy group (a between-group difference</a:t>
            </a:r>
          </a:p>
          <a:p>
            <a:r>
              <a:rPr lang="en-US" sz="1200" kern="1200" baseline="0" dirty="0" smtClean="0">
                <a:solidFill>
                  <a:schemeClr val="tx1"/>
                </a:solidFill>
                <a:latin typeface="+mn-lt"/>
                <a:ea typeface="+mn-ea"/>
                <a:cs typeface="+mn-cs"/>
              </a:rPr>
              <a:t>of 16.5%, P&lt;0.01). The differences between the two groups in reductions in levels of</a:t>
            </a:r>
          </a:p>
          <a:p>
            <a:r>
              <a:rPr lang="en-US" sz="1200" kern="1200" baseline="0" dirty="0" smtClean="0">
                <a:solidFill>
                  <a:schemeClr val="tx1"/>
                </a:solidFill>
                <a:latin typeface="+mn-lt"/>
                <a:ea typeface="+mn-ea"/>
                <a:cs typeface="+mn-cs"/>
              </a:rPr>
              <a:t>triglycerides and C-reactive protein were 6.6% and 25.7%, respectively, with greater</a:t>
            </a:r>
          </a:p>
          <a:p>
            <a:r>
              <a:rPr lang="en-US" sz="1200" kern="1200" baseline="0" dirty="0" smtClean="0">
                <a:solidFill>
                  <a:schemeClr val="tx1"/>
                </a:solidFill>
                <a:latin typeface="+mn-lt"/>
                <a:ea typeface="+mn-ea"/>
                <a:cs typeface="+mn-cs"/>
              </a:rPr>
              <a:t>reductions in the combined-therapy group (P&lt;0.01 for both comparisons). Side-effect</a:t>
            </a:r>
          </a:p>
          <a:p>
            <a:r>
              <a:rPr lang="en-US" sz="1200" kern="1200" baseline="0" dirty="0" smtClean="0">
                <a:solidFill>
                  <a:schemeClr val="tx1"/>
                </a:solidFill>
                <a:latin typeface="+mn-lt"/>
                <a:ea typeface="+mn-ea"/>
                <a:cs typeface="+mn-cs"/>
              </a:rPr>
              <a:t>and safety profiles were similar in the two groups.</a:t>
            </a:r>
          </a:p>
          <a:p>
            <a:r>
              <a:rPr lang="es-ES" sz="1200" b="1" kern="1200" baseline="0" dirty="0" err="1" smtClean="0">
                <a:solidFill>
                  <a:schemeClr val="tx1"/>
                </a:solidFill>
                <a:latin typeface="+mn-lt"/>
                <a:ea typeface="+mn-ea"/>
                <a:cs typeface="+mn-cs"/>
              </a:rPr>
              <a:t>Conclusions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patients with familial hypercholesterolemia, combined therapy with </a:t>
            </a:r>
            <a:r>
              <a:rPr lang="en-US" sz="1200" kern="1200" baseline="0" dirty="0" err="1" smtClean="0">
                <a:solidFill>
                  <a:schemeClr val="tx1"/>
                </a:solidFill>
                <a:latin typeface="+mn-lt"/>
                <a:ea typeface="+mn-ea"/>
                <a:cs typeface="+mn-cs"/>
              </a:rPr>
              <a:t>ezetimibe</a:t>
            </a:r>
            <a:r>
              <a:rPr lang="en-US" sz="1200" kern="1200" baseline="0" dirty="0" smtClean="0">
                <a:solidFill>
                  <a:schemeClr val="tx1"/>
                </a:solidFill>
                <a:latin typeface="+mn-lt"/>
                <a:ea typeface="+mn-ea"/>
                <a:cs typeface="+mn-cs"/>
              </a:rPr>
              <a:t> and</a:t>
            </a:r>
          </a:p>
          <a:p>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 did not result in a significant difference in changes in </a:t>
            </a:r>
            <a:r>
              <a:rPr lang="en-US" sz="1200" kern="1200" baseline="0" dirty="0" err="1" smtClean="0">
                <a:solidFill>
                  <a:schemeClr val="tx1"/>
                </a:solidFill>
                <a:latin typeface="+mn-lt"/>
                <a:ea typeface="+mn-ea"/>
                <a:cs typeface="+mn-cs"/>
              </a:rPr>
              <a:t>intima</a:t>
            </a:r>
            <a:r>
              <a:rPr lang="en-US" sz="1200" kern="1200" baseline="0" dirty="0" smtClean="0">
                <a:solidFill>
                  <a:schemeClr val="tx1"/>
                </a:solidFill>
                <a:latin typeface="+mn-lt"/>
                <a:ea typeface="+mn-ea"/>
                <a:cs typeface="+mn-cs"/>
              </a:rPr>
              <a:t>–media thickness,</a:t>
            </a:r>
          </a:p>
          <a:p>
            <a:r>
              <a:rPr lang="en-US" sz="1200" kern="1200" baseline="0" dirty="0" smtClean="0">
                <a:solidFill>
                  <a:schemeClr val="tx1"/>
                </a:solidFill>
                <a:latin typeface="+mn-lt"/>
                <a:ea typeface="+mn-ea"/>
                <a:cs typeface="+mn-cs"/>
              </a:rPr>
              <a:t>as compared with </a:t>
            </a:r>
            <a:r>
              <a:rPr lang="en-US" sz="1200" kern="1200" baseline="0" dirty="0" err="1" smtClean="0">
                <a:solidFill>
                  <a:schemeClr val="tx1"/>
                </a:solidFill>
                <a:latin typeface="+mn-lt"/>
                <a:ea typeface="+mn-ea"/>
                <a:cs typeface="+mn-cs"/>
              </a:rPr>
              <a:t>simvastatin</a:t>
            </a:r>
            <a:r>
              <a:rPr lang="en-US" sz="1200" kern="1200" baseline="0" dirty="0" smtClean="0">
                <a:solidFill>
                  <a:schemeClr val="tx1"/>
                </a:solidFill>
                <a:latin typeface="+mn-lt"/>
                <a:ea typeface="+mn-ea"/>
                <a:cs typeface="+mn-cs"/>
              </a:rPr>
              <a:t> alone, despite decreases in levels of LDL cholesterol</a:t>
            </a:r>
          </a:p>
          <a:p>
            <a:r>
              <a:rPr lang="en-US" sz="1200" kern="1200" baseline="0" dirty="0" smtClean="0">
                <a:solidFill>
                  <a:schemeClr val="tx1"/>
                </a:solidFill>
                <a:latin typeface="+mn-lt"/>
                <a:ea typeface="+mn-ea"/>
                <a:cs typeface="+mn-cs"/>
              </a:rPr>
              <a:t>and C-reactive protein. (ClinicalTrials.gov number, NCT00552097.)</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6</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3B929-B753-4D13-91AF-CF0099AE18A9}" type="slidenum">
              <a:rPr lang="es-ES"/>
              <a:pPr/>
              <a:t>55</a:t>
            </a:fld>
            <a:endParaRPr lang="es-ES"/>
          </a:p>
        </p:txBody>
      </p:sp>
      <p:sp>
        <p:nvSpPr>
          <p:cNvPr id="86937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86937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F1597-C669-4B1D-8E14-C6261B60C174}" type="slidenum">
              <a:rPr lang="es-ES"/>
              <a:pPr/>
              <a:t>56</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650B9-5FD7-4FFA-9980-1432F442C175}" type="slidenum">
              <a:rPr lang="es-ES"/>
              <a:pPr/>
              <a:t>57</a:t>
            </a:fld>
            <a:endParaRPr lang="es-E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EE6BD-3A90-44F4-A58D-682FA39AA53E}" type="slidenum">
              <a:rPr lang="es-ES"/>
              <a:pPr/>
              <a:t>58</a:t>
            </a:fld>
            <a:endParaRPr lang="es-ES"/>
          </a:p>
        </p:txBody>
      </p:sp>
      <p:sp>
        <p:nvSpPr>
          <p:cNvPr id="82022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82022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FAD6B-90FC-41B4-B5AE-0DBB91C11F53}" type="slidenum">
              <a:rPr lang="es-ES"/>
              <a:pPr/>
              <a:t>59</a:t>
            </a:fld>
            <a:endParaRPr lang="es-ES"/>
          </a:p>
        </p:txBody>
      </p:sp>
      <p:sp>
        <p:nvSpPr>
          <p:cNvPr id="90214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90214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FB2B1-928B-47D1-BA94-8B236541CCE6}" type="slidenum">
              <a:rPr lang="es-ES"/>
              <a:pPr/>
              <a:t>60</a:t>
            </a:fld>
            <a:endParaRPr lang="es-ES"/>
          </a:p>
        </p:txBody>
      </p:sp>
      <p:sp>
        <p:nvSpPr>
          <p:cNvPr id="90419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90419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9B08B-42B7-461E-BF82-5201BC1E7CD4}" type="slidenum">
              <a:rPr lang="es-ES"/>
              <a:pPr/>
              <a:t>61</a:t>
            </a:fld>
            <a:endParaRPr lang="es-ES"/>
          </a:p>
        </p:txBody>
      </p:sp>
      <p:sp>
        <p:nvSpPr>
          <p:cNvPr id="90624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85000" lnSpcReduction="20000"/>
          </a:bodyPr>
          <a:lstStyle/>
          <a:p>
            <a:r>
              <a:rPr lang="es-ES_tradnl" sz="1200" kern="1200" dirty="0" smtClean="0">
                <a:solidFill>
                  <a:schemeClr val="tx1"/>
                </a:solidFill>
                <a:latin typeface="+mn-lt"/>
                <a:ea typeface="+mn-ea"/>
                <a:cs typeface="+mn-cs"/>
              </a:rPr>
              <a:t>Background </a:t>
            </a:r>
            <a:r>
              <a:rPr lang="es-ES_tradnl" sz="1200" kern="1200" dirty="0" err="1" smtClean="0">
                <a:solidFill>
                  <a:schemeClr val="tx1"/>
                </a:solidFill>
                <a:latin typeface="+mn-lt"/>
                <a:ea typeface="+mn-ea"/>
                <a:cs typeface="+mn-cs"/>
              </a:rPr>
              <a:t>During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United</a:t>
            </a:r>
            <a:r>
              <a:rPr lang="es-ES_tradnl" sz="1200" kern="1200" dirty="0" smtClean="0">
                <a:solidFill>
                  <a:schemeClr val="tx1"/>
                </a:solidFill>
                <a:latin typeface="+mn-lt"/>
                <a:ea typeface="+mn-ea"/>
                <a:cs typeface="+mn-cs"/>
              </a:rPr>
              <a:t> Kingdom </a:t>
            </a:r>
            <a:r>
              <a:rPr lang="es-ES_tradnl" sz="1200" kern="1200" dirty="0" err="1" smtClean="0">
                <a:solidFill>
                  <a:schemeClr val="tx1"/>
                </a:solidFill>
                <a:latin typeface="+mn-lt"/>
                <a:ea typeface="+mn-ea"/>
                <a:cs typeface="+mn-cs"/>
              </a:rPr>
              <a:t>Prospective</a:t>
            </a:r>
            <a:r>
              <a:rPr lang="es-ES_tradnl" sz="1200" kern="1200" dirty="0" smtClean="0">
                <a:solidFill>
                  <a:schemeClr val="tx1"/>
                </a:solidFill>
                <a:latin typeface="+mn-lt"/>
                <a:ea typeface="+mn-ea"/>
                <a:cs typeface="+mn-cs"/>
              </a:rPr>
              <a:t> Diabetes </a:t>
            </a:r>
            <a:r>
              <a:rPr lang="es-ES_tradnl" sz="1200" kern="1200" dirty="0" err="1" smtClean="0">
                <a:solidFill>
                  <a:schemeClr val="tx1"/>
                </a:solidFill>
                <a:latin typeface="+mn-lt"/>
                <a:ea typeface="+mn-ea"/>
                <a:cs typeface="+mn-cs"/>
              </a:rPr>
              <a:t>Study</a:t>
            </a:r>
            <a:r>
              <a:rPr lang="es-ES_tradnl" sz="1200" kern="1200" dirty="0" smtClean="0">
                <a:solidFill>
                  <a:schemeClr val="tx1"/>
                </a:solidFill>
                <a:latin typeface="+mn-lt"/>
                <a:ea typeface="+mn-ea"/>
                <a:cs typeface="+mn-cs"/>
              </a:rPr>
              <a:t> (UKPDS),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with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type</a:t>
            </a:r>
            <a:r>
              <a:rPr lang="es-ES_tradnl" sz="1200" kern="1200" dirty="0" smtClean="0">
                <a:solidFill>
                  <a:schemeClr val="tx1"/>
                </a:solidFill>
                <a:latin typeface="+mn-lt"/>
                <a:ea typeface="+mn-ea"/>
                <a:cs typeface="+mn-cs"/>
              </a:rPr>
              <a:t> 2 diabetes </a:t>
            </a:r>
            <a:r>
              <a:rPr lang="es-ES_tradnl" sz="1200" kern="1200" dirty="0" err="1" smtClean="0">
                <a:solidFill>
                  <a:schemeClr val="tx1"/>
                </a:solidFill>
                <a:latin typeface="+mn-lt"/>
                <a:ea typeface="+mn-ea"/>
                <a:cs typeface="+mn-cs"/>
              </a:rPr>
              <a:t>mellitus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who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received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intensive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glucose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had</a:t>
            </a:r>
            <a:r>
              <a:rPr lang="es-ES_tradnl" sz="1200" kern="1200" dirty="0" smtClean="0">
                <a:solidFill>
                  <a:schemeClr val="tx1"/>
                </a:solidFill>
                <a:latin typeface="+mn-lt"/>
                <a:ea typeface="+mn-ea"/>
                <a:cs typeface="+mn-cs"/>
              </a:rPr>
              <a:t> a </a:t>
            </a:r>
            <a:r>
              <a:rPr lang="es-ES_tradnl" sz="1200" kern="1200" dirty="0" err="1" smtClean="0">
                <a:solidFill>
                  <a:schemeClr val="tx1"/>
                </a:solidFill>
                <a:latin typeface="+mn-lt"/>
                <a:ea typeface="+mn-ea"/>
                <a:cs typeface="+mn-cs"/>
              </a:rPr>
              <a:t>lower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of</a:t>
            </a:r>
            <a:r>
              <a:rPr lang="es-ES_tradnl" sz="1200" kern="1200" dirty="0" smtClean="0">
                <a:solidFill>
                  <a:schemeClr val="tx1"/>
                </a:solidFill>
                <a:latin typeface="+mn-lt"/>
                <a:ea typeface="+mn-ea"/>
                <a:cs typeface="+mn-cs"/>
              </a:rPr>
              <a:t> microvascular </a:t>
            </a:r>
            <a:r>
              <a:rPr lang="es-ES_tradnl" sz="1200" kern="1200" dirty="0" err="1" smtClean="0">
                <a:solidFill>
                  <a:schemeClr val="tx1"/>
                </a:solidFill>
                <a:latin typeface="+mn-lt"/>
                <a:ea typeface="+mn-ea"/>
                <a:cs typeface="+mn-cs"/>
              </a:rPr>
              <a:t>complications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than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those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receiving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conventional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dietary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conducted</a:t>
            </a:r>
            <a:r>
              <a:rPr lang="es-ES_tradnl" sz="1200" kern="1200" dirty="0" smtClean="0">
                <a:solidFill>
                  <a:schemeClr val="tx1"/>
                </a:solidFill>
                <a:latin typeface="+mn-lt"/>
                <a:ea typeface="+mn-ea"/>
                <a:cs typeface="+mn-cs"/>
              </a:rPr>
              <a:t> post-</a:t>
            </a:r>
            <a:r>
              <a:rPr lang="es-ES_tradnl" sz="1200" kern="1200" dirty="0" err="1" smtClean="0">
                <a:solidFill>
                  <a:schemeClr val="tx1"/>
                </a:solidFill>
                <a:latin typeface="+mn-lt"/>
                <a:ea typeface="+mn-ea"/>
                <a:cs typeface="+mn-cs"/>
              </a:rPr>
              <a:t>trial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monitoring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determine </a:t>
            </a:r>
            <a:r>
              <a:rPr lang="es-ES_tradnl" sz="1200" kern="1200" dirty="0" err="1" smtClean="0">
                <a:solidFill>
                  <a:schemeClr val="tx1"/>
                </a:solidFill>
                <a:latin typeface="+mn-lt"/>
                <a:ea typeface="+mn-ea"/>
                <a:cs typeface="+mn-cs"/>
              </a:rPr>
              <a:t>whether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this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improved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glucose</a:t>
            </a:r>
            <a:r>
              <a:rPr lang="es-ES_tradnl" sz="1200" kern="1200" dirty="0" smtClean="0">
                <a:solidFill>
                  <a:schemeClr val="tx1"/>
                </a:solidFill>
                <a:latin typeface="+mn-lt"/>
                <a:ea typeface="+mn-ea"/>
                <a:cs typeface="+mn-cs"/>
              </a:rPr>
              <a:t> con- </a:t>
            </a:r>
            <a:r>
              <a:rPr lang="es-ES_tradnl" sz="1200" kern="1200" dirty="0" err="1" smtClean="0">
                <a:solidFill>
                  <a:schemeClr val="tx1"/>
                </a:solidFill>
                <a:latin typeface="+mn-lt"/>
                <a:ea typeface="+mn-ea"/>
                <a:cs typeface="+mn-cs"/>
              </a:rPr>
              <a:t>trol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persisted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whether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such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had</a:t>
            </a:r>
            <a:r>
              <a:rPr lang="es-ES_tradnl" sz="1200" kern="1200" dirty="0" smtClean="0">
                <a:solidFill>
                  <a:schemeClr val="tx1"/>
                </a:solidFill>
                <a:latin typeface="+mn-lt"/>
                <a:ea typeface="+mn-ea"/>
                <a:cs typeface="+mn-cs"/>
              </a:rPr>
              <a:t> a long-</a:t>
            </a:r>
            <a:r>
              <a:rPr lang="es-ES_tradnl" sz="1200" kern="1200" dirty="0" err="1" smtClean="0">
                <a:solidFill>
                  <a:schemeClr val="tx1"/>
                </a:solidFill>
                <a:latin typeface="+mn-lt"/>
                <a:ea typeface="+mn-ea"/>
                <a:cs typeface="+mn-cs"/>
              </a:rPr>
              <a:t>term</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effect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on</a:t>
            </a:r>
            <a:r>
              <a:rPr lang="es-ES_tradnl" sz="1200" kern="1200" dirty="0" smtClean="0">
                <a:solidFill>
                  <a:schemeClr val="tx1"/>
                </a:solidFill>
                <a:latin typeface="+mn-lt"/>
                <a:ea typeface="+mn-ea"/>
                <a:cs typeface="+mn-cs"/>
              </a:rPr>
              <a:t> macrovascular </a:t>
            </a:r>
            <a:r>
              <a:rPr lang="es-ES_tradnl" sz="1200" kern="1200" dirty="0" err="1" smtClean="0">
                <a:solidFill>
                  <a:schemeClr val="tx1"/>
                </a:solidFill>
                <a:latin typeface="+mn-lt"/>
                <a:ea typeface="+mn-ea"/>
                <a:cs typeface="+mn-cs"/>
              </a:rPr>
              <a:t>outcomes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Methods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Of</a:t>
            </a:r>
            <a:r>
              <a:rPr lang="es-ES_tradnl" sz="1200" kern="1200" dirty="0" smtClean="0">
                <a:solidFill>
                  <a:schemeClr val="tx1"/>
                </a:solidFill>
                <a:latin typeface="+mn-lt"/>
                <a:ea typeface="+mn-ea"/>
                <a:cs typeface="+mn-cs"/>
              </a:rPr>
              <a:t> 5102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with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newly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diagnosed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type</a:t>
            </a:r>
            <a:r>
              <a:rPr lang="es-ES_tradnl" sz="1200" kern="1200" dirty="0" smtClean="0">
                <a:solidFill>
                  <a:schemeClr val="tx1"/>
                </a:solidFill>
                <a:latin typeface="+mn-lt"/>
                <a:ea typeface="+mn-ea"/>
                <a:cs typeface="+mn-cs"/>
              </a:rPr>
              <a:t> 2 diabetes, 4209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randomly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assigned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receive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either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conventional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dietary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restriction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intensive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either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sulfonylurea</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insulin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or</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overweight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metformin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glucose</a:t>
            </a:r>
            <a:r>
              <a:rPr lang="es-ES_tradnl" sz="1200" kern="1200" dirty="0" smtClean="0">
                <a:solidFill>
                  <a:schemeClr val="tx1"/>
                </a:solidFill>
                <a:latin typeface="+mn-lt"/>
                <a:ea typeface="+mn-ea"/>
                <a:cs typeface="+mn-cs"/>
              </a:rPr>
              <a:t> control. In post-</a:t>
            </a:r>
            <a:r>
              <a:rPr lang="es-ES_tradnl" sz="1200" kern="1200" dirty="0" err="1" smtClean="0">
                <a:solidFill>
                  <a:schemeClr val="tx1"/>
                </a:solidFill>
                <a:latin typeface="+mn-lt"/>
                <a:ea typeface="+mn-ea"/>
                <a:cs typeface="+mn-cs"/>
              </a:rPr>
              <a:t>trial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monitoring</a:t>
            </a:r>
            <a:r>
              <a:rPr lang="es-ES_tradnl" sz="1200" kern="1200" dirty="0" smtClean="0">
                <a:solidFill>
                  <a:schemeClr val="tx1"/>
                </a:solidFill>
                <a:latin typeface="+mn-lt"/>
                <a:ea typeface="+mn-ea"/>
                <a:cs typeface="+mn-cs"/>
              </a:rPr>
              <a:t>, 3277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asked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attend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annual</a:t>
            </a:r>
            <a:r>
              <a:rPr lang="es-ES_tradnl" sz="1200" kern="1200" dirty="0" smtClean="0">
                <a:solidFill>
                  <a:schemeClr val="tx1"/>
                </a:solidFill>
                <a:latin typeface="+mn-lt"/>
                <a:ea typeface="+mn-ea"/>
                <a:cs typeface="+mn-cs"/>
              </a:rPr>
              <a:t> UKPDS </a:t>
            </a:r>
            <a:r>
              <a:rPr lang="es-ES_tradnl" sz="1200" kern="1200" dirty="0" err="1" smtClean="0">
                <a:solidFill>
                  <a:schemeClr val="tx1"/>
                </a:solidFill>
                <a:latin typeface="+mn-lt"/>
                <a:ea typeface="+mn-ea"/>
                <a:cs typeface="+mn-cs"/>
              </a:rPr>
              <a:t>clinics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5 </a:t>
            </a:r>
            <a:r>
              <a:rPr lang="es-ES_tradnl" sz="1200" kern="1200" dirty="0" err="1" smtClean="0">
                <a:solidFill>
                  <a:schemeClr val="tx1"/>
                </a:solidFill>
                <a:latin typeface="+mn-lt"/>
                <a:ea typeface="+mn-ea"/>
                <a:cs typeface="+mn-cs"/>
              </a:rPr>
              <a:t>years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but</a:t>
            </a:r>
            <a:r>
              <a:rPr lang="es-ES_tradnl" sz="1200" kern="1200" dirty="0" smtClean="0">
                <a:solidFill>
                  <a:schemeClr val="tx1"/>
                </a:solidFill>
                <a:latin typeface="+mn-lt"/>
                <a:ea typeface="+mn-ea"/>
                <a:cs typeface="+mn-cs"/>
              </a:rPr>
              <a:t> no </a:t>
            </a:r>
            <a:r>
              <a:rPr lang="es-ES_tradnl" sz="1200" kern="1200" dirty="0" err="1" smtClean="0">
                <a:solidFill>
                  <a:schemeClr val="tx1"/>
                </a:solidFill>
                <a:latin typeface="+mn-lt"/>
                <a:ea typeface="+mn-ea"/>
                <a:cs typeface="+mn-cs"/>
              </a:rPr>
              <a:t>attempts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made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maintain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their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previously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assigned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a:t>
            </a:r>
            <a:r>
              <a:rPr lang="es-ES_tradnl" sz="1200" kern="1200" dirty="0" smtClean="0">
                <a:solidFill>
                  <a:schemeClr val="tx1"/>
                </a:solidFill>
                <a:latin typeface="+mn-lt"/>
                <a:ea typeface="+mn-ea"/>
                <a:cs typeface="+mn-cs"/>
              </a:rPr>
              <a:t>- pies. </a:t>
            </a:r>
            <a:r>
              <a:rPr lang="es-ES_tradnl" sz="1200" kern="1200" dirty="0" err="1" smtClean="0">
                <a:solidFill>
                  <a:schemeClr val="tx1"/>
                </a:solidFill>
                <a:latin typeface="+mn-lt"/>
                <a:ea typeface="+mn-ea"/>
                <a:cs typeface="+mn-cs"/>
              </a:rPr>
              <a:t>Annual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questionnaires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used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follow</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who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unable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attend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clinics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all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years</a:t>
            </a:r>
            <a:r>
              <a:rPr lang="es-ES_tradnl" sz="1200" kern="1200" dirty="0" smtClean="0">
                <a:solidFill>
                  <a:schemeClr val="tx1"/>
                </a:solidFill>
                <a:latin typeface="+mn-lt"/>
                <a:ea typeface="+mn-ea"/>
                <a:cs typeface="+mn-cs"/>
              </a:rPr>
              <a:t> 6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10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assessed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through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questionnaires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examined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seven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prespecified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aggregate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clinical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outcomes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from</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UKPDS </a:t>
            </a:r>
            <a:r>
              <a:rPr lang="es-ES_tradnl" sz="1200" kern="1200" dirty="0" err="1" smtClean="0">
                <a:solidFill>
                  <a:schemeClr val="tx1"/>
                </a:solidFill>
                <a:latin typeface="+mn-lt"/>
                <a:ea typeface="+mn-ea"/>
                <a:cs typeface="+mn-cs"/>
              </a:rPr>
              <a:t>on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intention</a:t>
            </a:r>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treat</a:t>
            </a:r>
            <a:r>
              <a:rPr lang="es-ES_tradnl" sz="1200" kern="1200" dirty="0" smtClean="0">
                <a:solidFill>
                  <a:schemeClr val="tx1"/>
                </a:solidFill>
                <a:latin typeface="+mn-lt"/>
                <a:ea typeface="+mn-ea"/>
                <a:cs typeface="+mn-cs"/>
              </a:rPr>
              <a:t> basis, </a:t>
            </a:r>
            <a:r>
              <a:rPr lang="es-ES_tradnl" sz="1200" kern="1200" dirty="0" err="1" smtClean="0">
                <a:solidFill>
                  <a:schemeClr val="tx1"/>
                </a:solidFill>
                <a:latin typeface="+mn-lt"/>
                <a:ea typeface="+mn-ea"/>
                <a:cs typeface="+mn-cs"/>
              </a:rPr>
              <a:t>according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previous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randomization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categories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Results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Between</a:t>
            </a:r>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group</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differences</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glycated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hemoglobin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levels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lost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after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first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year</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sulfonylurea–insulin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group</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relative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reductions</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persisted</a:t>
            </a:r>
            <a:r>
              <a:rPr lang="es-ES_tradnl" sz="1200" kern="1200" dirty="0" smtClean="0">
                <a:solidFill>
                  <a:schemeClr val="tx1"/>
                </a:solidFill>
                <a:latin typeface="+mn-lt"/>
                <a:ea typeface="+mn-ea"/>
                <a:cs typeface="+mn-cs"/>
              </a:rPr>
              <a:t> at 10 </a:t>
            </a:r>
            <a:r>
              <a:rPr lang="es-ES_tradnl" sz="1200" kern="1200" dirty="0" err="1" smtClean="0">
                <a:solidFill>
                  <a:schemeClr val="tx1"/>
                </a:solidFill>
                <a:latin typeface="+mn-lt"/>
                <a:ea typeface="+mn-ea"/>
                <a:cs typeface="+mn-cs"/>
              </a:rPr>
              <a:t>years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any</a:t>
            </a:r>
            <a:r>
              <a:rPr lang="es-ES_tradnl" sz="1200" kern="1200" dirty="0" smtClean="0">
                <a:solidFill>
                  <a:schemeClr val="tx1"/>
                </a:solidFill>
                <a:latin typeface="+mn-lt"/>
                <a:ea typeface="+mn-ea"/>
                <a:cs typeface="+mn-cs"/>
              </a:rPr>
              <a:t> diabetes-</a:t>
            </a:r>
            <a:r>
              <a:rPr lang="es-ES_tradnl" sz="1200" kern="1200" dirty="0" err="1" smtClean="0">
                <a:solidFill>
                  <a:schemeClr val="tx1"/>
                </a:solidFill>
                <a:latin typeface="+mn-lt"/>
                <a:ea typeface="+mn-ea"/>
                <a:cs typeface="+mn-cs"/>
              </a:rPr>
              <a:t>related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point</a:t>
            </a:r>
            <a:r>
              <a:rPr lang="es-ES_tradnl" sz="1200" kern="1200" dirty="0" smtClean="0">
                <a:solidFill>
                  <a:schemeClr val="tx1"/>
                </a:solidFill>
                <a:latin typeface="+mn-lt"/>
                <a:ea typeface="+mn-ea"/>
                <a:cs typeface="+mn-cs"/>
              </a:rPr>
              <a:t> (9%, P = 0.04)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microvascular </a:t>
            </a:r>
            <a:r>
              <a:rPr lang="es-ES_tradnl" sz="1200" kern="1200" dirty="0" err="1" smtClean="0">
                <a:solidFill>
                  <a:schemeClr val="tx1"/>
                </a:solidFill>
                <a:latin typeface="+mn-lt"/>
                <a:ea typeface="+mn-ea"/>
                <a:cs typeface="+mn-cs"/>
              </a:rPr>
              <a:t>disease</a:t>
            </a:r>
            <a:r>
              <a:rPr lang="es-ES_tradnl" sz="1200" kern="1200" dirty="0" smtClean="0">
                <a:solidFill>
                  <a:schemeClr val="tx1"/>
                </a:solidFill>
                <a:latin typeface="+mn-lt"/>
                <a:ea typeface="+mn-ea"/>
                <a:cs typeface="+mn-cs"/>
              </a:rPr>
              <a:t> (24%, P = 0.001),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reductions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myocardial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infarction</a:t>
            </a:r>
            <a:r>
              <a:rPr lang="es-ES_tradnl" sz="1200" kern="1200" dirty="0" smtClean="0">
                <a:solidFill>
                  <a:schemeClr val="tx1"/>
                </a:solidFill>
                <a:latin typeface="+mn-lt"/>
                <a:ea typeface="+mn-ea"/>
                <a:cs typeface="+mn-cs"/>
              </a:rPr>
              <a:t> (15%, P = 0.01)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death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from</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any</a:t>
            </a:r>
            <a:r>
              <a:rPr lang="es-ES_tradnl" sz="1200" kern="1200" dirty="0" smtClean="0">
                <a:solidFill>
                  <a:schemeClr val="tx1"/>
                </a:solidFill>
                <a:latin typeface="+mn-lt"/>
                <a:ea typeface="+mn-ea"/>
                <a:cs typeface="+mn-cs"/>
              </a:rPr>
              <a:t> cause (13%, P = 0.007) emerged </a:t>
            </a:r>
            <a:r>
              <a:rPr lang="es-ES_tradnl" sz="1200" kern="1200" dirty="0" err="1" smtClean="0">
                <a:solidFill>
                  <a:schemeClr val="tx1"/>
                </a:solidFill>
                <a:latin typeface="+mn-lt"/>
                <a:ea typeface="+mn-ea"/>
                <a:cs typeface="+mn-cs"/>
              </a:rPr>
              <a:t>over</a:t>
            </a:r>
            <a:r>
              <a:rPr lang="es-ES_tradnl" sz="1200" kern="1200" dirty="0" smtClean="0">
                <a:solidFill>
                  <a:schemeClr val="tx1"/>
                </a:solidFill>
                <a:latin typeface="+mn-lt"/>
                <a:ea typeface="+mn-ea"/>
                <a:cs typeface="+mn-cs"/>
              </a:rPr>
              <a:t> time, as more </a:t>
            </a:r>
            <a:r>
              <a:rPr lang="es-ES_tradnl" sz="1200" kern="1200" dirty="0" err="1" smtClean="0">
                <a:solidFill>
                  <a:schemeClr val="tx1"/>
                </a:solidFill>
                <a:latin typeface="+mn-lt"/>
                <a:ea typeface="+mn-ea"/>
                <a:cs typeface="+mn-cs"/>
              </a:rPr>
              <a:t>events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occurred</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metformin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group</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significant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reductions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persisted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any</a:t>
            </a:r>
            <a:r>
              <a:rPr lang="es-ES_tradnl" sz="1200" kern="1200" dirty="0" smtClean="0">
                <a:solidFill>
                  <a:schemeClr val="tx1"/>
                </a:solidFill>
                <a:latin typeface="+mn-lt"/>
                <a:ea typeface="+mn-ea"/>
                <a:cs typeface="+mn-cs"/>
              </a:rPr>
              <a:t> diabetes-</a:t>
            </a:r>
            <a:r>
              <a:rPr lang="es-ES_tradnl" sz="1200" kern="1200" dirty="0" err="1" smtClean="0">
                <a:solidFill>
                  <a:schemeClr val="tx1"/>
                </a:solidFill>
                <a:latin typeface="+mn-lt"/>
                <a:ea typeface="+mn-ea"/>
                <a:cs typeface="+mn-cs"/>
              </a:rPr>
              <a:t>relat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point</a:t>
            </a:r>
            <a:r>
              <a:rPr lang="es-ES_tradnl" sz="1200" kern="1200" dirty="0" smtClean="0">
                <a:solidFill>
                  <a:schemeClr val="tx1"/>
                </a:solidFill>
                <a:latin typeface="+mn-lt"/>
                <a:ea typeface="+mn-ea"/>
                <a:cs typeface="+mn-cs"/>
              </a:rPr>
              <a:t> (21%, P = 0.01), </a:t>
            </a:r>
            <a:r>
              <a:rPr lang="es-ES_tradnl" sz="1200" kern="1200" dirty="0" err="1" smtClean="0">
                <a:solidFill>
                  <a:schemeClr val="tx1"/>
                </a:solidFill>
                <a:latin typeface="+mn-lt"/>
                <a:ea typeface="+mn-ea"/>
                <a:cs typeface="+mn-cs"/>
              </a:rPr>
              <a:t>myocardial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infarction</a:t>
            </a:r>
            <a:r>
              <a:rPr lang="es-ES_tradnl" sz="1200" kern="1200" dirty="0" smtClean="0">
                <a:solidFill>
                  <a:schemeClr val="tx1"/>
                </a:solidFill>
                <a:latin typeface="+mn-lt"/>
                <a:ea typeface="+mn-ea"/>
                <a:cs typeface="+mn-cs"/>
              </a:rPr>
              <a:t> (33%, P = 0.005),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death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from</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any</a:t>
            </a:r>
            <a:r>
              <a:rPr lang="es-ES_tradnl" sz="1200" kern="1200" dirty="0" smtClean="0">
                <a:solidFill>
                  <a:schemeClr val="tx1"/>
                </a:solidFill>
                <a:latin typeface="+mn-lt"/>
                <a:ea typeface="+mn-ea"/>
                <a:cs typeface="+mn-cs"/>
              </a:rPr>
              <a:t> cause (27%, P = 0.002). </a:t>
            </a:r>
            <a:r>
              <a:rPr lang="es-ES_tradnl" sz="1200" kern="1200" dirty="0" err="1" smtClean="0">
                <a:solidFill>
                  <a:schemeClr val="tx1"/>
                </a:solidFill>
                <a:latin typeface="+mn-lt"/>
                <a:ea typeface="+mn-ea"/>
                <a:cs typeface="+mn-cs"/>
              </a:rPr>
              <a:t>Conclusions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Despite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early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loss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of</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glycemic</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differences</a:t>
            </a:r>
            <a:r>
              <a:rPr lang="es-ES_tradnl" sz="1200" kern="1200" dirty="0" smtClean="0">
                <a:solidFill>
                  <a:schemeClr val="tx1"/>
                </a:solidFill>
                <a:latin typeface="+mn-lt"/>
                <a:ea typeface="+mn-ea"/>
                <a:cs typeface="+mn-cs"/>
              </a:rPr>
              <a:t>, a </a:t>
            </a:r>
            <a:r>
              <a:rPr lang="es-ES_tradnl" sz="1200" kern="1200" dirty="0" err="1" smtClean="0">
                <a:solidFill>
                  <a:schemeClr val="tx1"/>
                </a:solidFill>
                <a:latin typeface="+mn-lt"/>
                <a:ea typeface="+mn-ea"/>
                <a:cs typeface="+mn-cs"/>
              </a:rPr>
              <a:t>continued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reduction</a:t>
            </a:r>
            <a:r>
              <a:rPr lang="es-ES_tradnl" sz="1200" kern="1200" dirty="0" smtClean="0">
                <a:solidFill>
                  <a:schemeClr val="tx1"/>
                </a:solidFill>
                <a:latin typeface="+mn-lt"/>
                <a:ea typeface="+mn-ea"/>
                <a:cs typeface="+mn-cs"/>
              </a:rPr>
              <a:t> in </a:t>
            </a:r>
            <a:r>
              <a:rPr lang="es-ES_tradnl" sz="1200" kern="1200" dirty="0" err="1" smtClean="0">
                <a:solidFill>
                  <a:schemeClr val="tx1"/>
                </a:solidFill>
                <a:latin typeface="+mn-lt"/>
                <a:ea typeface="+mn-ea"/>
                <a:cs typeface="+mn-cs"/>
              </a:rPr>
              <a:t>microvascu</a:t>
            </a:r>
            <a:r>
              <a:rPr lang="es-ES_tradnl" sz="1200" kern="1200" dirty="0" smtClean="0">
                <a:solidFill>
                  <a:schemeClr val="tx1"/>
                </a:solidFill>
                <a:latin typeface="+mn-lt"/>
                <a:ea typeface="+mn-ea"/>
                <a:cs typeface="+mn-cs"/>
              </a:rPr>
              <a:t>- lar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emergent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risk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reductions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myocardial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infarction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death</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from</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any</a:t>
            </a:r>
            <a:r>
              <a:rPr lang="es-ES_tradnl" sz="1200" kern="1200" dirty="0" smtClean="0">
                <a:solidFill>
                  <a:schemeClr val="tx1"/>
                </a:solidFill>
                <a:latin typeface="+mn-lt"/>
                <a:ea typeface="+mn-ea"/>
                <a:cs typeface="+mn-cs"/>
              </a:rPr>
              <a:t> cause </a:t>
            </a:r>
            <a:r>
              <a:rPr lang="es-ES_tradnl" sz="1200" kern="1200" dirty="0" err="1" smtClean="0">
                <a:solidFill>
                  <a:schemeClr val="tx1"/>
                </a:solidFill>
                <a:latin typeface="+mn-lt"/>
                <a:ea typeface="+mn-ea"/>
                <a:cs typeface="+mn-cs"/>
              </a:rPr>
              <a:t>were</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observed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during</a:t>
            </a:r>
            <a:r>
              <a:rPr lang="es-ES_tradnl" sz="1200" kern="1200" dirty="0" smtClean="0">
                <a:solidFill>
                  <a:schemeClr val="tx1"/>
                </a:solidFill>
                <a:latin typeface="+mn-lt"/>
                <a:ea typeface="+mn-ea"/>
                <a:cs typeface="+mn-cs"/>
              </a:rPr>
              <a:t> 10 </a:t>
            </a:r>
            <a:r>
              <a:rPr lang="es-ES_tradnl" sz="1200" kern="1200" dirty="0" err="1" smtClean="0">
                <a:solidFill>
                  <a:schemeClr val="tx1"/>
                </a:solidFill>
                <a:latin typeface="+mn-lt"/>
                <a:ea typeface="+mn-ea"/>
                <a:cs typeface="+mn-cs"/>
              </a:rPr>
              <a:t>years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of</a:t>
            </a:r>
            <a:r>
              <a:rPr lang="es-ES_tradnl" sz="1200" kern="1200" dirty="0" smtClean="0">
                <a:solidFill>
                  <a:schemeClr val="tx1"/>
                </a:solidFill>
                <a:latin typeface="+mn-lt"/>
                <a:ea typeface="+mn-ea"/>
                <a:cs typeface="+mn-cs"/>
              </a:rPr>
              <a:t> post-</a:t>
            </a:r>
            <a:r>
              <a:rPr lang="es-ES_tradnl" sz="1200" kern="1200" dirty="0" err="1" smtClean="0">
                <a:solidFill>
                  <a:schemeClr val="tx1"/>
                </a:solidFill>
                <a:latin typeface="+mn-lt"/>
                <a:ea typeface="+mn-ea"/>
                <a:cs typeface="+mn-cs"/>
              </a:rPr>
              <a:t>trial</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follow</a:t>
            </a:r>
            <a:r>
              <a:rPr lang="es-ES_tradnl" sz="1200" kern="1200" dirty="0" smtClean="0">
                <a:solidFill>
                  <a:schemeClr val="tx1"/>
                </a:solidFill>
                <a:latin typeface="+mn-lt"/>
                <a:ea typeface="+mn-ea"/>
                <a:cs typeface="+mn-cs"/>
              </a:rPr>
              <a:t>-up. A </a:t>
            </a:r>
            <a:r>
              <a:rPr lang="es-ES_tradnl" sz="1200" kern="1200" dirty="0" err="1" smtClean="0">
                <a:solidFill>
                  <a:schemeClr val="tx1"/>
                </a:solidFill>
                <a:latin typeface="+mn-lt"/>
                <a:ea typeface="+mn-ea"/>
                <a:cs typeface="+mn-cs"/>
              </a:rPr>
              <a:t>continued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benefit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after</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metformin</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therapy</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was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evident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among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overweight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patients</a:t>
            </a:r>
            <a:r>
              <a:rPr lang="es-ES_tradnl" sz="1200" kern="1200" dirty="0" smtClean="0">
                <a:solidFill>
                  <a:schemeClr val="tx1"/>
                </a:solidFill>
                <a:latin typeface="+mn-lt"/>
                <a:ea typeface="+mn-ea"/>
                <a:cs typeface="+mn-cs"/>
              </a:rPr>
              <a:t>. (UKPDS 80; </a:t>
            </a:r>
            <a:r>
              <a:rPr lang="es-ES_tradnl" sz="1200" kern="1200" dirty="0" err="1" smtClean="0">
                <a:solidFill>
                  <a:schemeClr val="tx1"/>
                </a:solidFill>
                <a:latin typeface="+mn-lt"/>
                <a:ea typeface="+mn-ea"/>
                <a:cs typeface="+mn-cs"/>
              </a:rPr>
              <a:t>Current</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Controlled</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Trials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number</a:t>
            </a:r>
            <a:r>
              <a:rPr lang="es-ES_tradnl" sz="1200" kern="1200" dirty="0" smtClean="0">
                <a:solidFill>
                  <a:schemeClr val="tx1"/>
                </a:solidFill>
                <a:latin typeface="+mn-lt"/>
                <a:ea typeface="+mn-ea"/>
                <a:cs typeface="+mn-cs"/>
              </a:rPr>
              <a:t>, ISRCTN75451837.) </a:t>
            </a:r>
            <a:endParaRPr lang="es-ES_tradnl" dirty="0"/>
          </a:p>
        </p:txBody>
      </p:sp>
      <p:sp>
        <p:nvSpPr>
          <p:cNvPr id="4" name="Marcador de número de diapositiva 3"/>
          <p:cNvSpPr>
            <a:spLocks noGrp="1"/>
          </p:cNvSpPr>
          <p:nvPr>
            <p:ph type="sldNum" sz="quarter" idx="10"/>
          </p:nvPr>
        </p:nvSpPr>
        <p:spPr/>
        <p:txBody>
          <a:bodyPr/>
          <a:lstStyle/>
          <a:p>
            <a:fld id="{A1066B29-B6D3-4C10-9467-6E1B9A3CBE27}" type="slidenum">
              <a:rPr lang="es-ES" smtClean="0"/>
              <a:pPr/>
              <a:t>62</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32500" lnSpcReduction="20000"/>
          </a:bodyPr>
          <a:lstStyle/>
          <a:p>
            <a:r>
              <a:rPr lang="es-ES_tradnl" dirty="0" err="1" smtClean="0"/>
              <a:t>Description</a:t>
            </a:r>
            <a:endParaRPr lang="es-ES_tradnl" dirty="0" smtClean="0"/>
          </a:p>
          <a:p>
            <a:r>
              <a:rPr lang="es-ES_tradnl" dirty="0" err="1" smtClean="0"/>
              <a:t>Two</a:t>
            </a:r>
            <a:r>
              <a:rPr lang="es-ES_tradnl" dirty="0" smtClean="0"/>
              <a:t> </a:t>
            </a:r>
            <a:r>
              <a:rPr lang="es-ES_tradnl" dirty="0" err="1" smtClean="0"/>
              <a:t>large</a:t>
            </a:r>
            <a:r>
              <a:rPr lang="es-ES_tradnl" dirty="0" smtClean="0"/>
              <a:t> </a:t>
            </a:r>
            <a:r>
              <a:rPr lang="es-ES_tradnl" dirty="0" err="1" smtClean="0"/>
              <a:t>recent</a:t>
            </a:r>
            <a:r>
              <a:rPr lang="es-ES_tradnl" dirty="0" smtClean="0"/>
              <a:t> </a:t>
            </a:r>
            <a:r>
              <a:rPr lang="es-ES_tradnl" dirty="0" err="1" smtClean="0"/>
              <a:t>randomized</a:t>
            </a:r>
            <a:r>
              <a:rPr lang="es-ES_tradnl" dirty="0" smtClean="0"/>
              <a:t> </a:t>
            </a:r>
            <a:r>
              <a:rPr lang="es-ES_tradnl" dirty="0" err="1" smtClean="0"/>
              <a:t>controlled</a:t>
            </a:r>
            <a:r>
              <a:rPr lang="es-ES_tradnl" dirty="0" smtClean="0"/>
              <a:t> </a:t>
            </a:r>
            <a:r>
              <a:rPr lang="es-ES_tradnl" dirty="0" err="1" smtClean="0"/>
              <a:t>trials</a:t>
            </a:r>
            <a:r>
              <a:rPr lang="es-ES_tradnl" dirty="0" smtClean="0"/>
              <a:t> </a:t>
            </a:r>
            <a:r>
              <a:rPr lang="es-ES_tradnl" dirty="0" err="1" smtClean="0"/>
              <a:t>have</a:t>
            </a:r>
            <a:r>
              <a:rPr lang="es-ES_tradnl" dirty="0" smtClean="0"/>
              <a:t> </a:t>
            </a:r>
            <a:r>
              <a:rPr lang="es-ES_tradnl" dirty="0" err="1" smtClean="0"/>
              <a:t>shown</a:t>
            </a:r>
            <a:r>
              <a:rPr lang="es-ES_tradnl" dirty="0" smtClean="0"/>
              <a:t> </a:t>
            </a:r>
            <a:r>
              <a:rPr lang="es-ES_tradnl" dirty="0" err="1" smtClean="0"/>
              <a:t>that</a:t>
            </a:r>
            <a:r>
              <a:rPr lang="es-ES_tradnl" dirty="0" smtClean="0"/>
              <a:t> </a:t>
            </a:r>
            <a:r>
              <a:rPr lang="es-ES_tradnl" dirty="0" err="1" smtClean="0"/>
              <a:t>intensive</a:t>
            </a:r>
            <a:r>
              <a:rPr lang="es-ES_tradnl" dirty="0" smtClean="0"/>
              <a:t> </a:t>
            </a:r>
            <a:r>
              <a:rPr lang="es-ES_tradnl" dirty="0" err="1" smtClean="0"/>
              <a:t>glucose</a:t>
            </a:r>
            <a:r>
              <a:rPr lang="es-ES_tradnl" dirty="0" smtClean="0"/>
              <a:t> control in </a:t>
            </a:r>
            <a:r>
              <a:rPr lang="es-ES_tradnl" dirty="0" err="1" smtClean="0"/>
              <a:t>patients</a:t>
            </a:r>
            <a:r>
              <a:rPr lang="es-ES_tradnl" dirty="0" smtClean="0"/>
              <a:t> </a:t>
            </a:r>
            <a:r>
              <a:rPr lang="es-ES_tradnl" dirty="0" err="1" smtClean="0"/>
              <a:t>with</a:t>
            </a:r>
            <a:r>
              <a:rPr lang="es-ES_tradnl" dirty="0" smtClean="0"/>
              <a:t> diabetes </a:t>
            </a:r>
            <a:r>
              <a:rPr lang="es-ES_tradnl" dirty="0" err="1" smtClean="0"/>
              <a:t>is</a:t>
            </a:r>
            <a:r>
              <a:rPr lang="es-ES_tradnl" dirty="0" smtClean="0"/>
              <a:t> </a:t>
            </a:r>
            <a:r>
              <a:rPr lang="es-ES_tradnl" dirty="0" err="1" smtClean="0"/>
              <a:t>not</a:t>
            </a:r>
            <a:r>
              <a:rPr lang="es-ES_tradnl" dirty="0" smtClean="0"/>
              <a:t> </a:t>
            </a:r>
            <a:r>
              <a:rPr lang="es-ES_tradnl" dirty="0" err="1" smtClean="0"/>
              <a:t>associated</a:t>
            </a:r>
            <a:r>
              <a:rPr lang="es-ES_tradnl" dirty="0" smtClean="0"/>
              <a:t> </a:t>
            </a:r>
            <a:r>
              <a:rPr lang="es-ES_tradnl" dirty="0" err="1" smtClean="0"/>
              <a:t>with</a:t>
            </a:r>
            <a:r>
              <a:rPr lang="es-ES_tradnl" dirty="0" smtClean="0"/>
              <a:t> </a:t>
            </a:r>
            <a:r>
              <a:rPr lang="es-ES_tradnl" dirty="0" err="1" smtClean="0"/>
              <a:t>an</a:t>
            </a:r>
            <a:r>
              <a:rPr lang="es-ES_tradnl" dirty="0" smtClean="0"/>
              <a:t> </a:t>
            </a:r>
            <a:r>
              <a:rPr lang="es-ES_tradnl" dirty="0" err="1" smtClean="0"/>
              <a:t>improvement</a:t>
            </a:r>
            <a:r>
              <a:rPr lang="es-ES_tradnl" dirty="0" smtClean="0"/>
              <a:t> in cardiovascular (CV) </a:t>
            </a:r>
            <a:r>
              <a:rPr lang="es-ES_tradnl" dirty="0" err="1" smtClean="0"/>
              <a:t>outcomes</a:t>
            </a:r>
            <a:r>
              <a:rPr lang="es-ES_tradnl" dirty="0" smtClean="0"/>
              <a:t>, </a:t>
            </a:r>
            <a:r>
              <a:rPr lang="es-ES_tradnl" dirty="0" err="1" smtClean="0"/>
              <a:t>compared</a:t>
            </a:r>
            <a:r>
              <a:rPr lang="es-ES_tradnl" dirty="0" smtClean="0"/>
              <a:t> </a:t>
            </a:r>
            <a:r>
              <a:rPr lang="es-ES_tradnl" dirty="0" err="1" smtClean="0"/>
              <a:t>with</a:t>
            </a:r>
            <a:r>
              <a:rPr lang="es-ES_tradnl" dirty="0" smtClean="0"/>
              <a:t> </a:t>
            </a:r>
            <a:r>
              <a:rPr lang="es-ES_tradnl" dirty="0" err="1" smtClean="0"/>
              <a:t>standard</a:t>
            </a:r>
            <a:r>
              <a:rPr lang="es-ES_tradnl" dirty="0" smtClean="0"/>
              <a:t> </a:t>
            </a:r>
            <a:r>
              <a:rPr lang="es-ES_tradnl" dirty="0" err="1" smtClean="0"/>
              <a:t>glucose</a:t>
            </a:r>
            <a:r>
              <a:rPr lang="es-ES_tradnl" dirty="0" smtClean="0"/>
              <a:t> control. VADT </a:t>
            </a:r>
            <a:r>
              <a:rPr lang="es-ES_tradnl" dirty="0" err="1" smtClean="0"/>
              <a:t>was</a:t>
            </a:r>
            <a:r>
              <a:rPr lang="es-ES_tradnl" dirty="0" smtClean="0"/>
              <a:t> a similar </a:t>
            </a:r>
            <a:r>
              <a:rPr lang="es-ES_tradnl" dirty="0" err="1" smtClean="0"/>
              <a:t>trial</a:t>
            </a:r>
            <a:r>
              <a:rPr lang="es-ES_tradnl" dirty="0" smtClean="0"/>
              <a:t>, in </a:t>
            </a:r>
            <a:r>
              <a:rPr lang="es-ES_tradnl" dirty="0" err="1" smtClean="0"/>
              <a:t>which</a:t>
            </a:r>
            <a:r>
              <a:rPr lang="es-ES_tradnl" dirty="0" smtClean="0"/>
              <a:t> </a:t>
            </a:r>
            <a:r>
              <a:rPr lang="es-ES_tradnl" dirty="0" err="1" smtClean="0"/>
              <a:t>patients</a:t>
            </a:r>
            <a:r>
              <a:rPr lang="es-ES_tradnl" dirty="0" smtClean="0"/>
              <a:t> </a:t>
            </a:r>
            <a:r>
              <a:rPr lang="es-ES_tradnl" dirty="0" err="1" smtClean="0"/>
              <a:t>with</a:t>
            </a:r>
            <a:r>
              <a:rPr lang="es-ES_tradnl" dirty="0" smtClean="0"/>
              <a:t> </a:t>
            </a:r>
            <a:r>
              <a:rPr lang="es-ES_tradnl" dirty="0" err="1" smtClean="0"/>
              <a:t>poorly</a:t>
            </a:r>
            <a:r>
              <a:rPr lang="es-ES_tradnl" dirty="0" smtClean="0"/>
              <a:t> </a:t>
            </a:r>
            <a:r>
              <a:rPr lang="es-ES_tradnl" dirty="0" err="1" smtClean="0"/>
              <a:t>controlled</a:t>
            </a:r>
            <a:r>
              <a:rPr lang="es-ES_tradnl" dirty="0" smtClean="0"/>
              <a:t> </a:t>
            </a:r>
            <a:r>
              <a:rPr lang="es-ES_tradnl" dirty="0" err="1" smtClean="0"/>
              <a:t>type</a:t>
            </a:r>
            <a:r>
              <a:rPr lang="es-ES_tradnl" dirty="0" smtClean="0"/>
              <a:t> 2 diabetes </a:t>
            </a:r>
            <a:r>
              <a:rPr lang="es-ES_tradnl" dirty="0" err="1" smtClean="0"/>
              <a:t>were</a:t>
            </a:r>
            <a:r>
              <a:rPr lang="es-ES_tradnl" dirty="0" smtClean="0"/>
              <a:t> </a:t>
            </a:r>
            <a:r>
              <a:rPr lang="es-ES_tradnl" dirty="0" err="1" smtClean="0"/>
              <a:t>randomized</a:t>
            </a:r>
            <a:r>
              <a:rPr lang="es-ES_tradnl" dirty="0" smtClean="0"/>
              <a:t> </a:t>
            </a:r>
            <a:r>
              <a:rPr lang="es-ES_tradnl" dirty="0" err="1" smtClean="0"/>
              <a:t>to</a:t>
            </a:r>
            <a:r>
              <a:rPr lang="es-ES_tradnl" dirty="0" smtClean="0"/>
              <a:t> </a:t>
            </a:r>
            <a:r>
              <a:rPr lang="es-ES_tradnl" dirty="0" err="1" smtClean="0"/>
              <a:t>either</a:t>
            </a:r>
            <a:r>
              <a:rPr lang="es-ES_tradnl" dirty="0" smtClean="0"/>
              <a:t> </a:t>
            </a:r>
            <a:r>
              <a:rPr lang="es-ES_tradnl" dirty="0" err="1" smtClean="0"/>
              <a:t>intensive</a:t>
            </a:r>
            <a:r>
              <a:rPr lang="es-ES_tradnl" dirty="0" smtClean="0"/>
              <a:t> </a:t>
            </a:r>
            <a:r>
              <a:rPr lang="es-ES_tradnl" dirty="0" err="1" smtClean="0"/>
              <a:t>glucose</a:t>
            </a:r>
            <a:r>
              <a:rPr lang="es-ES_tradnl" dirty="0" smtClean="0"/>
              <a:t> control </a:t>
            </a:r>
            <a:r>
              <a:rPr lang="es-ES_tradnl" dirty="0" err="1" smtClean="0"/>
              <a:t>or</a:t>
            </a:r>
            <a:r>
              <a:rPr lang="es-ES_tradnl" dirty="0" smtClean="0"/>
              <a:t> </a:t>
            </a:r>
            <a:r>
              <a:rPr lang="es-ES_tradnl" dirty="0" err="1" smtClean="0"/>
              <a:t>standard</a:t>
            </a:r>
            <a:r>
              <a:rPr lang="es-ES_tradnl" dirty="0" smtClean="0"/>
              <a:t> </a:t>
            </a:r>
            <a:r>
              <a:rPr lang="es-ES_tradnl" dirty="0" err="1" smtClean="0"/>
              <a:t>therapy</a:t>
            </a:r>
            <a:r>
              <a:rPr lang="es-ES_tradnl" dirty="0" smtClean="0"/>
              <a:t>.</a:t>
            </a:r>
          </a:p>
          <a:p>
            <a:r>
              <a:rPr lang="es-ES_tradnl" dirty="0" err="1" smtClean="0"/>
              <a:t>Hypothesis</a:t>
            </a:r>
            <a:endParaRPr lang="es-ES_tradnl" dirty="0" smtClean="0"/>
          </a:p>
          <a:p>
            <a:r>
              <a:rPr lang="es-ES_tradnl" dirty="0" err="1" smtClean="0"/>
              <a:t>Intensive</a:t>
            </a:r>
            <a:r>
              <a:rPr lang="es-ES_tradnl" dirty="0" smtClean="0"/>
              <a:t> </a:t>
            </a:r>
            <a:r>
              <a:rPr lang="es-ES_tradnl" dirty="0" err="1" smtClean="0"/>
              <a:t>glucose</a:t>
            </a:r>
            <a:r>
              <a:rPr lang="es-ES_tradnl" dirty="0" smtClean="0"/>
              <a:t> control </a:t>
            </a:r>
            <a:r>
              <a:rPr lang="es-ES_tradnl" dirty="0" err="1" smtClean="0"/>
              <a:t>would</a:t>
            </a:r>
            <a:r>
              <a:rPr lang="es-ES_tradnl" dirty="0" smtClean="0"/>
              <a:t> be </a:t>
            </a:r>
            <a:r>
              <a:rPr lang="es-ES_tradnl" dirty="0" err="1" smtClean="0"/>
              <a:t>associated</a:t>
            </a:r>
            <a:r>
              <a:rPr lang="es-ES_tradnl" dirty="0" smtClean="0"/>
              <a:t> </a:t>
            </a:r>
            <a:r>
              <a:rPr lang="es-ES_tradnl" dirty="0" err="1" smtClean="0"/>
              <a:t>with</a:t>
            </a:r>
            <a:r>
              <a:rPr lang="es-ES_tradnl" dirty="0" smtClean="0"/>
              <a:t> a </a:t>
            </a:r>
            <a:r>
              <a:rPr lang="es-ES_tradnl" dirty="0" err="1" smtClean="0"/>
              <a:t>reduction</a:t>
            </a:r>
            <a:r>
              <a:rPr lang="es-ES_tradnl" dirty="0" smtClean="0"/>
              <a:t> in CV </a:t>
            </a:r>
            <a:r>
              <a:rPr lang="es-ES_tradnl" dirty="0" err="1" smtClean="0"/>
              <a:t>outcomes</a:t>
            </a:r>
            <a:r>
              <a:rPr lang="es-ES_tradnl" dirty="0" smtClean="0"/>
              <a:t> </a:t>
            </a:r>
            <a:r>
              <a:rPr lang="es-ES_tradnl" dirty="0" err="1" smtClean="0"/>
              <a:t>compared</a:t>
            </a:r>
            <a:r>
              <a:rPr lang="es-ES_tradnl" dirty="0" smtClean="0"/>
              <a:t> </a:t>
            </a:r>
            <a:r>
              <a:rPr lang="es-ES_tradnl" dirty="0" err="1" smtClean="0"/>
              <a:t>with</a:t>
            </a:r>
            <a:r>
              <a:rPr lang="es-ES_tradnl" dirty="0" smtClean="0"/>
              <a:t> </a:t>
            </a:r>
            <a:r>
              <a:rPr lang="es-ES_tradnl" dirty="0" err="1" smtClean="0"/>
              <a:t>standard</a:t>
            </a:r>
            <a:r>
              <a:rPr lang="es-ES_tradnl" dirty="0" smtClean="0"/>
              <a:t> </a:t>
            </a:r>
            <a:r>
              <a:rPr lang="es-ES_tradnl" dirty="0" err="1" smtClean="0"/>
              <a:t>glucose</a:t>
            </a:r>
            <a:r>
              <a:rPr lang="es-ES_tradnl" dirty="0" smtClean="0"/>
              <a:t> control in </a:t>
            </a:r>
            <a:r>
              <a:rPr lang="es-ES_tradnl" dirty="0" err="1" smtClean="0"/>
              <a:t>patients</a:t>
            </a:r>
            <a:r>
              <a:rPr lang="es-ES_tradnl" dirty="0" smtClean="0"/>
              <a:t> </a:t>
            </a:r>
            <a:r>
              <a:rPr lang="es-ES_tradnl" dirty="0" err="1" smtClean="0"/>
              <a:t>with</a:t>
            </a:r>
            <a:r>
              <a:rPr lang="es-ES_tradnl" dirty="0" smtClean="0"/>
              <a:t> </a:t>
            </a:r>
            <a:r>
              <a:rPr lang="es-ES_tradnl" dirty="0" err="1" smtClean="0"/>
              <a:t>poorly</a:t>
            </a:r>
            <a:r>
              <a:rPr lang="es-ES_tradnl" dirty="0" smtClean="0"/>
              <a:t> </a:t>
            </a:r>
            <a:r>
              <a:rPr lang="es-ES_tradnl" dirty="0" err="1" smtClean="0"/>
              <a:t>controlled</a:t>
            </a:r>
            <a:r>
              <a:rPr lang="es-ES_tradnl" dirty="0" smtClean="0"/>
              <a:t> </a:t>
            </a:r>
            <a:r>
              <a:rPr lang="es-ES_tradnl" dirty="0" err="1" smtClean="0"/>
              <a:t>type</a:t>
            </a:r>
            <a:r>
              <a:rPr lang="es-ES_tradnl" dirty="0" smtClean="0"/>
              <a:t> 2 diabetes.</a:t>
            </a:r>
          </a:p>
          <a:p>
            <a:r>
              <a:rPr lang="es-ES_tradnl" dirty="0" err="1" smtClean="0"/>
              <a:t>Drugs</a:t>
            </a:r>
            <a:r>
              <a:rPr lang="es-ES_tradnl" dirty="0" smtClean="0"/>
              <a:t>/</a:t>
            </a:r>
            <a:r>
              <a:rPr lang="es-ES_tradnl" dirty="0" err="1" smtClean="0"/>
              <a:t>Procedures</a:t>
            </a:r>
            <a:r>
              <a:rPr lang="es-ES_tradnl" dirty="0" smtClean="0"/>
              <a:t> </a:t>
            </a:r>
            <a:r>
              <a:rPr lang="es-ES_tradnl" dirty="0" err="1" smtClean="0"/>
              <a:t>Used</a:t>
            </a:r>
            <a:endParaRPr lang="es-ES_tradnl" dirty="0" smtClean="0"/>
          </a:p>
          <a:p>
            <a:r>
              <a:rPr lang="es-ES_tradnl" dirty="0" smtClean="0"/>
              <a:t>In </a:t>
            </a:r>
            <a:r>
              <a:rPr lang="es-ES_tradnl" dirty="0" err="1" smtClean="0"/>
              <a:t>both</a:t>
            </a:r>
            <a:r>
              <a:rPr lang="es-ES_tradnl" dirty="0" smtClean="0"/>
              <a:t> </a:t>
            </a:r>
            <a:r>
              <a:rPr lang="es-ES_tradnl" dirty="0" err="1" smtClean="0"/>
              <a:t>study</a:t>
            </a:r>
            <a:r>
              <a:rPr lang="es-ES_tradnl" dirty="0" smtClean="0"/>
              <a:t> </a:t>
            </a:r>
            <a:r>
              <a:rPr lang="es-ES_tradnl" dirty="0" err="1" smtClean="0"/>
              <a:t>groups</a:t>
            </a:r>
            <a:r>
              <a:rPr lang="es-ES_tradnl" dirty="0" smtClean="0"/>
              <a:t>, </a:t>
            </a:r>
            <a:r>
              <a:rPr lang="es-ES_tradnl" dirty="0" err="1" smtClean="0"/>
              <a:t>patients</a:t>
            </a:r>
            <a:r>
              <a:rPr lang="es-ES_tradnl" dirty="0" smtClean="0"/>
              <a:t> </a:t>
            </a:r>
            <a:r>
              <a:rPr lang="es-ES_tradnl" dirty="0" err="1" smtClean="0"/>
              <a:t>with</a:t>
            </a:r>
            <a:r>
              <a:rPr lang="es-ES_tradnl" dirty="0" smtClean="0"/>
              <a:t> a body </a:t>
            </a:r>
            <a:r>
              <a:rPr lang="es-ES_tradnl" dirty="0" err="1" smtClean="0"/>
              <a:t>mass</a:t>
            </a:r>
            <a:r>
              <a:rPr lang="es-ES_tradnl" dirty="0" smtClean="0"/>
              <a:t> </a:t>
            </a:r>
            <a:r>
              <a:rPr lang="es-ES_tradnl" dirty="0" err="1" smtClean="0"/>
              <a:t>index</a:t>
            </a:r>
            <a:r>
              <a:rPr lang="es-ES_tradnl" dirty="0" smtClean="0"/>
              <a:t> (BMI) </a:t>
            </a:r>
            <a:r>
              <a:rPr lang="es-ES_tradnl" dirty="0" err="1" smtClean="0"/>
              <a:t>of</a:t>
            </a:r>
            <a:r>
              <a:rPr lang="es-ES_tradnl" dirty="0" smtClean="0"/>
              <a:t> 27 </a:t>
            </a:r>
            <a:r>
              <a:rPr lang="es-ES_tradnl" dirty="0" err="1" smtClean="0"/>
              <a:t>or</a:t>
            </a:r>
            <a:r>
              <a:rPr lang="es-ES_tradnl" dirty="0" smtClean="0"/>
              <a:t> more </a:t>
            </a:r>
            <a:r>
              <a:rPr lang="es-ES_tradnl" dirty="0" err="1" smtClean="0"/>
              <a:t>were</a:t>
            </a:r>
            <a:r>
              <a:rPr lang="es-ES_tradnl" dirty="0" smtClean="0"/>
              <a:t> </a:t>
            </a:r>
            <a:r>
              <a:rPr lang="es-ES_tradnl" dirty="0" err="1" smtClean="0"/>
              <a:t>started</a:t>
            </a:r>
            <a:r>
              <a:rPr lang="es-ES_tradnl" dirty="0" smtClean="0"/>
              <a:t> </a:t>
            </a:r>
            <a:r>
              <a:rPr lang="es-ES_tradnl" dirty="0" err="1" smtClean="0"/>
              <a:t>on</a:t>
            </a:r>
            <a:r>
              <a:rPr lang="es-ES_tradnl" dirty="0" smtClean="0"/>
              <a:t> </a:t>
            </a:r>
            <a:r>
              <a:rPr lang="es-ES_tradnl" dirty="0" err="1" smtClean="0"/>
              <a:t>two</a:t>
            </a:r>
            <a:r>
              <a:rPr lang="es-ES_tradnl" dirty="0" smtClean="0"/>
              <a:t> oral </a:t>
            </a:r>
            <a:r>
              <a:rPr lang="es-ES_tradnl" dirty="0" err="1" smtClean="0"/>
              <a:t>agents</a:t>
            </a:r>
            <a:r>
              <a:rPr lang="es-ES_tradnl" dirty="0" smtClean="0"/>
              <a:t>, </a:t>
            </a:r>
            <a:r>
              <a:rPr lang="es-ES_tradnl" dirty="0" err="1" smtClean="0"/>
              <a:t>metformin</a:t>
            </a:r>
            <a:r>
              <a:rPr lang="es-ES_tradnl" dirty="0" smtClean="0"/>
              <a:t> plus </a:t>
            </a:r>
            <a:r>
              <a:rPr lang="es-ES_tradnl" dirty="0" err="1" smtClean="0"/>
              <a:t>rosiglitazone</a:t>
            </a:r>
            <a:r>
              <a:rPr lang="es-ES_tradnl" dirty="0" smtClean="0"/>
              <a:t>. </a:t>
            </a:r>
            <a:r>
              <a:rPr lang="es-ES_tradnl" dirty="0" err="1" smtClean="0"/>
              <a:t>Patients</a:t>
            </a:r>
            <a:r>
              <a:rPr lang="es-ES_tradnl" dirty="0" smtClean="0"/>
              <a:t> </a:t>
            </a:r>
            <a:r>
              <a:rPr lang="es-ES_tradnl" dirty="0" err="1" smtClean="0"/>
              <a:t>with</a:t>
            </a:r>
            <a:r>
              <a:rPr lang="es-ES_tradnl" dirty="0" smtClean="0"/>
              <a:t> a BMI </a:t>
            </a:r>
            <a:r>
              <a:rPr lang="es-ES_tradnl" dirty="0" err="1" smtClean="0"/>
              <a:t>of</a:t>
            </a:r>
            <a:r>
              <a:rPr lang="es-ES_tradnl" dirty="0" smtClean="0"/>
              <a:t> &lt;27 </a:t>
            </a:r>
            <a:r>
              <a:rPr lang="es-ES_tradnl" dirty="0" err="1" smtClean="0"/>
              <a:t>were</a:t>
            </a:r>
            <a:r>
              <a:rPr lang="es-ES_tradnl" dirty="0" smtClean="0"/>
              <a:t> </a:t>
            </a:r>
            <a:r>
              <a:rPr lang="es-ES_tradnl" dirty="0" err="1" smtClean="0"/>
              <a:t>started</a:t>
            </a:r>
            <a:r>
              <a:rPr lang="es-ES_tradnl" dirty="0" smtClean="0"/>
              <a:t> </a:t>
            </a:r>
            <a:r>
              <a:rPr lang="es-ES_tradnl" dirty="0" err="1" smtClean="0"/>
              <a:t>on</a:t>
            </a:r>
            <a:r>
              <a:rPr lang="es-ES_tradnl" dirty="0" smtClean="0"/>
              <a:t> </a:t>
            </a:r>
            <a:r>
              <a:rPr lang="es-ES_tradnl" dirty="0" err="1" smtClean="0"/>
              <a:t>glimepiride</a:t>
            </a:r>
            <a:r>
              <a:rPr lang="es-ES_tradnl" dirty="0" smtClean="0"/>
              <a:t> plus </a:t>
            </a:r>
            <a:r>
              <a:rPr lang="es-ES_tradnl" dirty="0" err="1" smtClean="0"/>
              <a:t>rosiglitazone</a:t>
            </a:r>
            <a:r>
              <a:rPr lang="es-ES_tradnl" dirty="0" smtClean="0"/>
              <a:t>. </a:t>
            </a:r>
            <a:r>
              <a:rPr lang="es-ES_tradnl" dirty="0" err="1" smtClean="0"/>
              <a:t>Patients</a:t>
            </a:r>
            <a:r>
              <a:rPr lang="es-ES_tradnl" dirty="0" smtClean="0"/>
              <a:t> in </a:t>
            </a:r>
            <a:r>
              <a:rPr lang="es-ES_tradnl" dirty="0" err="1" smtClean="0"/>
              <a:t>the</a:t>
            </a:r>
            <a:r>
              <a:rPr lang="es-ES_tradnl" dirty="0" smtClean="0"/>
              <a:t> </a:t>
            </a:r>
            <a:r>
              <a:rPr lang="es-ES_tradnl" dirty="0" err="1" smtClean="0"/>
              <a:t>intensive</a:t>
            </a:r>
            <a:r>
              <a:rPr lang="es-ES_tradnl" dirty="0" smtClean="0"/>
              <a:t> </a:t>
            </a:r>
            <a:r>
              <a:rPr lang="es-ES_tradnl" dirty="0" err="1" smtClean="0"/>
              <a:t>therapy</a:t>
            </a:r>
            <a:r>
              <a:rPr lang="es-ES_tradnl" dirty="0" smtClean="0"/>
              <a:t> </a:t>
            </a:r>
            <a:r>
              <a:rPr lang="es-ES_tradnl" dirty="0" err="1" smtClean="0"/>
              <a:t>group</a:t>
            </a:r>
            <a:r>
              <a:rPr lang="es-ES_tradnl" dirty="0" smtClean="0"/>
              <a:t> </a:t>
            </a:r>
            <a:r>
              <a:rPr lang="es-ES_tradnl" dirty="0" err="1" smtClean="0"/>
              <a:t>were</a:t>
            </a:r>
            <a:r>
              <a:rPr lang="es-ES_tradnl" dirty="0" smtClean="0"/>
              <a:t> </a:t>
            </a:r>
            <a:r>
              <a:rPr lang="es-ES_tradnl" dirty="0" err="1" smtClean="0"/>
              <a:t>started</a:t>
            </a:r>
            <a:r>
              <a:rPr lang="es-ES_tradnl" dirty="0" smtClean="0"/>
              <a:t> </a:t>
            </a:r>
            <a:r>
              <a:rPr lang="es-ES_tradnl" dirty="0" err="1" smtClean="0"/>
              <a:t>on</a:t>
            </a:r>
            <a:r>
              <a:rPr lang="es-ES_tradnl" dirty="0" smtClean="0"/>
              <a:t> </a:t>
            </a:r>
            <a:r>
              <a:rPr lang="es-ES_tradnl" dirty="0" err="1" smtClean="0"/>
              <a:t>maximal</a:t>
            </a:r>
            <a:r>
              <a:rPr lang="es-ES_tradnl" dirty="0" smtClean="0"/>
              <a:t> </a:t>
            </a:r>
            <a:r>
              <a:rPr lang="es-ES_tradnl" dirty="0" err="1" smtClean="0"/>
              <a:t>doses</a:t>
            </a:r>
            <a:r>
              <a:rPr lang="es-ES_tradnl" dirty="0" smtClean="0"/>
              <a:t>, </a:t>
            </a:r>
            <a:r>
              <a:rPr lang="es-ES_tradnl" dirty="0" err="1" smtClean="0"/>
              <a:t>and</a:t>
            </a:r>
            <a:r>
              <a:rPr lang="es-ES_tradnl" dirty="0" smtClean="0"/>
              <a:t> </a:t>
            </a:r>
            <a:r>
              <a:rPr lang="es-ES_tradnl" dirty="0" err="1" smtClean="0"/>
              <a:t>those</a:t>
            </a:r>
            <a:r>
              <a:rPr lang="es-ES_tradnl" dirty="0" smtClean="0"/>
              <a:t> in </a:t>
            </a:r>
            <a:r>
              <a:rPr lang="es-ES_tradnl" dirty="0" err="1" smtClean="0"/>
              <a:t>the</a:t>
            </a:r>
            <a:r>
              <a:rPr lang="es-ES_tradnl" dirty="0" smtClean="0"/>
              <a:t> </a:t>
            </a:r>
            <a:r>
              <a:rPr lang="es-ES_tradnl" dirty="0" err="1" smtClean="0"/>
              <a:t>standard</a:t>
            </a:r>
            <a:r>
              <a:rPr lang="es-ES_tradnl" dirty="0" smtClean="0"/>
              <a:t>-</a:t>
            </a:r>
            <a:r>
              <a:rPr lang="es-ES_tradnl" dirty="0" err="1" smtClean="0"/>
              <a:t>therapy</a:t>
            </a:r>
            <a:r>
              <a:rPr lang="es-ES_tradnl" dirty="0" smtClean="0"/>
              <a:t> </a:t>
            </a:r>
            <a:r>
              <a:rPr lang="es-ES_tradnl" dirty="0" err="1" smtClean="0"/>
              <a:t>group</a:t>
            </a:r>
            <a:r>
              <a:rPr lang="es-ES_tradnl" dirty="0" smtClean="0"/>
              <a:t> </a:t>
            </a:r>
            <a:r>
              <a:rPr lang="es-ES_tradnl" dirty="0" err="1" smtClean="0"/>
              <a:t>were</a:t>
            </a:r>
            <a:r>
              <a:rPr lang="es-ES_tradnl" dirty="0" smtClean="0"/>
              <a:t> </a:t>
            </a:r>
            <a:r>
              <a:rPr lang="es-ES_tradnl" dirty="0" err="1" smtClean="0"/>
              <a:t>started</a:t>
            </a:r>
            <a:r>
              <a:rPr lang="es-ES_tradnl" dirty="0" smtClean="0"/>
              <a:t> </a:t>
            </a:r>
            <a:r>
              <a:rPr lang="es-ES_tradnl" dirty="0" err="1" smtClean="0"/>
              <a:t>on</a:t>
            </a:r>
            <a:r>
              <a:rPr lang="es-ES_tradnl" dirty="0" smtClean="0"/>
              <a:t> </a:t>
            </a:r>
            <a:r>
              <a:rPr lang="es-ES_tradnl" dirty="0" err="1" smtClean="0"/>
              <a:t>half</a:t>
            </a:r>
            <a:r>
              <a:rPr lang="es-ES_tradnl" dirty="0" smtClean="0"/>
              <a:t> </a:t>
            </a:r>
            <a:r>
              <a:rPr lang="es-ES_tradnl" dirty="0" err="1" smtClean="0"/>
              <a:t>the</a:t>
            </a:r>
            <a:r>
              <a:rPr lang="es-ES_tradnl" dirty="0" smtClean="0"/>
              <a:t> </a:t>
            </a:r>
            <a:r>
              <a:rPr lang="es-ES_tradnl" dirty="0" err="1" smtClean="0"/>
              <a:t>maximal</a:t>
            </a:r>
            <a:r>
              <a:rPr lang="es-ES_tradnl" dirty="0" smtClean="0"/>
              <a:t> </a:t>
            </a:r>
            <a:r>
              <a:rPr lang="es-ES_tradnl" dirty="0" err="1" smtClean="0"/>
              <a:t>doses</a:t>
            </a:r>
            <a:r>
              <a:rPr lang="es-ES_tradnl" dirty="0" smtClean="0"/>
              <a:t>.</a:t>
            </a:r>
          </a:p>
          <a:p>
            <a:endParaRPr lang="es-ES_tradnl" dirty="0" smtClean="0"/>
          </a:p>
          <a:p>
            <a:r>
              <a:rPr lang="es-ES_tradnl" dirty="0" err="1" smtClean="0"/>
              <a:t>Before</a:t>
            </a:r>
            <a:r>
              <a:rPr lang="es-ES_tradnl" dirty="0" smtClean="0"/>
              <a:t> </a:t>
            </a:r>
            <a:r>
              <a:rPr lang="es-ES_tradnl" dirty="0" err="1" smtClean="0"/>
              <a:t>any</a:t>
            </a:r>
            <a:r>
              <a:rPr lang="es-ES_tradnl" dirty="0" smtClean="0"/>
              <a:t> </a:t>
            </a:r>
            <a:r>
              <a:rPr lang="es-ES_tradnl" dirty="0" err="1" smtClean="0"/>
              <a:t>change</a:t>
            </a:r>
            <a:r>
              <a:rPr lang="es-ES_tradnl" dirty="0" smtClean="0"/>
              <a:t> in oral </a:t>
            </a:r>
            <a:r>
              <a:rPr lang="es-ES_tradnl" dirty="0" err="1" smtClean="0"/>
              <a:t>medications</a:t>
            </a:r>
            <a:r>
              <a:rPr lang="es-ES_tradnl" dirty="0" smtClean="0"/>
              <a:t>, </a:t>
            </a:r>
            <a:r>
              <a:rPr lang="es-ES_tradnl" dirty="0" err="1" smtClean="0"/>
              <a:t>insulin</a:t>
            </a:r>
            <a:r>
              <a:rPr lang="es-ES_tradnl" dirty="0" smtClean="0"/>
              <a:t> </a:t>
            </a:r>
            <a:r>
              <a:rPr lang="es-ES_tradnl" dirty="0" err="1" smtClean="0"/>
              <a:t>was</a:t>
            </a:r>
            <a:r>
              <a:rPr lang="es-ES_tradnl" dirty="0" smtClean="0"/>
              <a:t> </a:t>
            </a:r>
            <a:r>
              <a:rPr lang="es-ES_tradnl" dirty="0" err="1" smtClean="0"/>
              <a:t>added</a:t>
            </a:r>
            <a:r>
              <a:rPr lang="es-ES_tradnl" dirty="0" smtClean="0"/>
              <a:t> </a:t>
            </a:r>
            <a:r>
              <a:rPr lang="es-ES_tradnl" dirty="0" err="1" smtClean="0"/>
              <a:t>for</a:t>
            </a:r>
            <a:r>
              <a:rPr lang="es-ES_tradnl" dirty="0" smtClean="0"/>
              <a:t> </a:t>
            </a:r>
            <a:r>
              <a:rPr lang="es-ES_tradnl" dirty="0" err="1" smtClean="0"/>
              <a:t>patients</a:t>
            </a:r>
            <a:r>
              <a:rPr lang="es-ES_tradnl" dirty="0" smtClean="0"/>
              <a:t> in </a:t>
            </a:r>
            <a:r>
              <a:rPr lang="es-ES_tradnl" dirty="0" err="1" smtClean="0"/>
              <a:t>the</a:t>
            </a:r>
            <a:r>
              <a:rPr lang="es-ES_tradnl" dirty="0" smtClean="0"/>
              <a:t> </a:t>
            </a:r>
            <a:r>
              <a:rPr lang="es-ES_tradnl" dirty="0" err="1" smtClean="0"/>
              <a:t>intensive</a:t>
            </a:r>
            <a:r>
              <a:rPr lang="es-ES_tradnl" dirty="0" smtClean="0"/>
              <a:t>-</a:t>
            </a:r>
            <a:r>
              <a:rPr lang="es-ES_tradnl" dirty="0" err="1" smtClean="0"/>
              <a:t>therapy</a:t>
            </a:r>
            <a:r>
              <a:rPr lang="es-ES_tradnl" dirty="0" smtClean="0"/>
              <a:t> </a:t>
            </a:r>
            <a:r>
              <a:rPr lang="es-ES_tradnl" dirty="0" err="1" smtClean="0"/>
              <a:t>group</a:t>
            </a:r>
            <a:r>
              <a:rPr lang="es-ES_tradnl" dirty="0" smtClean="0"/>
              <a:t> </a:t>
            </a:r>
            <a:r>
              <a:rPr lang="es-ES_tradnl" dirty="0" err="1" smtClean="0"/>
              <a:t>who</a:t>
            </a:r>
            <a:r>
              <a:rPr lang="es-ES_tradnl" dirty="0" smtClean="0"/>
              <a:t> </a:t>
            </a:r>
            <a:r>
              <a:rPr lang="es-ES_tradnl" dirty="0" err="1" smtClean="0"/>
              <a:t>did</a:t>
            </a:r>
            <a:r>
              <a:rPr lang="es-ES_tradnl" dirty="0" smtClean="0"/>
              <a:t> </a:t>
            </a:r>
            <a:r>
              <a:rPr lang="es-ES_tradnl" dirty="0" err="1" smtClean="0"/>
              <a:t>not</a:t>
            </a:r>
            <a:r>
              <a:rPr lang="es-ES_tradnl" dirty="0" smtClean="0"/>
              <a:t> </a:t>
            </a:r>
            <a:r>
              <a:rPr lang="es-ES_tradnl" dirty="0" err="1" smtClean="0"/>
              <a:t>achieve</a:t>
            </a:r>
            <a:r>
              <a:rPr lang="es-ES_tradnl" dirty="0" smtClean="0"/>
              <a:t> a </a:t>
            </a:r>
            <a:r>
              <a:rPr lang="es-ES_tradnl" dirty="0" err="1" smtClean="0"/>
              <a:t>glycated</a:t>
            </a:r>
            <a:r>
              <a:rPr lang="es-ES_tradnl" dirty="0" smtClean="0"/>
              <a:t> </a:t>
            </a:r>
            <a:r>
              <a:rPr lang="es-ES_tradnl" dirty="0" err="1" smtClean="0"/>
              <a:t>hemoglobin</a:t>
            </a:r>
            <a:r>
              <a:rPr lang="es-ES_tradnl" dirty="0" smtClean="0"/>
              <a:t> (</a:t>
            </a:r>
            <a:r>
              <a:rPr lang="es-ES_tradnl" dirty="0" err="1" smtClean="0"/>
              <a:t>HbA1c</a:t>
            </a:r>
            <a:r>
              <a:rPr lang="es-ES_tradnl" dirty="0" smtClean="0"/>
              <a:t>) </a:t>
            </a:r>
            <a:r>
              <a:rPr lang="es-ES_tradnl" dirty="0" err="1" smtClean="0"/>
              <a:t>level</a:t>
            </a:r>
            <a:r>
              <a:rPr lang="es-ES_tradnl" dirty="0" smtClean="0"/>
              <a:t> </a:t>
            </a:r>
            <a:r>
              <a:rPr lang="es-ES_tradnl" dirty="0" err="1" smtClean="0"/>
              <a:t>of</a:t>
            </a:r>
            <a:r>
              <a:rPr lang="es-ES_tradnl" dirty="0" smtClean="0"/>
              <a:t> &lt;6% </a:t>
            </a:r>
            <a:r>
              <a:rPr lang="es-ES_tradnl" dirty="0" err="1" smtClean="0"/>
              <a:t>and</a:t>
            </a:r>
            <a:r>
              <a:rPr lang="es-ES_tradnl" dirty="0" smtClean="0"/>
              <a:t> </a:t>
            </a:r>
            <a:r>
              <a:rPr lang="es-ES_tradnl" dirty="0" err="1" smtClean="0"/>
              <a:t>for</a:t>
            </a:r>
            <a:r>
              <a:rPr lang="es-ES_tradnl" dirty="0" smtClean="0"/>
              <a:t> </a:t>
            </a:r>
            <a:r>
              <a:rPr lang="es-ES_tradnl" dirty="0" err="1" smtClean="0"/>
              <a:t>those</a:t>
            </a:r>
            <a:r>
              <a:rPr lang="es-ES_tradnl" dirty="0" smtClean="0"/>
              <a:t> in </a:t>
            </a:r>
            <a:r>
              <a:rPr lang="es-ES_tradnl" dirty="0" err="1" smtClean="0"/>
              <a:t>the</a:t>
            </a:r>
            <a:r>
              <a:rPr lang="es-ES_tradnl" dirty="0" smtClean="0"/>
              <a:t> </a:t>
            </a:r>
            <a:r>
              <a:rPr lang="es-ES_tradnl" dirty="0" err="1" smtClean="0"/>
              <a:t>standard</a:t>
            </a:r>
            <a:r>
              <a:rPr lang="es-ES_tradnl" dirty="0" smtClean="0"/>
              <a:t>-</a:t>
            </a:r>
            <a:r>
              <a:rPr lang="es-ES_tradnl" dirty="0" err="1" smtClean="0"/>
              <a:t>therapy</a:t>
            </a:r>
            <a:r>
              <a:rPr lang="es-ES_tradnl" dirty="0" smtClean="0"/>
              <a:t> </a:t>
            </a:r>
            <a:r>
              <a:rPr lang="es-ES_tradnl" dirty="0" err="1" smtClean="0"/>
              <a:t>group</a:t>
            </a:r>
            <a:r>
              <a:rPr lang="es-ES_tradnl" dirty="0" smtClean="0"/>
              <a:t> </a:t>
            </a:r>
            <a:r>
              <a:rPr lang="es-ES_tradnl" dirty="0" err="1" smtClean="0"/>
              <a:t>with</a:t>
            </a:r>
            <a:r>
              <a:rPr lang="es-ES_tradnl" dirty="0" smtClean="0"/>
              <a:t> a </a:t>
            </a:r>
            <a:r>
              <a:rPr lang="es-ES_tradnl" dirty="0" err="1" smtClean="0"/>
              <a:t>level</a:t>
            </a:r>
            <a:r>
              <a:rPr lang="es-ES_tradnl" dirty="0" smtClean="0"/>
              <a:t> </a:t>
            </a:r>
            <a:r>
              <a:rPr lang="es-ES_tradnl" dirty="0" err="1" smtClean="0"/>
              <a:t>of</a:t>
            </a:r>
            <a:r>
              <a:rPr lang="es-ES_tradnl" dirty="0" smtClean="0"/>
              <a:t> &lt;9%. </a:t>
            </a:r>
            <a:r>
              <a:rPr lang="es-ES_tradnl" dirty="0" err="1" smtClean="0"/>
              <a:t>Other</a:t>
            </a:r>
            <a:r>
              <a:rPr lang="es-ES_tradnl" dirty="0" smtClean="0"/>
              <a:t> </a:t>
            </a:r>
            <a:r>
              <a:rPr lang="es-ES_tradnl" dirty="0" err="1" smtClean="0"/>
              <a:t>approved</a:t>
            </a:r>
            <a:r>
              <a:rPr lang="es-ES_tradnl" dirty="0" smtClean="0"/>
              <a:t> </a:t>
            </a:r>
            <a:r>
              <a:rPr lang="es-ES_tradnl" dirty="0" err="1" smtClean="0"/>
              <a:t>drugs</a:t>
            </a:r>
            <a:r>
              <a:rPr lang="es-ES_tradnl" dirty="0" smtClean="0"/>
              <a:t> </a:t>
            </a:r>
            <a:r>
              <a:rPr lang="es-ES_tradnl" dirty="0" err="1" smtClean="0"/>
              <a:t>could</a:t>
            </a:r>
            <a:r>
              <a:rPr lang="es-ES_tradnl" dirty="0" smtClean="0"/>
              <a:t> be </a:t>
            </a:r>
            <a:r>
              <a:rPr lang="es-ES_tradnl" dirty="0" err="1" smtClean="0"/>
              <a:t>used</a:t>
            </a:r>
            <a:r>
              <a:rPr lang="es-ES_tradnl" dirty="0" smtClean="0"/>
              <a:t> at </a:t>
            </a:r>
            <a:r>
              <a:rPr lang="es-ES_tradnl" dirty="0" err="1" smtClean="0"/>
              <a:t>the</a:t>
            </a:r>
            <a:r>
              <a:rPr lang="es-ES_tradnl" dirty="0" smtClean="0"/>
              <a:t> </a:t>
            </a:r>
            <a:r>
              <a:rPr lang="es-ES_tradnl" dirty="0" err="1" smtClean="0"/>
              <a:t>discretion</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investigators</a:t>
            </a:r>
            <a:r>
              <a:rPr lang="es-ES_tradnl" dirty="0" smtClean="0"/>
              <a:t>. </a:t>
            </a:r>
            <a:r>
              <a:rPr lang="es-ES_tradnl" dirty="0" err="1" smtClean="0"/>
              <a:t>The</a:t>
            </a:r>
            <a:r>
              <a:rPr lang="es-ES_tradnl" dirty="0" smtClean="0"/>
              <a:t> </a:t>
            </a:r>
            <a:r>
              <a:rPr lang="es-ES_tradnl" dirty="0" err="1" smtClean="0"/>
              <a:t>goal</a:t>
            </a:r>
            <a:r>
              <a:rPr lang="es-ES_tradnl" dirty="0" smtClean="0"/>
              <a:t> </a:t>
            </a:r>
            <a:r>
              <a:rPr lang="es-ES_tradnl" dirty="0" err="1" smtClean="0"/>
              <a:t>for</a:t>
            </a:r>
            <a:r>
              <a:rPr lang="es-ES_tradnl" dirty="0" smtClean="0"/>
              <a:t> </a:t>
            </a:r>
            <a:r>
              <a:rPr lang="es-ES_tradnl" dirty="0" err="1" smtClean="0"/>
              <a:t>HbA1c</a:t>
            </a:r>
            <a:r>
              <a:rPr lang="es-ES_tradnl" dirty="0" smtClean="0"/>
              <a:t> </a:t>
            </a:r>
            <a:r>
              <a:rPr lang="es-ES_tradnl" dirty="0" err="1" smtClean="0"/>
              <a:t>was</a:t>
            </a:r>
            <a:r>
              <a:rPr lang="es-ES_tradnl" dirty="0" smtClean="0"/>
              <a:t> </a:t>
            </a:r>
            <a:r>
              <a:rPr lang="es-ES_tradnl" dirty="0" err="1" smtClean="0"/>
              <a:t>an</a:t>
            </a:r>
            <a:r>
              <a:rPr lang="es-ES_tradnl" dirty="0" smtClean="0"/>
              <a:t> </a:t>
            </a:r>
            <a:r>
              <a:rPr lang="es-ES_tradnl" dirty="0" err="1" smtClean="0"/>
              <a:t>absolute</a:t>
            </a:r>
            <a:r>
              <a:rPr lang="es-ES_tradnl" dirty="0" smtClean="0"/>
              <a:t> </a:t>
            </a:r>
            <a:r>
              <a:rPr lang="es-ES_tradnl" dirty="0" err="1" smtClean="0"/>
              <a:t>reduction</a:t>
            </a:r>
            <a:r>
              <a:rPr lang="es-ES_tradnl" dirty="0" smtClean="0"/>
              <a:t> </a:t>
            </a:r>
            <a:r>
              <a:rPr lang="es-ES_tradnl" dirty="0" err="1" smtClean="0"/>
              <a:t>of</a:t>
            </a:r>
            <a:r>
              <a:rPr lang="es-ES_tradnl" dirty="0" smtClean="0"/>
              <a:t> 1.5% </a:t>
            </a:r>
            <a:r>
              <a:rPr lang="es-ES_tradnl" dirty="0" err="1" smtClean="0"/>
              <a:t>points</a:t>
            </a:r>
            <a:r>
              <a:rPr lang="es-ES_tradnl" dirty="0" smtClean="0"/>
              <a:t> in </a:t>
            </a:r>
            <a:r>
              <a:rPr lang="es-ES_tradnl" dirty="0" err="1" smtClean="0"/>
              <a:t>the</a:t>
            </a:r>
            <a:r>
              <a:rPr lang="es-ES_tradnl" dirty="0" smtClean="0"/>
              <a:t> </a:t>
            </a:r>
            <a:r>
              <a:rPr lang="es-ES_tradnl" dirty="0" err="1" smtClean="0"/>
              <a:t>intensive</a:t>
            </a:r>
            <a:r>
              <a:rPr lang="es-ES_tradnl" dirty="0" smtClean="0"/>
              <a:t>-</a:t>
            </a:r>
            <a:r>
              <a:rPr lang="es-ES_tradnl" dirty="0" err="1" smtClean="0"/>
              <a:t>treatment</a:t>
            </a:r>
            <a:r>
              <a:rPr lang="es-ES_tradnl" dirty="0" smtClean="0"/>
              <a:t> </a:t>
            </a:r>
            <a:r>
              <a:rPr lang="es-ES_tradnl" dirty="0" err="1" smtClean="0"/>
              <a:t>arm</a:t>
            </a:r>
            <a:r>
              <a:rPr lang="es-ES_tradnl" dirty="0" smtClean="0"/>
              <a:t>, </a:t>
            </a:r>
            <a:r>
              <a:rPr lang="es-ES_tradnl" dirty="0" err="1" smtClean="0"/>
              <a:t>compared</a:t>
            </a:r>
            <a:r>
              <a:rPr lang="es-ES_tradnl" dirty="0" smtClean="0"/>
              <a:t> </a:t>
            </a:r>
            <a:r>
              <a:rPr lang="es-ES_tradnl" dirty="0" err="1" smtClean="0"/>
              <a:t>with</a:t>
            </a:r>
            <a:r>
              <a:rPr lang="es-ES_tradnl" dirty="0" smtClean="0"/>
              <a:t> </a:t>
            </a:r>
            <a:r>
              <a:rPr lang="es-ES_tradnl" dirty="0" err="1" smtClean="0"/>
              <a:t>the</a:t>
            </a:r>
            <a:r>
              <a:rPr lang="es-ES_tradnl" dirty="0" smtClean="0"/>
              <a:t> </a:t>
            </a:r>
            <a:r>
              <a:rPr lang="es-ES_tradnl" dirty="0" err="1" smtClean="0"/>
              <a:t>standard</a:t>
            </a:r>
            <a:r>
              <a:rPr lang="es-ES_tradnl" dirty="0" smtClean="0"/>
              <a:t>-</a:t>
            </a:r>
            <a:r>
              <a:rPr lang="es-ES_tradnl" dirty="0" err="1" smtClean="0"/>
              <a:t>treatment</a:t>
            </a:r>
            <a:r>
              <a:rPr lang="es-ES_tradnl" dirty="0" smtClean="0"/>
              <a:t> </a:t>
            </a:r>
            <a:r>
              <a:rPr lang="es-ES_tradnl" dirty="0" err="1" smtClean="0"/>
              <a:t>arm</a:t>
            </a:r>
            <a:r>
              <a:rPr lang="es-ES_tradnl" dirty="0" smtClean="0"/>
              <a:t>.</a:t>
            </a:r>
          </a:p>
          <a:p>
            <a:r>
              <a:rPr lang="es-ES_tradnl" dirty="0" err="1" smtClean="0"/>
              <a:t>Concomitant</a:t>
            </a:r>
            <a:r>
              <a:rPr lang="es-ES_tradnl" dirty="0" smtClean="0"/>
              <a:t> </a:t>
            </a:r>
            <a:r>
              <a:rPr lang="es-ES_tradnl" dirty="0" err="1" smtClean="0"/>
              <a:t>Medications</a:t>
            </a:r>
            <a:endParaRPr lang="es-ES_tradnl" dirty="0" smtClean="0"/>
          </a:p>
          <a:p>
            <a:r>
              <a:rPr lang="es-ES_tradnl" dirty="0" err="1" smtClean="0"/>
              <a:t>Antiplatelet</a:t>
            </a:r>
            <a:r>
              <a:rPr lang="es-ES_tradnl" dirty="0" smtClean="0"/>
              <a:t> </a:t>
            </a:r>
            <a:r>
              <a:rPr lang="es-ES_tradnl" dirty="0" err="1" smtClean="0"/>
              <a:t>agents</a:t>
            </a:r>
            <a:r>
              <a:rPr lang="es-ES_tradnl" dirty="0" smtClean="0"/>
              <a:t> (93%), </a:t>
            </a:r>
            <a:r>
              <a:rPr lang="es-ES_tradnl" dirty="0" err="1" smtClean="0"/>
              <a:t>statins</a:t>
            </a:r>
            <a:r>
              <a:rPr lang="es-ES_tradnl" dirty="0" smtClean="0"/>
              <a:t> (85%)</a:t>
            </a:r>
          </a:p>
          <a:p>
            <a:r>
              <a:rPr lang="es-ES_tradnl" dirty="0" smtClean="0"/>
              <a:t>Principal </a:t>
            </a:r>
            <a:r>
              <a:rPr lang="es-ES_tradnl" dirty="0" err="1" smtClean="0"/>
              <a:t>Findings</a:t>
            </a:r>
            <a:endParaRPr lang="es-ES_tradnl" dirty="0" smtClean="0"/>
          </a:p>
          <a:p>
            <a:r>
              <a:rPr lang="es-ES_tradnl" dirty="0" err="1" smtClean="0"/>
              <a:t>The</a:t>
            </a:r>
            <a:r>
              <a:rPr lang="es-ES_tradnl" dirty="0" smtClean="0"/>
              <a:t> </a:t>
            </a:r>
            <a:r>
              <a:rPr lang="es-ES_tradnl" dirty="0" err="1" smtClean="0"/>
              <a:t>trial</a:t>
            </a:r>
            <a:r>
              <a:rPr lang="es-ES_tradnl" dirty="0" smtClean="0"/>
              <a:t> </a:t>
            </a:r>
            <a:r>
              <a:rPr lang="es-ES_tradnl" dirty="0" err="1" smtClean="0"/>
              <a:t>was</a:t>
            </a:r>
            <a:r>
              <a:rPr lang="es-ES_tradnl" dirty="0" smtClean="0"/>
              <a:t> </a:t>
            </a:r>
            <a:r>
              <a:rPr lang="es-ES_tradnl" dirty="0" err="1" smtClean="0"/>
              <a:t>stratified</a:t>
            </a:r>
            <a:r>
              <a:rPr lang="es-ES_tradnl" dirty="0" smtClean="0"/>
              <a:t> by </a:t>
            </a:r>
            <a:r>
              <a:rPr lang="es-ES_tradnl" dirty="0" err="1" smtClean="0"/>
              <a:t>current</a:t>
            </a:r>
            <a:r>
              <a:rPr lang="es-ES_tradnl" dirty="0" smtClean="0"/>
              <a:t> </a:t>
            </a:r>
            <a:r>
              <a:rPr lang="es-ES_tradnl" dirty="0" err="1" smtClean="0"/>
              <a:t>insulin</a:t>
            </a:r>
            <a:r>
              <a:rPr lang="es-ES_tradnl" dirty="0" smtClean="0"/>
              <a:t> use </a:t>
            </a:r>
            <a:r>
              <a:rPr lang="es-ES_tradnl" dirty="0" err="1" smtClean="0"/>
              <a:t>and</a:t>
            </a:r>
            <a:r>
              <a:rPr lang="es-ES_tradnl" dirty="0" smtClean="0"/>
              <a:t> prior macrovascular </a:t>
            </a:r>
            <a:r>
              <a:rPr lang="es-ES_tradnl" dirty="0" err="1" smtClean="0"/>
              <a:t>event</a:t>
            </a:r>
            <a:r>
              <a:rPr lang="es-ES_tradnl" dirty="0" smtClean="0"/>
              <a:t>. A total </a:t>
            </a:r>
            <a:r>
              <a:rPr lang="es-ES_tradnl" dirty="0" err="1" smtClean="0"/>
              <a:t>of</a:t>
            </a:r>
            <a:r>
              <a:rPr lang="es-ES_tradnl" dirty="0" smtClean="0"/>
              <a:t> 1,791 </a:t>
            </a:r>
            <a:r>
              <a:rPr lang="es-ES_tradnl" dirty="0" err="1" smtClean="0"/>
              <a:t>patients</a:t>
            </a:r>
            <a:r>
              <a:rPr lang="es-ES_tradnl" dirty="0" smtClean="0"/>
              <a:t> </a:t>
            </a:r>
            <a:r>
              <a:rPr lang="es-ES_tradnl" dirty="0" err="1" smtClean="0"/>
              <a:t>were</a:t>
            </a:r>
            <a:r>
              <a:rPr lang="es-ES_tradnl" dirty="0" smtClean="0"/>
              <a:t> </a:t>
            </a:r>
            <a:r>
              <a:rPr lang="es-ES_tradnl" dirty="0" err="1" smtClean="0"/>
              <a:t>randomized</a:t>
            </a:r>
            <a:r>
              <a:rPr lang="es-ES_tradnl" dirty="0" smtClean="0"/>
              <a:t>, 892 </a:t>
            </a:r>
            <a:r>
              <a:rPr lang="es-ES_tradnl" dirty="0" err="1" smtClean="0"/>
              <a:t>to</a:t>
            </a:r>
            <a:r>
              <a:rPr lang="es-ES_tradnl" dirty="0" smtClean="0"/>
              <a:t> </a:t>
            </a:r>
            <a:r>
              <a:rPr lang="es-ES_tradnl" dirty="0" err="1" smtClean="0"/>
              <a:t>the</a:t>
            </a:r>
            <a:r>
              <a:rPr lang="es-ES_tradnl" dirty="0" smtClean="0"/>
              <a:t> </a:t>
            </a:r>
            <a:r>
              <a:rPr lang="es-ES_tradnl" dirty="0" err="1" smtClean="0"/>
              <a:t>intensive</a:t>
            </a:r>
            <a:r>
              <a:rPr lang="es-ES_tradnl" dirty="0" smtClean="0"/>
              <a:t>-</a:t>
            </a:r>
            <a:r>
              <a:rPr lang="es-ES_tradnl" dirty="0" err="1" smtClean="0"/>
              <a:t>therapy</a:t>
            </a:r>
            <a:r>
              <a:rPr lang="es-ES_tradnl" dirty="0" smtClean="0"/>
              <a:t> </a:t>
            </a:r>
            <a:r>
              <a:rPr lang="es-ES_tradnl" dirty="0" err="1" smtClean="0"/>
              <a:t>arm</a:t>
            </a:r>
            <a:r>
              <a:rPr lang="es-ES_tradnl" dirty="0" smtClean="0"/>
              <a:t>, </a:t>
            </a:r>
            <a:r>
              <a:rPr lang="es-ES_tradnl" dirty="0" err="1" smtClean="0"/>
              <a:t>and</a:t>
            </a:r>
            <a:r>
              <a:rPr lang="es-ES_tradnl" dirty="0" smtClean="0"/>
              <a:t> 899 </a:t>
            </a:r>
            <a:r>
              <a:rPr lang="es-ES_tradnl" dirty="0" err="1" smtClean="0"/>
              <a:t>to</a:t>
            </a:r>
            <a:r>
              <a:rPr lang="es-ES_tradnl" dirty="0" smtClean="0"/>
              <a:t> </a:t>
            </a:r>
            <a:r>
              <a:rPr lang="es-ES_tradnl" dirty="0" err="1" smtClean="0"/>
              <a:t>the</a:t>
            </a:r>
            <a:r>
              <a:rPr lang="es-ES_tradnl" dirty="0" smtClean="0"/>
              <a:t> </a:t>
            </a:r>
            <a:r>
              <a:rPr lang="es-ES_tradnl" dirty="0" err="1" smtClean="0"/>
              <a:t>standard</a:t>
            </a:r>
            <a:r>
              <a:rPr lang="es-ES_tradnl" dirty="0" smtClean="0"/>
              <a:t>-</a:t>
            </a:r>
            <a:r>
              <a:rPr lang="es-ES_tradnl" dirty="0" err="1" smtClean="0"/>
              <a:t>therapy</a:t>
            </a:r>
            <a:r>
              <a:rPr lang="es-ES_tradnl" dirty="0" smtClean="0"/>
              <a:t> </a:t>
            </a:r>
            <a:r>
              <a:rPr lang="es-ES_tradnl" dirty="0" err="1" smtClean="0"/>
              <a:t>arm</a:t>
            </a:r>
            <a:r>
              <a:rPr lang="es-ES_tradnl" dirty="0" smtClean="0"/>
              <a:t>. </a:t>
            </a:r>
            <a:r>
              <a:rPr lang="es-ES_tradnl" dirty="0" err="1" smtClean="0"/>
              <a:t>Baseline</a:t>
            </a:r>
            <a:r>
              <a:rPr lang="es-ES_tradnl" dirty="0" smtClean="0"/>
              <a:t> </a:t>
            </a:r>
            <a:r>
              <a:rPr lang="es-ES_tradnl" dirty="0" err="1" smtClean="0"/>
              <a:t>characteristics</a:t>
            </a:r>
            <a:r>
              <a:rPr lang="es-ES_tradnl" dirty="0" smtClean="0"/>
              <a:t> </a:t>
            </a:r>
            <a:r>
              <a:rPr lang="es-ES_tradnl" dirty="0" err="1" smtClean="0"/>
              <a:t>were</a:t>
            </a:r>
            <a:r>
              <a:rPr lang="es-ES_tradnl" dirty="0" smtClean="0"/>
              <a:t> </a:t>
            </a:r>
            <a:r>
              <a:rPr lang="es-ES_tradnl" dirty="0" err="1" smtClean="0"/>
              <a:t>fairly</a:t>
            </a:r>
            <a:r>
              <a:rPr lang="es-ES_tradnl" dirty="0" smtClean="0"/>
              <a:t> similar </a:t>
            </a:r>
            <a:r>
              <a:rPr lang="es-ES_tradnl" dirty="0" err="1" smtClean="0"/>
              <a:t>between</a:t>
            </a:r>
            <a:r>
              <a:rPr lang="es-ES_tradnl" dirty="0" smtClean="0"/>
              <a:t> </a:t>
            </a:r>
            <a:r>
              <a:rPr lang="es-ES_tradnl" dirty="0" err="1" smtClean="0"/>
              <a:t>the</a:t>
            </a:r>
            <a:r>
              <a:rPr lang="es-ES_tradnl" dirty="0" smtClean="0"/>
              <a:t> </a:t>
            </a:r>
            <a:r>
              <a:rPr lang="es-ES_tradnl" dirty="0" err="1" smtClean="0"/>
              <a:t>two</a:t>
            </a:r>
            <a:r>
              <a:rPr lang="es-ES_tradnl" dirty="0" smtClean="0"/>
              <a:t> </a:t>
            </a:r>
            <a:r>
              <a:rPr lang="es-ES_tradnl" dirty="0" err="1" smtClean="0"/>
              <a:t>groups</a:t>
            </a:r>
            <a:r>
              <a:rPr lang="es-ES_tradnl" dirty="0" smtClean="0"/>
              <a:t>. </a:t>
            </a:r>
            <a:r>
              <a:rPr lang="es-ES_tradnl" dirty="0" err="1" smtClean="0"/>
              <a:t>The</a:t>
            </a:r>
            <a:r>
              <a:rPr lang="es-ES_tradnl" dirty="0" smtClean="0"/>
              <a:t> </a:t>
            </a:r>
            <a:r>
              <a:rPr lang="es-ES_tradnl" dirty="0" err="1" smtClean="0"/>
              <a:t>baseline</a:t>
            </a:r>
            <a:r>
              <a:rPr lang="es-ES_tradnl" dirty="0" smtClean="0"/>
              <a:t> </a:t>
            </a:r>
            <a:r>
              <a:rPr lang="es-ES_tradnl" dirty="0" err="1" smtClean="0"/>
              <a:t>HbA1c</a:t>
            </a:r>
            <a:r>
              <a:rPr lang="es-ES_tradnl" dirty="0" smtClean="0"/>
              <a:t> </a:t>
            </a:r>
            <a:r>
              <a:rPr lang="es-ES_tradnl" dirty="0" err="1" smtClean="0"/>
              <a:t>was</a:t>
            </a:r>
            <a:r>
              <a:rPr lang="es-ES_tradnl" dirty="0" smtClean="0"/>
              <a:t> 9.4%; </a:t>
            </a:r>
            <a:r>
              <a:rPr lang="es-ES_tradnl" dirty="0" err="1" smtClean="0"/>
              <a:t>the</a:t>
            </a:r>
            <a:r>
              <a:rPr lang="es-ES_tradnl" dirty="0" smtClean="0"/>
              <a:t> mean </a:t>
            </a:r>
            <a:r>
              <a:rPr lang="es-ES_tradnl" dirty="0" err="1" smtClean="0"/>
              <a:t>duration</a:t>
            </a:r>
            <a:r>
              <a:rPr lang="es-ES_tradnl" dirty="0" smtClean="0"/>
              <a:t> </a:t>
            </a:r>
            <a:r>
              <a:rPr lang="es-ES_tradnl" dirty="0" err="1" smtClean="0"/>
              <a:t>of</a:t>
            </a:r>
            <a:r>
              <a:rPr lang="es-ES_tradnl" dirty="0" smtClean="0"/>
              <a:t> diabetes </a:t>
            </a:r>
            <a:r>
              <a:rPr lang="es-ES_tradnl" dirty="0" err="1" smtClean="0"/>
              <a:t>was</a:t>
            </a:r>
            <a:r>
              <a:rPr lang="es-ES_tradnl" dirty="0" smtClean="0"/>
              <a:t> </a:t>
            </a:r>
            <a:r>
              <a:rPr lang="es-ES_tradnl" dirty="0" err="1" smtClean="0"/>
              <a:t>about</a:t>
            </a:r>
            <a:r>
              <a:rPr lang="es-ES_tradnl" dirty="0" smtClean="0"/>
              <a:t> 11.5 </a:t>
            </a:r>
            <a:r>
              <a:rPr lang="es-ES_tradnl" dirty="0" err="1" smtClean="0"/>
              <a:t>years</a:t>
            </a:r>
            <a:r>
              <a:rPr lang="es-ES_tradnl" dirty="0" smtClean="0"/>
              <a:t>. </a:t>
            </a:r>
            <a:r>
              <a:rPr lang="es-ES_tradnl" dirty="0" err="1" smtClean="0"/>
              <a:t>The</a:t>
            </a:r>
            <a:r>
              <a:rPr lang="es-ES_tradnl" dirty="0" smtClean="0"/>
              <a:t> mean BMI </a:t>
            </a:r>
            <a:r>
              <a:rPr lang="es-ES_tradnl" dirty="0" err="1" smtClean="0"/>
              <a:t>was</a:t>
            </a:r>
            <a:r>
              <a:rPr lang="es-ES_tradnl" dirty="0" smtClean="0"/>
              <a:t> 31.3. </a:t>
            </a:r>
            <a:r>
              <a:rPr lang="es-ES_tradnl" dirty="0" err="1" smtClean="0"/>
              <a:t>About</a:t>
            </a:r>
            <a:r>
              <a:rPr lang="es-ES_tradnl" dirty="0" smtClean="0"/>
              <a:t> 40% </a:t>
            </a:r>
            <a:r>
              <a:rPr lang="es-ES_tradnl" dirty="0" err="1" smtClean="0"/>
              <a:t>of</a:t>
            </a:r>
            <a:r>
              <a:rPr lang="es-ES_tradnl" dirty="0" smtClean="0"/>
              <a:t> </a:t>
            </a:r>
            <a:r>
              <a:rPr lang="es-ES_tradnl" dirty="0" err="1" smtClean="0"/>
              <a:t>patients</a:t>
            </a:r>
            <a:r>
              <a:rPr lang="es-ES_tradnl" dirty="0" smtClean="0"/>
              <a:t> </a:t>
            </a:r>
            <a:r>
              <a:rPr lang="es-ES_tradnl" dirty="0" err="1" smtClean="0"/>
              <a:t>had</a:t>
            </a:r>
            <a:r>
              <a:rPr lang="es-ES_tradnl" dirty="0" smtClean="0"/>
              <a:t> a </a:t>
            </a:r>
            <a:r>
              <a:rPr lang="es-ES_tradnl" dirty="0" err="1" smtClean="0"/>
              <a:t>history</a:t>
            </a:r>
            <a:r>
              <a:rPr lang="es-ES_tradnl" dirty="0" smtClean="0"/>
              <a:t> </a:t>
            </a:r>
            <a:r>
              <a:rPr lang="es-ES_tradnl" dirty="0" err="1" smtClean="0"/>
              <a:t>of</a:t>
            </a:r>
            <a:r>
              <a:rPr lang="es-ES_tradnl" dirty="0" smtClean="0"/>
              <a:t> a CV </a:t>
            </a:r>
            <a:r>
              <a:rPr lang="es-ES_tradnl" dirty="0" err="1" smtClean="0"/>
              <a:t>event</a:t>
            </a:r>
            <a:r>
              <a:rPr lang="es-ES_tradnl" dirty="0" smtClean="0"/>
              <a:t>, 72% </a:t>
            </a:r>
            <a:r>
              <a:rPr lang="es-ES_tradnl" dirty="0" err="1" smtClean="0"/>
              <a:t>had</a:t>
            </a:r>
            <a:r>
              <a:rPr lang="es-ES_tradnl" dirty="0" smtClean="0"/>
              <a:t> a </a:t>
            </a:r>
            <a:r>
              <a:rPr lang="es-ES_tradnl" dirty="0" err="1" smtClean="0"/>
              <a:t>history</a:t>
            </a:r>
            <a:r>
              <a:rPr lang="es-ES_tradnl" dirty="0" smtClean="0"/>
              <a:t> </a:t>
            </a:r>
            <a:r>
              <a:rPr lang="es-ES_tradnl" dirty="0" err="1" smtClean="0"/>
              <a:t>of</a:t>
            </a:r>
            <a:r>
              <a:rPr lang="es-ES_tradnl" dirty="0" smtClean="0"/>
              <a:t> </a:t>
            </a:r>
            <a:r>
              <a:rPr lang="es-ES_tradnl" dirty="0" err="1" smtClean="0"/>
              <a:t>hypertension</a:t>
            </a:r>
            <a:r>
              <a:rPr lang="es-ES_tradnl" dirty="0" smtClean="0"/>
              <a:t>, </a:t>
            </a:r>
            <a:r>
              <a:rPr lang="es-ES_tradnl" dirty="0" err="1" smtClean="0"/>
              <a:t>and</a:t>
            </a:r>
            <a:r>
              <a:rPr lang="es-ES_tradnl" dirty="0" smtClean="0"/>
              <a:t> </a:t>
            </a:r>
            <a:r>
              <a:rPr lang="es-ES_tradnl" dirty="0" err="1" smtClean="0"/>
              <a:t>about</a:t>
            </a:r>
            <a:r>
              <a:rPr lang="es-ES_tradnl" dirty="0" smtClean="0"/>
              <a:t> 62% </a:t>
            </a:r>
            <a:r>
              <a:rPr lang="es-ES_tradnl" dirty="0" err="1" smtClean="0"/>
              <a:t>of</a:t>
            </a:r>
            <a:r>
              <a:rPr lang="es-ES_tradnl" dirty="0" smtClean="0"/>
              <a:t> </a:t>
            </a:r>
            <a:r>
              <a:rPr lang="es-ES_tradnl" dirty="0" err="1" smtClean="0"/>
              <a:t>patients</a:t>
            </a:r>
            <a:r>
              <a:rPr lang="es-ES_tradnl" dirty="0" smtClean="0"/>
              <a:t> </a:t>
            </a:r>
            <a:r>
              <a:rPr lang="es-ES_tradnl" dirty="0" err="1" smtClean="0"/>
              <a:t>had</a:t>
            </a:r>
            <a:r>
              <a:rPr lang="es-ES_tradnl" dirty="0" smtClean="0"/>
              <a:t> a </a:t>
            </a:r>
            <a:r>
              <a:rPr lang="es-ES_tradnl" dirty="0" err="1" smtClean="0"/>
              <a:t>history</a:t>
            </a:r>
            <a:r>
              <a:rPr lang="es-ES_tradnl" dirty="0" smtClean="0"/>
              <a:t> </a:t>
            </a:r>
            <a:r>
              <a:rPr lang="es-ES_tradnl" dirty="0" err="1" smtClean="0"/>
              <a:t>of</a:t>
            </a:r>
            <a:r>
              <a:rPr lang="es-ES_tradnl" dirty="0" smtClean="0"/>
              <a:t> microvascular </a:t>
            </a:r>
            <a:r>
              <a:rPr lang="es-ES_tradnl" dirty="0" err="1" smtClean="0"/>
              <a:t>disease</a:t>
            </a:r>
            <a:r>
              <a:rPr lang="es-ES_tradnl" dirty="0" smtClean="0"/>
              <a:t>. Mean </a:t>
            </a:r>
            <a:r>
              <a:rPr lang="es-ES_tradnl" dirty="0" err="1" smtClean="0"/>
              <a:t>low</a:t>
            </a:r>
            <a:r>
              <a:rPr lang="es-ES_tradnl" dirty="0" smtClean="0"/>
              <a:t>-</a:t>
            </a:r>
            <a:r>
              <a:rPr lang="es-ES_tradnl" dirty="0" err="1" smtClean="0"/>
              <a:t>density</a:t>
            </a:r>
            <a:r>
              <a:rPr lang="es-ES_tradnl" dirty="0" smtClean="0"/>
              <a:t> </a:t>
            </a:r>
            <a:r>
              <a:rPr lang="es-ES_tradnl" dirty="0" err="1" smtClean="0"/>
              <a:t>lipoprotein</a:t>
            </a:r>
            <a:r>
              <a:rPr lang="es-ES_tradnl" dirty="0" smtClean="0"/>
              <a:t>, </a:t>
            </a:r>
            <a:r>
              <a:rPr lang="es-ES_tradnl" dirty="0" err="1" smtClean="0"/>
              <a:t>high</a:t>
            </a:r>
            <a:r>
              <a:rPr lang="es-ES_tradnl" dirty="0" smtClean="0"/>
              <a:t>-</a:t>
            </a:r>
            <a:r>
              <a:rPr lang="es-ES_tradnl" dirty="0" err="1" smtClean="0"/>
              <a:t>density</a:t>
            </a:r>
            <a:r>
              <a:rPr lang="es-ES_tradnl" dirty="0" smtClean="0"/>
              <a:t> </a:t>
            </a:r>
            <a:r>
              <a:rPr lang="es-ES_tradnl" dirty="0" err="1" smtClean="0"/>
              <a:t>lipoprotein</a:t>
            </a:r>
            <a:r>
              <a:rPr lang="es-ES_tradnl" dirty="0" smtClean="0"/>
              <a:t>, </a:t>
            </a:r>
            <a:r>
              <a:rPr lang="es-ES_tradnl" dirty="0" err="1" smtClean="0"/>
              <a:t>and</a:t>
            </a:r>
            <a:r>
              <a:rPr lang="es-ES_tradnl" dirty="0" smtClean="0"/>
              <a:t> </a:t>
            </a:r>
            <a:r>
              <a:rPr lang="es-ES_tradnl" dirty="0" err="1" smtClean="0"/>
              <a:t>triglycerides</a:t>
            </a:r>
            <a:r>
              <a:rPr lang="es-ES_tradnl" dirty="0" smtClean="0"/>
              <a:t> </a:t>
            </a:r>
            <a:r>
              <a:rPr lang="es-ES_tradnl" dirty="0" err="1" smtClean="0"/>
              <a:t>were</a:t>
            </a:r>
            <a:r>
              <a:rPr lang="es-ES_tradnl" dirty="0" smtClean="0"/>
              <a:t> 108 </a:t>
            </a:r>
            <a:r>
              <a:rPr lang="es-ES_tradnl" dirty="0" err="1" smtClean="0"/>
              <a:t>mg</a:t>
            </a:r>
            <a:r>
              <a:rPr lang="es-ES_tradnl" dirty="0" smtClean="0"/>
              <a:t>/</a:t>
            </a:r>
            <a:r>
              <a:rPr lang="es-ES_tradnl" dirty="0" err="1" smtClean="0"/>
              <a:t>dl</a:t>
            </a:r>
            <a:r>
              <a:rPr lang="es-ES_tradnl" dirty="0" smtClean="0"/>
              <a:t>, 36 </a:t>
            </a:r>
            <a:r>
              <a:rPr lang="es-ES_tradnl" dirty="0" err="1" smtClean="0"/>
              <a:t>mg</a:t>
            </a:r>
            <a:r>
              <a:rPr lang="es-ES_tradnl" dirty="0" smtClean="0"/>
              <a:t>/</a:t>
            </a:r>
            <a:r>
              <a:rPr lang="es-ES_tradnl" dirty="0" err="1" smtClean="0"/>
              <a:t>dl</a:t>
            </a:r>
            <a:r>
              <a:rPr lang="es-ES_tradnl" dirty="0" smtClean="0"/>
              <a:t>, </a:t>
            </a:r>
            <a:r>
              <a:rPr lang="es-ES_tradnl" dirty="0" err="1" smtClean="0"/>
              <a:t>and</a:t>
            </a:r>
            <a:r>
              <a:rPr lang="es-ES_tradnl" dirty="0" smtClean="0"/>
              <a:t> 212 </a:t>
            </a:r>
            <a:r>
              <a:rPr lang="es-ES_tradnl" dirty="0" err="1" smtClean="0"/>
              <a:t>mg</a:t>
            </a:r>
            <a:r>
              <a:rPr lang="es-ES_tradnl" dirty="0" smtClean="0"/>
              <a:t>/</a:t>
            </a:r>
            <a:r>
              <a:rPr lang="es-ES_tradnl" dirty="0" err="1" smtClean="0"/>
              <a:t>dl</a:t>
            </a:r>
            <a:r>
              <a:rPr lang="es-ES_tradnl" dirty="0" smtClean="0"/>
              <a:t>, </a:t>
            </a:r>
            <a:r>
              <a:rPr lang="es-ES_tradnl" dirty="0" err="1" smtClean="0"/>
              <a:t>respectively</a:t>
            </a:r>
            <a:r>
              <a:rPr lang="es-ES_tradnl" dirty="0" smtClean="0"/>
              <a:t>. </a:t>
            </a:r>
            <a:r>
              <a:rPr lang="es-ES_tradnl" dirty="0" err="1" smtClean="0"/>
              <a:t>The</a:t>
            </a:r>
            <a:r>
              <a:rPr lang="es-ES_tradnl" dirty="0" smtClean="0"/>
              <a:t> </a:t>
            </a:r>
            <a:r>
              <a:rPr lang="es-ES_tradnl" dirty="0" err="1" smtClean="0"/>
              <a:t>baseline</a:t>
            </a:r>
            <a:r>
              <a:rPr lang="es-ES_tradnl" dirty="0" smtClean="0"/>
              <a:t> </a:t>
            </a:r>
            <a:r>
              <a:rPr lang="es-ES_tradnl" dirty="0" err="1" smtClean="0"/>
              <a:t>creatinine</a:t>
            </a:r>
            <a:r>
              <a:rPr lang="es-ES_tradnl" dirty="0" smtClean="0"/>
              <a:t> </a:t>
            </a:r>
            <a:r>
              <a:rPr lang="es-ES_tradnl" dirty="0" err="1" smtClean="0"/>
              <a:t>was</a:t>
            </a:r>
            <a:r>
              <a:rPr lang="es-ES_tradnl" dirty="0" smtClean="0"/>
              <a:t> 1.0 </a:t>
            </a:r>
            <a:r>
              <a:rPr lang="es-ES_tradnl" dirty="0" err="1" smtClean="0"/>
              <a:t>mg</a:t>
            </a:r>
            <a:r>
              <a:rPr lang="es-ES_tradnl" dirty="0" smtClean="0"/>
              <a:t>/</a:t>
            </a:r>
            <a:r>
              <a:rPr lang="es-ES_tradnl" dirty="0" err="1" smtClean="0"/>
              <a:t>dl.</a:t>
            </a:r>
            <a:endParaRPr lang="es-ES_tradnl" dirty="0" smtClean="0"/>
          </a:p>
          <a:p>
            <a:endParaRPr lang="es-ES_tradnl" dirty="0" smtClean="0"/>
          </a:p>
          <a:p>
            <a:r>
              <a:rPr lang="es-ES_tradnl" dirty="0" smtClean="0"/>
              <a:t>At </a:t>
            </a:r>
            <a:r>
              <a:rPr lang="es-ES_tradnl" dirty="0" err="1" smtClean="0"/>
              <a:t>the</a:t>
            </a:r>
            <a:r>
              <a:rPr lang="es-ES_tradnl" dirty="0" smtClean="0"/>
              <a:t> </a:t>
            </a:r>
            <a:r>
              <a:rPr lang="es-ES_tradnl" dirty="0" err="1" smtClean="0"/>
              <a:t>end</a:t>
            </a:r>
            <a:r>
              <a:rPr lang="es-ES_tradnl" dirty="0" smtClean="0"/>
              <a:t> </a:t>
            </a:r>
            <a:r>
              <a:rPr lang="es-ES_tradnl" dirty="0" err="1" smtClean="0"/>
              <a:t>of</a:t>
            </a:r>
            <a:r>
              <a:rPr lang="es-ES_tradnl" dirty="0" smtClean="0"/>
              <a:t> 6 </a:t>
            </a:r>
            <a:r>
              <a:rPr lang="es-ES_tradnl" dirty="0" err="1" smtClean="0"/>
              <a:t>months</a:t>
            </a:r>
            <a:r>
              <a:rPr lang="es-ES_tradnl" dirty="0" smtClean="0"/>
              <a:t>, </a:t>
            </a:r>
            <a:r>
              <a:rPr lang="es-ES_tradnl" dirty="0" err="1" smtClean="0"/>
              <a:t>the</a:t>
            </a:r>
            <a:r>
              <a:rPr lang="es-ES_tradnl" dirty="0" smtClean="0"/>
              <a:t> mean </a:t>
            </a:r>
            <a:r>
              <a:rPr lang="es-ES_tradnl" dirty="0" err="1" smtClean="0"/>
              <a:t>HbA1c</a:t>
            </a:r>
            <a:r>
              <a:rPr lang="es-ES_tradnl" dirty="0" smtClean="0"/>
              <a:t> </a:t>
            </a:r>
            <a:r>
              <a:rPr lang="es-ES_tradnl" dirty="0" err="1" smtClean="0"/>
              <a:t>was</a:t>
            </a:r>
            <a:r>
              <a:rPr lang="es-ES_tradnl" dirty="0" smtClean="0"/>
              <a:t> 6.9% in </a:t>
            </a:r>
            <a:r>
              <a:rPr lang="es-ES_tradnl" dirty="0" err="1" smtClean="0"/>
              <a:t>the</a:t>
            </a:r>
            <a:r>
              <a:rPr lang="es-ES_tradnl" dirty="0" smtClean="0"/>
              <a:t> </a:t>
            </a:r>
            <a:r>
              <a:rPr lang="es-ES_tradnl" dirty="0" err="1" smtClean="0"/>
              <a:t>intensive</a:t>
            </a:r>
            <a:r>
              <a:rPr lang="es-ES_tradnl" dirty="0" smtClean="0"/>
              <a:t>-control </a:t>
            </a:r>
            <a:r>
              <a:rPr lang="es-ES_tradnl" dirty="0" err="1" smtClean="0"/>
              <a:t>arm</a:t>
            </a:r>
            <a:r>
              <a:rPr lang="es-ES_tradnl" dirty="0" smtClean="0"/>
              <a:t> vs. 8.4% in </a:t>
            </a:r>
            <a:r>
              <a:rPr lang="es-ES_tradnl" dirty="0" err="1" smtClean="0"/>
              <a:t>the</a:t>
            </a:r>
            <a:r>
              <a:rPr lang="es-ES_tradnl" dirty="0" smtClean="0"/>
              <a:t> </a:t>
            </a:r>
            <a:r>
              <a:rPr lang="es-ES_tradnl" dirty="0" err="1" smtClean="0"/>
              <a:t>standard</a:t>
            </a:r>
            <a:r>
              <a:rPr lang="es-ES_tradnl" dirty="0" smtClean="0"/>
              <a:t>-</a:t>
            </a:r>
            <a:r>
              <a:rPr lang="es-ES_tradnl" dirty="0" err="1" smtClean="0"/>
              <a:t>therapy</a:t>
            </a:r>
            <a:r>
              <a:rPr lang="es-ES_tradnl" dirty="0" smtClean="0"/>
              <a:t> </a:t>
            </a:r>
            <a:r>
              <a:rPr lang="es-ES_tradnl" dirty="0" err="1" smtClean="0"/>
              <a:t>arm</a:t>
            </a:r>
            <a:r>
              <a:rPr lang="es-ES_tradnl" dirty="0" smtClean="0"/>
              <a:t>. </a:t>
            </a:r>
            <a:r>
              <a:rPr lang="es-ES_tradnl" dirty="0" err="1" smtClean="0"/>
              <a:t>The</a:t>
            </a:r>
            <a:r>
              <a:rPr lang="es-ES_tradnl" dirty="0" smtClean="0"/>
              <a:t> </a:t>
            </a:r>
            <a:r>
              <a:rPr lang="es-ES_tradnl" dirty="0" err="1" smtClean="0"/>
              <a:t>difference</a:t>
            </a:r>
            <a:r>
              <a:rPr lang="es-ES_tradnl" dirty="0" smtClean="0"/>
              <a:t> </a:t>
            </a:r>
            <a:r>
              <a:rPr lang="es-ES_tradnl" dirty="0" err="1" smtClean="0"/>
              <a:t>between</a:t>
            </a:r>
            <a:r>
              <a:rPr lang="es-ES_tradnl" dirty="0" smtClean="0"/>
              <a:t> </a:t>
            </a:r>
            <a:r>
              <a:rPr lang="es-ES_tradnl" dirty="0" err="1" smtClean="0"/>
              <a:t>the</a:t>
            </a:r>
            <a:r>
              <a:rPr lang="es-ES_tradnl" dirty="0" smtClean="0"/>
              <a:t> </a:t>
            </a:r>
            <a:r>
              <a:rPr lang="es-ES_tradnl" dirty="0" err="1" smtClean="0"/>
              <a:t>two</a:t>
            </a:r>
            <a:r>
              <a:rPr lang="es-ES_tradnl" dirty="0" smtClean="0"/>
              <a:t> </a:t>
            </a:r>
            <a:r>
              <a:rPr lang="es-ES_tradnl" dirty="0" err="1" smtClean="0"/>
              <a:t>arms</a:t>
            </a:r>
            <a:r>
              <a:rPr lang="es-ES_tradnl" dirty="0" smtClean="0"/>
              <a:t> </a:t>
            </a:r>
            <a:r>
              <a:rPr lang="es-ES_tradnl" dirty="0" err="1" smtClean="0"/>
              <a:t>was</a:t>
            </a:r>
            <a:r>
              <a:rPr lang="es-ES_tradnl" dirty="0" smtClean="0"/>
              <a:t> </a:t>
            </a:r>
            <a:r>
              <a:rPr lang="es-ES_tradnl" dirty="0" err="1" smtClean="0"/>
              <a:t>sustained</a:t>
            </a:r>
            <a:r>
              <a:rPr lang="es-ES_tradnl" dirty="0" smtClean="0"/>
              <a:t> </a:t>
            </a:r>
            <a:r>
              <a:rPr lang="es-ES_tradnl" dirty="0" err="1" smtClean="0"/>
              <a:t>over</a:t>
            </a:r>
            <a:r>
              <a:rPr lang="es-ES_tradnl" dirty="0" smtClean="0"/>
              <a:t> 78 </a:t>
            </a:r>
            <a:r>
              <a:rPr lang="es-ES_tradnl" dirty="0" err="1" smtClean="0"/>
              <a:t>months</a:t>
            </a:r>
            <a:r>
              <a:rPr lang="es-ES_tradnl" dirty="0" smtClean="0"/>
              <a:t>. </a:t>
            </a:r>
            <a:r>
              <a:rPr lang="es-ES_tradnl" dirty="0" err="1" smtClean="0"/>
              <a:t>There</a:t>
            </a:r>
            <a:r>
              <a:rPr lang="es-ES_tradnl" dirty="0" smtClean="0"/>
              <a:t> </a:t>
            </a:r>
            <a:r>
              <a:rPr lang="es-ES_tradnl" dirty="0" err="1" smtClean="0"/>
              <a:t>was</a:t>
            </a:r>
            <a:r>
              <a:rPr lang="es-ES_tradnl" dirty="0" smtClean="0"/>
              <a:t> no </a:t>
            </a:r>
            <a:r>
              <a:rPr lang="es-ES_tradnl" dirty="0" err="1" smtClean="0"/>
              <a:t>difference</a:t>
            </a:r>
            <a:r>
              <a:rPr lang="es-ES_tradnl" dirty="0" smtClean="0"/>
              <a:t> </a:t>
            </a:r>
            <a:r>
              <a:rPr lang="es-ES_tradnl" dirty="0" err="1" smtClean="0"/>
              <a:t>between</a:t>
            </a:r>
            <a:r>
              <a:rPr lang="es-ES_tradnl" dirty="0" smtClean="0"/>
              <a:t> </a:t>
            </a:r>
            <a:r>
              <a:rPr lang="es-ES_tradnl" dirty="0" err="1" smtClean="0"/>
              <a:t>the</a:t>
            </a:r>
            <a:r>
              <a:rPr lang="es-ES_tradnl" dirty="0" smtClean="0"/>
              <a:t> </a:t>
            </a:r>
            <a:r>
              <a:rPr lang="es-ES_tradnl" dirty="0" err="1" smtClean="0"/>
              <a:t>intensive</a:t>
            </a:r>
            <a:r>
              <a:rPr lang="es-ES_tradnl" dirty="0" smtClean="0"/>
              <a:t>-control </a:t>
            </a:r>
            <a:r>
              <a:rPr lang="es-ES_tradnl" dirty="0" err="1" smtClean="0"/>
              <a:t>and</a:t>
            </a:r>
            <a:r>
              <a:rPr lang="es-ES_tradnl" dirty="0" smtClean="0"/>
              <a:t> </a:t>
            </a:r>
            <a:r>
              <a:rPr lang="es-ES_tradnl" dirty="0" err="1" smtClean="0"/>
              <a:t>standard</a:t>
            </a:r>
            <a:r>
              <a:rPr lang="es-ES_tradnl" dirty="0" smtClean="0"/>
              <a:t>-control </a:t>
            </a:r>
            <a:r>
              <a:rPr lang="es-ES_tradnl" dirty="0" err="1" smtClean="0"/>
              <a:t>arms</a:t>
            </a:r>
            <a:r>
              <a:rPr lang="es-ES_tradnl" dirty="0" smtClean="0"/>
              <a:t> in </a:t>
            </a:r>
            <a:r>
              <a:rPr lang="es-ES_tradnl" dirty="0" err="1" smtClean="0"/>
              <a:t>the</a:t>
            </a:r>
            <a:r>
              <a:rPr lang="es-ES_tradnl" dirty="0" smtClean="0"/>
              <a:t> </a:t>
            </a:r>
            <a:r>
              <a:rPr lang="es-ES_tradnl" dirty="0" err="1" smtClean="0"/>
              <a:t>incidence</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primary</a:t>
            </a:r>
            <a:r>
              <a:rPr lang="es-ES_tradnl" dirty="0" smtClean="0"/>
              <a:t> </a:t>
            </a:r>
            <a:r>
              <a:rPr lang="es-ES_tradnl" dirty="0" err="1" smtClean="0"/>
              <a:t>endpoint</a:t>
            </a:r>
            <a:r>
              <a:rPr lang="es-ES_tradnl" dirty="0" smtClean="0"/>
              <a:t> (</a:t>
            </a:r>
            <a:r>
              <a:rPr lang="es-ES_tradnl" dirty="0" err="1" smtClean="0"/>
              <a:t>any</a:t>
            </a:r>
            <a:r>
              <a:rPr lang="es-ES_tradnl" dirty="0" smtClean="0"/>
              <a:t> CV </a:t>
            </a:r>
            <a:r>
              <a:rPr lang="es-ES_tradnl" dirty="0" err="1" smtClean="0"/>
              <a:t>event</a:t>
            </a:r>
            <a:r>
              <a:rPr lang="es-ES_tradnl" dirty="0" smtClean="0"/>
              <a:t>, </a:t>
            </a:r>
            <a:r>
              <a:rPr lang="es-ES_tradnl" dirty="0" err="1" smtClean="0"/>
              <a:t>including</a:t>
            </a:r>
            <a:r>
              <a:rPr lang="es-ES_tradnl" dirty="0" smtClean="0"/>
              <a:t> </a:t>
            </a:r>
            <a:r>
              <a:rPr lang="es-ES_tradnl" dirty="0" err="1" smtClean="0"/>
              <a:t>myocardial</a:t>
            </a:r>
            <a:r>
              <a:rPr lang="es-ES_tradnl" dirty="0" smtClean="0"/>
              <a:t> </a:t>
            </a:r>
            <a:r>
              <a:rPr lang="es-ES_tradnl" dirty="0" err="1" smtClean="0"/>
              <a:t>infarction</a:t>
            </a:r>
            <a:r>
              <a:rPr lang="es-ES_tradnl" dirty="0" smtClean="0"/>
              <a:t> [MI], </a:t>
            </a:r>
            <a:r>
              <a:rPr lang="es-ES_tradnl" dirty="0" err="1" smtClean="0"/>
              <a:t>stroke</a:t>
            </a:r>
            <a:r>
              <a:rPr lang="es-ES_tradnl" dirty="0" smtClean="0"/>
              <a:t>, CV </a:t>
            </a:r>
            <a:r>
              <a:rPr lang="es-ES_tradnl" dirty="0" err="1" smtClean="0"/>
              <a:t>death</a:t>
            </a:r>
            <a:r>
              <a:rPr lang="es-ES_tradnl" dirty="0" smtClean="0"/>
              <a:t>, </a:t>
            </a:r>
            <a:r>
              <a:rPr lang="es-ES_tradnl" dirty="0" err="1" smtClean="0"/>
              <a:t>congestive</a:t>
            </a:r>
            <a:r>
              <a:rPr lang="es-ES_tradnl" dirty="0" smtClean="0"/>
              <a:t> </a:t>
            </a:r>
            <a:r>
              <a:rPr lang="es-ES_tradnl" dirty="0" err="1" smtClean="0"/>
              <a:t>heart</a:t>
            </a:r>
            <a:r>
              <a:rPr lang="es-ES_tradnl" dirty="0" smtClean="0"/>
              <a:t> </a:t>
            </a:r>
            <a:r>
              <a:rPr lang="es-ES_tradnl" dirty="0" err="1" smtClean="0"/>
              <a:t>failure</a:t>
            </a:r>
            <a:r>
              <a:rPr lang="es-ES_tradnl" dirty="0" smtClean="0"/>
              <a:t>, </a:t>
            </a:r>
            <a:r>
              <a:rPr lang="es-ES_tradnl" dirty="0" err="1" smtClean="0"/>
              <a:t>surgery</a:t>
            </a:r>
            <a:r>
              <a:rPr lang="es-ES_tradnl" dirty="0" smtClean="0"/>
              <a:t> </a:t>
            </a:r>
            <a:r>
              <a:rPr lang="es-ES_tradnl" dirty="0" err="1" smtClean="0"/>
              <a:t>for</a:t>
            </a:r>
            <a:r>
              <a:rPr lang="es-ES_tradnl" dirty="0" smtClean="0"/>
              <a:t> vascular </a:t>
            </a:r>
            <a:r>
              <a:rPr lang="es-ES_tradnl" dirty="0" err="1" smtClean="0"/>
              <a:t>disease</a:t>
            </a:r>
            <a:r>
              <a:rPr lang="es-ES_tradnl" dirty="0" smtClean="0"/>
              <a:t>, inoperable </a:t>
            </a:r>
            <a:r>
              <a:rPr lang="es-ES_tradnl" dirty="0" err="1" smtClean="0"/>
              <a:t>coronary</a:t>
            </a:r>
            <a:r>
              <a:rPr lang="es-ES_tradnl" dirty="0" smtClean="0"/>
              <a:t> </a:t>
            </a:r>
            <a:r>
              <a:rPr lang="es-ES_tradnl" dirty="0" err="1" smtClean="0"/>
              <a:t>artery</a:t>
            </a:r>
            <a:r>
              <a:rPr lang="es-ES_tradnl" dirty="0" smtClean="0"/>
              <a:t> </a:t>
            </a:r>
            <a:r>
              <a:rPr lang="es-ES_tradnl" dirty="0" err="1" smtClean="0"/>
              <a:t>disease</a:t>
            </a:r>
            <a:r>
              <a:rPr lang="es-ES_tradnl" dirty="0" smtClean="0"/>
              <a:t>, </a:t>
            </a:r>
            <a:r>
              <a:rPr lang="es-ES_tradnl" dirty="0" err="1" smtClean="0"/>
              <a:t>and</a:t>
            </a:r>
            <a:r>
              <a:rPr lang="es-ES_tradnl" dirty="0" smtClean="0"/>
              <a:t> </a:t>
            </a:r>
            <a:r>
              <a:rPr lang="es-ES_tradnl" dirty="0" err="1" smtClean="0"/>
              <a:t>amputation</a:t>
            </a:r>
            <a:r>
              <a:rPr lang="es-ES_tradnl" dirty="0" smtClean="0"/>
              <a:t> </a:t>
            </a:r>
            <a:r>
              <a:rPr lang="es-ES_tradnl" dirty="0" err="1" smtClean="0"/>
              <a:t>for</a:t>
            </a:r>
            <a:r>
              <a:rPr lang="es-ES_tradnl" dirty="0" smtClean="0"/>
              <a:t> </a:t>
            </a:r>
            <a:r>
              <a:rPr lang="es-ES_tradnl" dirty="0" err="1" smtClean="0"/>
              <a:t>ischemic</a:t>
            </a:r>
            <a:r>
              <a:rPr lang="es-ES_tradnl" dirty="0" smtClean="0"/>
              <a:t> gangrene) (29.5% vs. 33.5%, </a:t>
            </a:r>
            <a:r>
              <a:rPr lang="es-ES_tradnl" dirty="0" err="1" smtClean="0"/>
              <a:t>hazard</a:t>
            </a:r>
            <a:r>
              <a:rPr lang="es-ES_tradnl" dirty="0" smtClean="0"/>
              <a:t> ratio 0.88, 95% </a:t>
            </a:r>
            <a:r>
              <a:rPr lang="es-ES_tradnl" dirty="0" err="1" smtClean="0"/>
              <a:t>confidence</a:t>
            </a:r>
            <a:r>
              <a:rPr lang="es-ES_tradnl" dirty="0" smtClean="0"/>
              <a:t> </a:t>
            </a:r>
            <a:r>
              <a:rPr lang="es-ES_tradnl" dirty="0" err="1" smtClean="0"/>
              <a:t>interval</a:t>
            </a:r>
            <a:r>
              <a:rPr lang="es-ES_tradnl" dirty="0" smtClean="0"/>
              <a:t> 0.74-1.05, </a:t>
            </a:r>
            <a:r>
              <a:rPr lang="es-ES_tradnl" dirty="0" err="1" smtClean="0"/>
              <a:t>p</a:t>
            </a:r>
            <a:r>
              <a:rPr lang="es-ES_tradnl" dirty="0" smtClean="0"/>
              <a:t> = 0.14). </a:t>
            </a:r>
            <a:r>
              <a:rPr lang="es-ES_tradnl" dirty="0" err="1" smtClean="0"/>
              <a:t>Similarly</a:t>
            </a:r>
            <a:r>
              <a:rPr lang="es-ES_tradnl" dirty="0" smtClean="0"/>
              <a:t>, </a:t>
            </a:r>
            <a:r>
              <a:rPr lang="es-ES_tradnl" dirty="0" err="1" smtClean="0"/>
              <a:t>there</a:t>
            </a:r>
            <a:r>
              <a:rPr lang="es-ES_tradnl" dirty="0" smtClean="0"/>
              <a:t> </a:t>
            </a:r>
            <a:r>
              <a:rPr lang="es-ES_tradnl" dirty="0" err="1" smtClean="0"/>
              <a:t>was</a:t>
            </a:r>
            <a:r>
              <a:rPr lang="es-ES_tradnl" dirty="0" smtClean="0"/>
              <a:t> no </a:t>
            </a:r>
            <a:r>
              <a:rPr lang="es-ES_tradnl" dirty="0" err="1" smtClean="0"/>
              <a:t>difference</a:t>
            </a:r>
            <a:r>
              <a:rPr lang="es-ES_tradnl" dirty="0" smtClean="0"/>
              <a:t> in </a:t>
            </a:r>
            <a:r>
              <a:rPr lang="es-ES_tradnl" dirty="0" err="1" smtClean="0"/>
              <a:t>the</a:t>
            </a:r>
            <a:r>
              <a:rPr lang="es-ES_tradnl" dirty="0" smtClean="0"/>
              <a:t> </a:t>
            </a:r>
            <a:r>
              <a:rPr lang="es-ES_tradnl" dirty="0" err="1" smtClean="0"/>
              <a:t>incidence</a:t>
            </a:r>
            <a:r>
              <a:rPr lang="es-ES_tradnl" dirty="0" smtClean="0"/>
              <a:t> </a:t>
            </a:r>
            <a:r>
              <a:rPr lang="es-ES_tradnl" dirty="0" err="1" smtClean="0"/>
              <a:t>of</a:t>
            </a:r>
            <a:r>
              <a:rPr lang="es-ES_tradnl" dirty="0" smtClean="0"/>
              <a:t> </a:t>
            </a:r>
            <a:r>
              <a:rPr lang="es-ES_tradnl" dirty="0" err="1" smtClean="0"/>
              <a:t>any</a:t>
            </a:r>
            <a:r>
              <a:rPr lang="es-ES_tradnl" dirty="0" smtClean="0"/>
              <a:t> </a:t>
            </a:r>
            <a:r>
              <a:rPr lang="es-ES_tradnl" dirty="0" err="1" smtClean="0"/>
              <a:t>of</a:t>
            </a:r>
            <a:r>
              <a:rPr lang="es-ES_tradnl" dirty="0" smtClean="0"/>
              <a:t> </a:t>
            </a:r>
            <a:r>
              <a:rPr lang="es-ES_tradnl" dirty="0" err="1" smtClean="0"/>
              <a:t>the</a:t>
            </a:r>
            <a:r>
              <a:rPr lang="es-ES_tradnl" dirty="0" smtClean="0"/>
              <a:t> individual </a:t>
            </a:r>
            <a:r>
              <a:rPr lang="es-ES_tradnl" dirty="0" err="1" smtClean="0"/>
              <a:t>endpoints</a:t>
            </a:r>
            <a:r>
              <a:rPr lang="es-ES_tradnl" dirty="0" smtClean="0"/>
              <a:t> </a:t>
            </a:r>
            <a:r>
              <a:rPr lang="es-ES_tradnl" dirty="0" err="1" smtClean="0"/>
              <a:t>studied</a:t>
            </a:r>
            <a:r>
              <a:rPr lang="es-ES_tradnl" dirty="0" smtClean="0"/>
              <a:t>, </a:t>
            </a:r>
            <a:r>
              <a:rPr lang="es-ES_tradnl" dirty="0" err="1" smtClean="0"/>
              <a:t>including</a:t>
            </a:r>
            <a:r>
              <a:rPr lang="es-ES_tradnl" dirty="0" smtClean="0"/>
              <a:t> </a:t>
            </a:r>
            <a:r>
              <a:rPr lang="es-ES_tradnl" dirty="0" err="1" smtClean="0"/>
              <a:t>death</a:t>
            </a:r>
            <a:r>
              <a:rPr lang="es-ES_tradnl" dirty="0" smtClean="0"/>
              <a:t> (</a:t>
            </a:r>
            <a:r>
              <a:rPr lang="es-ES_tradnl" dirty="0" err="1" smtClean="0"/>
              <a:t>p</a:t>
            </a:r>
            <a:r>
              <a:rPr lang="es-ES_tradnl" dirty="0" smtClean="0"/>
              <a:t> = 0.62), CV </a:t>
            </a:r>
            <a:r>
              <a:rPr lang="es-ES_tradnl" dirty="0" err="1" smtClean="0"/>
              <a:t>death</a:t>
            </a:r>
            <a:r>
              <a:rPr lang="es-ES_tradnl" dirty="0" smtClean="0"/>
              <a:t> (</a:t>
            </a:r>
            <a:r>
              <a:rPr lang="es-ES_tradnl" dirty="0" err="1" smtClean="0"/>
              <a:t>p</a:t>
            </a:r>
            <a:r>
              <a:rPr lang="es-ES_tradnl" dirty="0" smtClean="0"/>
              <a:t> = 0.26), </a:t>
            </a:r>
            <a:r>
              <a:rPr lang="es-ES_tradnl" dirty="0" err="1" smtClean="0"/>
              <a:t>or</a:t>
            </a:r>
            <a:r>
              <a:rPr lang="es-ES_tradnl" dirty="0" smtClean="0"/>
              <a:t> MI (</a:t>
            </a:r>
            <a:r>
              <a:rPr lang="es-ES_tradnl" dirty="0" err="1" smtClean="0"/>
              <a:t>p</a:t>
            </a:r>
            <a:r>
              <a:rPr lang="es-ES_tradnl" dirty="0" smtClean="0"/>
              <a:t> = 0.24). Microvascular </a:t>
            </a:r>
            <a:r>
              <a:rPr lang="es-ES_tradnl" dirty="0" err="1" smtClean="0"/>
              <a:t>events</a:t>
            </a:r>
            <a:r>
              <a:rPr lang="es-ES_tradnl" dirty="0" smtClean="0"/>
              <a:t> </a:t>
            </a:r>
            <a:r>
              <a:rPr lang="es-ES_tradnl" dirty="0" err="1" smtClean="0"/>
              <a:t>were</a:t>
            </a:r>
            <a:r>
              <a:rPr lang="es-ES_tradnl" dirty="0" smtClean="0"/>
              <a:t> similar </a:t>
            </a:r>
            <a:r>
              <a:rPr lang="es-ES_tradnl" dirty="0" err="1" smtClean="0"/>
              <a:t>between</a:t>
            </a:r>
            <a:r>
              <a:rPr lang="es-ES_tradnl" dirty="0" smtClean="0"/>
              <a:t> </a:t>
            </a:r>
            <a:r>
              <a:rPr lang="es-ES_tradnl" dirty="0" err="1" smtClean="0"/>
              <a:t>the</a:t>
            </a:r>
            <a:r>
              <a:rPr lang="es-ES_tradnl" dirty="0" smtClean="0"/>
              <a:t> </a:t>
            </a:r>
            <a:r>
              <a:rPr lang="es-ES_tradnl" dirty="0" err="1" smtClean="0"/>
              <a:t>two</a:t>
            </a:r>
            <a:r>
              <a:rPr lang="es-ES_tradnl" dirty="0" smtClean="0"/>
              <a:t> </a:t>
            </a:r>
            <a:r>
              <a:rPr lang="es-ES_tradnl" dirty="0" err="1" smtClean="0"/>
              <a:t>arms</a:t>
            </a:r>
            <a:r>
              <a:rPr lang="es-ES_tradnl" dirty="0" smtClean="0"/>
              <a:t>, </a:t>
            </a:r>
            <a:r>
              <a:rPr lang="es-ES_tradnl" dirty="0" err="1" smtClean="0"/>
              <a:t>including</a:t>
            </a:r>
            <a:r>
              <a:rPr lang="es-ES_tradnl" dirty="0" smtClean="0"/>
              <a:t> </a:t>
            </a:r>
            <a:r>
              <a:rPr lang="es-ES_tradnl" dirty="0" err="1" smtClean="0"/>
              <a:t>new</a:t>
            </a:r>
            <a:r>
              <a:rPr lang="es-ES_tradnl" dirty="0" smtClean="0"/>
              <a:t>-</a:t>
            </a:r>
            <a:r>
              <a:rPr lang="es-ES_tradnl" dirty="0" err="1" smtClean="0"/>
              <a:t>onset</a:t>
            </a:r>
            <a:r>
              <a:rPr lang="es-ES_tradnl" dirty="0" smtClean="0"/>
              <a:t> </a:t>
            </a:r>
            <a:r>
              <a:rPr lang="es-ES_tradnl" dirty="0" err="1" smtClean="0"/>
              <a:t>retinopathy</a:t>
            </a:r>
            <a:r>
              <a:rPr lang="es-ES_tradnl" dirty="0" smtClean="0"/>
              <a:t> (42.2% vs. 48.9%, </a:t>
            </a:r>
            <a:r>
              <a:rPr lang="es-ES_tradnl" dirty="0" err="1" smtClean="0"/>
              <a:t>p</a:t>
            </a:r>
            <a:r>
              <a:rPr lang="es-ES_tradnl" dirty="0" smtClean="0"/>
              <a:t> = 0.27), </a:t>
            </a:r>
            <a:r>
              <a:rPr lang="es-ES_tradnl" dirty="0" err="1" smtClean="0"/>
              <a:t>doubling</a:t>
            </a:r>
            <a:r>
              <a:rPr lang="es-ES_tradnl" dirty="0" smtClean="0"/>
              <a:t> </a:t>
            </a:r>
            <a:r>
              <a:rPr lang="es-ES_tradnl" dirty="0" err="1" smtClean="0"/>
              <a:t>of</a:t>
            </a:r>
            <a:r>
              <a:rPr lang="es-ES_tradnl" dirty="0" smtClean="0"/>
              <a:t> </a:t>
            </a:r>
            <a:r>
              <a:rPr lang="es-ES_tradnl" dirty="0" err="1" smtClean="0"/>
              <a:t>serum</a:t>
            </a:r>
            <a:r>
              <a:rPr lang="es-ES_tradnl" dirty="0" smtClean="0"/>
              <a:t> </a:t>
            </a:r>
            <a:r>
              <a:rPr lang="es-ES_tradnl" dirty="0" err="1" smtClean="0"/>
              <a:t>creatinine</a:t>
            </a:r>
            <a:r>
              <a:rPr lang="es-ES_tradnl" dirty="0" smtClean="0"/>
              <a:t> (8.8% vs. 8.8%, </a:t>
            </a:r>
            <a:r>
              <a:rPr lang="es-ES_tradnl" dirty="0" err="1" smtClean="0"/>
              <a:t>p</a:t>
            </a:r>
            <a:r>
              <a:rPr lang="es-ES_tradnl" dirty="0" smtClean="0"/>
              <a:t> = 0.99), </a:t>
            </a:r>
            <a:r>
              <a:rPr lang="es-ES_tradnl" dirty="0" err="1" smtClean="0"/>
              <a:t>and</a:t>
            </a:r>
            <a:r>
              <a:rPr lang="es-ES_tradnl" dirty="0" smtClean="0"/>
              <a:t> </a:t>
            </a:r>
            <a:r>
              <a:rPr lang="es-ES_tradnl" dirty="0" err="1" smtClean="0"/>
              <a:t>new</a:t>
            </a:r>
            <a:r>
              <a:rPr lang="es-ES_tradnl" dirty="0" smtClean="0"/>
              <a:t>-</a:t>
            </a:r>
            <a:r>
              <a:rPr lang="es-ES_tradnl" dirty="0" err="1" smtClean="0"/>
              <a:t>onset</a:t>
            </a:r>
            <a:r>
              <a:rPr lang="es-ES_tradnl" dirty="0" smtClean="0"/>
              <a:t> </a:t>
            </a:r>
            <a:r>
              <a:rPr lang="es-ES_tradnl" dirty="0" err="1" smtClean="0"/>
              <a:t>neuropathy</a:t>
            </a:r>
            <a:r>
              <a:rPr lang="es-ES_tradnl" dirty="0" smtClean="0"/>
              <a:t> (43.5% vs. 43.8%, </a:t>
            </a:r>
            <a:r>
              <a:rPr lang="es-ES_tradnl" dirty="0" err="1" smtClean="0"/>
              <a:t>p</a:t>
            </a:r>
            <a:r>
              <a:rPr lang="es-ES_tradnl" dirty="0" smtClean="0"/>
              <a:t> = 0.94).</a:t>
            </a:r>
          </a:p>
          <a:p>
            <a:endParaRPr lang="es-ES_tradnl" dirty="0" smtClean="0"/>
          </a:p>
          <a:p>
            <a:r>
              <a:rPr lang="es-ES_tradnl" dirty="0" err="1" smtClean="0"/>
              <a:t>Both</a:t>
            </a:r>
            <a:r>
              <a:rPr lang="es-ES_tradnl" dirty="0" smtClean="0"/>
              <a:t> </a:t>
            </a:r>
            <a:r>
              <a:rPr lang="es-ES_tradnl" dirty="0" err="1" smtClean="0"/>
              <a:t>symptomatic</a:t>
            </a:r>
            <a:r>
              <a:rPr lang="es-ES_tradnl" dirty="0" smtClean="0"/>
              <a:t> </a:t>
            </a:r>
            <a:r>
              <a:rPr lang="es-ES_tradnl" dirty="0" err="1" smtClean="0"/>
              <a:t>and</a:t>
            </a:r>
            <a:r>
              <a:rPr lang="es-ES_tradnl" dirty="0" smtClean="0"/>
              <a:t> </a:t>
            </a:r>
            <a:r>
              <a:rPr lang="es-ES_tradnl" dirty="0" err="1" smtClean="0"/>
              <a:t>asymptomatic</a:t>
            </a:r>
            <a:r>
              <a:rPr lang="es-ES_tradnl" dirty="0" smtClean="0"/>
              <a:t> </a:t>
            </a:r>
            <a:r>
              <a:rPr lang="es-ES_tradnl" dirty="0" err="1" smtClean="0"/>
              <a:t>hypoglycemia</a:t>
            </a:r>
            <a:r>
              <a:rPr lang="es-ES_tradnl" dirty="0" smtClean="0"/>
              <a:t> </a:t>
            </a:r>
            <a:r>
              <a:rPr lang="es-ES_tradnl" dirty="0" err="1" smtClean="0"/>
              <a:t>were</a:t>
            </a:r>
            <a:r>
              <a:rPr lang="es-ES_tradnl" dirty="0" smtClean="0"/>
              <a:t> </a:t>
            </a:r>
            <a:r>
              <a:rPr lang="es-ES_tradnl" dirty="0" err="1" smtClean="0"/>
              <a:t>significantly</a:t>
            </a:r>
            <a:r>
              <a:rPr lang="es-ES_tradnl" dirty="0" smtClean="0"/>
              <a:t> </a:t>
            </a:r>
            <a:r>
              <a:rPr lang="es-ES_tradnl" dirty="0" err="1" smtClean="0"/>
              <a:t>higher</a:t>
            </a:r>
            <a:r>
              <a:rPr lang="es-ES_tradnl" dirty="0" smtClean="0"/>
              <a:t> in </a:t>
            </a:r>
            <a:r>
              <a:rPr lang="es-ES_tradnl" dirty="0" err="1" smtClean="0"/>
              <a:t>the</a:t>
            </a:r>
            <a:r>
              <a:rPr lang="es-ES_tradnl" dirty="0" smtClean="0"/>
              <a:t> </a:t>
            </a:r>
            <a:r>
              <a:rPr lang="es-ES_tradnl" dirty="0" err="1" smtClean="0"/>
              <a:t>intensive</a:t>
            </a:r>
            <a:r>
              <a:rPr lang="es-ES_tradnl" dirty="0" smtClean="0"/>
              <a:t>-</a:t>
            </a:r>
            <a:r>
              <a:rPr lang="es-ES_tradnl" dirty="0" err="1" smtClean="0"/>
              <a:t>treatment</a:t>
            </a:r>
            <a:r>
              <a:rPr lang="es-ES_tradnl" dirty="0" smtClean="0"/>
              <a:t> </a:t>
            </a:r>
            <a:r>
              <a:rPr lang="es-ES_tradnl" dirty="0" err="1" smtClean="0"/>
              <a:t>arm</a:t>
            </a:r>
            <a:r>
              <a:rPr lang="es-ES_tradnl" dirty="0" smtClean="0"/>
              <a:t> </a:t>
            </a:r>
            <a:r>
              <a:rPr lang="es-ES_tradnl" dirty="0" err="1" smtClean="0"/>
              <a:t>compared</a:t>
            </a:r>
            <a:r>
              <a:rPr lang="es-ES_tradnl" dirty="0" smtClean="0"/>
              <a:t> </a:t>
            </a:r>
            <a:r>
              <a:rPr lang="es-ES_tradnl" dirty="0" err="1" smtClean="0"/>
              <a:t>with</a:t>
            </a:r>
            <a:r>
              <a:rPr lang="es-ES_tradnl" dirty="0" smtClean="0"/>
              <a:t> </a:t>
            </a:r>
            <a:r>
              <a:rPr lang="es-ES_tradnl" dirty="0" err="1" smtClean="0"/>
              <a:t>standard</a:t>
            </a:r>
            <a:r>
              <a:rPr lang="es-ES_tradnl" dirty="0" smtClean="0"/>
              <a:t> </a:t>
            </a:r>
            <a:r>
              <a:rPr lang="es-ES_tradnl" dirty="0" err="1" smtClean="0"/>
              <a:t>therapy</a:t>
            </a:r>
            <a:r>
              <a:rPr lang="es-ES_tradnl" dirty="0" smtClean="0"/>
              <a:t> (1,566 vs. 432 </a:t>
            </a:r>
            <a:r>
              <a:rPr lang="es-ES_tradnl" dirty="0" err="1" smtClean="0"/>
              <a:t>events</a:t>
            </a:r>
            <a:r>
              <a:rPr lang="es-ES_tradnl" dirty="0" smtClean="0"/>
              <a:t>/100 </a:t>
            </a:r>
            <a:r>
              <a:rPr lang="es-ES_tradnl" dirty="0" err="1" smtClean="0"/>
              <a:t>patient</a:t>
            </a:r>
            <a:r>
              <a:rPr lang="es-ES_tradnl" dirty="0" smtClean="0"/>
              <a:t>-</a:t>
            </a:r>
            <a:r>
              <a:rPr lang="es-ES_tradnl" dirty="0" err="1" smtClean="0"/>
              <a:t>years</a:t>
            </a:r>
            <a:r>
              <a:rPr lang="es-ES_tradnl" dirty="0" smtClean="0"/>
              <a:t>, </a:t>
            </a:r>
            <a:r>
              <a:rPr lang="es-ES_tradnl" dirty="0" err="1" smtClean="0"/>
              <a:t>p</a:t>
            </a:r>
            <a:r>
              <a:rPr lang="es-ES_tradnl" dirty="0" smtClean="0"/>
              <a:t> &lt; 0.0001). Nocturnal </a:t>
            </a:r>
            <a:r>
              <a:rPr lang="es-ES_tradnl" dirty="0" err="1" smtClean="0"/>
              <a:t>hypoglycemia</a:t>
            </a:r>
            <a:r>
              <a:rPr lang="es-ES_tradnl" dirty="0" smtClean="0"/>
              <a:t> </a:t>
            </a:r>
            <a:r>
              <a:rPr lang="es-ES_tradnl" dirty="0" err="1" smtClean="0"/>
              <a:t>was</a:t>
            </a:r>
            <a:r>
              <a:rPr lang="es-ES_tradnl" dirty="0" smtClean="0"/>
              <a:t> </a:t>
            </a:r>
            <a:r>
              <a:rPr lang="es-ES_tradnl" dirty="0" err="1" smtClean="0"/>
              <a:t>also</a:t>
            </a:r>
            <a:r>
              <a:rPr lang="es-ES_tradnl" dirty="0" smtClean="0"/>
              <a:t> more </a:t>
            </a:r>
            <a:r>
              <a:rPr lang="es-ES_tradnl" dirty="0" err="1" smtClean="0"/>
              <a:t>common</a:t>
            </a:r>
            <a:r>
              <a:rPr lang="es-ES_tradnl" dirty="0" smtClean="0"/>
              <a:t> in </a:t>
            </a:r>
            <a:r>
              <a:rPr lang="es-ES_tradnl" dirty="0" err="1" smtClean="0"/>
              <a:t>the</a:t>
            </a:r>
            <a:r>
              <a:rPr lang="es-ES_tradnl" dirty="0" smtClean="0"/>
              <a:t> </a:t>
            </a:r>
            <a:r>
              <a:rPr lang="es-ES_tradnl" dirty="0" err="1" smtClean="0"/>
              <a:t>intensive</a:t>
            </a:r>
            <a:r>
              <a:rPr lang="es-ES_tradnl" dirty="0" smtClean="0"/>
              <a:t>-</a:t>
            </a:r>
            <a:r>
              <a:rPr lang="es-ES_tradnl" dirty="0" err="1" smtClean="0"/>
              <a:t>treatment</a:t>
            </a:r>
            <a:r>
              <a:rPr lang="es-ES_tradnl" dirty="0" smtClean="0"/>
              <a:t> </a:t>
            </a:r>
            <a:r>
              <a:rPr lang="es-ES_tradnl" dirty="0" err="1" smtClean="0"/>
              <a:t>arm</a:t>
            </a:r>
            <a:r>
              <a:rPr lang="es-ES_tradnl" dirty="0" smtClean="0"/>
              <a:t> (</a:t>
            </a:r>
            <a:r>
              <a:rPr lang="es-ES_tradnl" dirty="0" err="1" smtClean="0"/>
              <a:t>p</a:t>
            </a:r>
            <a:r>
              <a:rPr lang="es-ES_tradnl" dirty="0" smtClean="0"/>
              <a:t> &lt; 0.0001).</a:t>
            </a:r>
          </a:p>
          <a:p>
            <a:r>
              <a:rPr lang="es-ES_tradnl" dirty="0" err="1" smtClean="0"/>
              <a:t>Interpretation</a:t>
            </a:r>
            <a:endParaRPr lang="es-ES_tradnl" dirty="0" smtClean="0"/>
          </a:p>
          <a:p>
            <a:r>
              <a:rPr lang="es-ES_tradnl" dirty="0" err="1" smtClean="0"/>
              <a:t>The</a:t>
            </a:r>
            <a:r>
              <a:rPr lang="es-ES_tradnl" dirty="0" smtClean="0"/>
              <a:t> </a:t>
            </a:r>
            <a:r>
              <a:rPr lang="es-ES_tradnl" dirty="0" err="1" smtClean="0"/>
              <a:t>results</a:t>
            </a:r>
            <a:r>
              <a:rPr lang="es-ES_tradnl" dirty="0" smtClean="0"/>
              <a:t> </a:t>
            </a:r>
            <a:r>
              <a:rPr lang="es-ES_tradnl" dirty="0" err="1" smtClean="0"/>
              <a:t>of</a:t>
            </a:r>
            <a:r>
              <a:rPr lang="es-ES_tradnl" dirty="0" smtClean="0"/>
              <a:t> </a:t>
            </a:r>
            <a:r>
              <a:rPr lang="es-ES_tradnl" dirty="0" err="1" smtClean="0"/>
              <a:t>the</a:t>
            </a:r>
            <a:r>
              <a:rPr lang="es-ES_tradnl" dirty="0" smtClean="0"/>
              <a:t> VADT </a:t>
            </a:r>
            <a:r>
              <a:rPr lang="es-ES_tradnl" dirty="0" err="1" smtClean="0"/>
              <a:t>study</a:t>
            </a:r>
            <a:r>
              <a:rPr lang="es-ES_tradnl" dirty="0" smtClean="0"/>
              <a:t> </a:t>
            </a:r>
            <a:r>
              <a:rPr lang="es-ES_tradnl" dirty="0" err="1" smtClean="0"/>
              <a:t>indicate</a:t>
            </a:r>
            <a:r>
              <a:rPr lang="es-ES_tradnl" dirty="0" smtClean="0"/>
              <a:t> </a:t>
            </a:r>
            <a:r>
              <a:rPr lang="es-ES_tradnl" dirty="0" err="1" smtClean="0"/>
              <a:t>that</a:t>
            </a:r>
            <a:r>
              <a:rPr lang="es-ES_tradnl" dirty="0" smtClean="0"/>
              <a:t> </a:t>
            </a:r>
            <a:r>
              <a:rPr lang="es-ES_tradnl" dirty="0" err="1" smtClean="0"/>
              <a:t>intensive</a:t>
            </a:r>
            <a:r>
              <a:rPr lang="es-ES_tradnl" dirty="0" smtClean="0"/>
              <a:t> </a:t>
            </a:r>
            <a:r>
              <a:rPr lang="es-ES_tradnl" dirty="0" err="1" smtClean="0"/>
              <a:t>glycemic</a:t>
            </a:r>
            <a:r>
              <a:rPr lang="es-ES_tradnl" dirty="0" smtClean="0"/>
              <a:t> control </a:t>
            </a:r>
            <a:r>
              <a:rPr lang="es-ES_tradnl" dirty="0" err="1" smtClean="0"/>
              <a:t>is</a:t>
            </a:r>
            <a:r>
              <a:rPr lang="es-ES_tradnl" dirty="0" smtClean="0"/>
              <a:t> </a:t>
            </a:r>
            <a:r>
              <a:rPr lang="es-ES_tradnl" dirty="0" err="1" smtClean="0"/>
              <a:t>not</a:t>
            </a:r>
            <a:r>
              <a:rPr lang="es-ES_tradnl" dirty="0" smtClean="0"/>
              <a:t> </a:t>
            </a:r>
            <a:r>
              <a:rPr lang="es-ES_tradnl" dirty="0" err="1" smtClean="0"/>
              <a:t>associated</a:t>
            </a:r>
            <a:r>
              <a:rPr lang="es-ES_tradnl" dirty="0" smtClean="0"/>
              <a:t> </a:t>
            </a:r>
            <a:r>
              <a:rPr lang="es-ES_tradnl" dirty="0" err="1" smtClean="0"/>
              <a:t>with</a:t>
            </a:r>
            <a:r>
              <a:rPr lang="es-ES_tradnl" dirty="0" smtClean="0"/>
              <a:t> a </a:t>
            </a:r>
            <a:r>
              <a:rPr lang="es-ES_tradnl" dirty="0" err="1" smtClean="0"/>
              <a:t>reduction</a:t>
            </a:r>
            <a:r>
              <a:rPr lang="es-ES_tradnl" dirty="0" smtClean="0"/>
              <a:t> in macrovascular </a:t>
            </a:r>
            <a:r>
              <a:rPr lang="es-ES_tradnl" dirty="0" err="1" smtClean="0"/>
              <a:t>or</a:t>
            </a:r>
            <a:r>
              <a:rPr lang="es-ES_tradnl" dirty="0" smtClean="0"/>
              <a:t> microvascular </a:t>
            </a:r>
            <a:r>
              <a:rPr lang="es-ES_tradnl" dirty="0" err="1" smtClean="0"/>
              <a:t>events</a:t>
            </a:r>
            <a:r>
              <a:rPr lang="es-ES_tradnl" dirty="0" smtClean="0"/>
              <a:t> </a:t>
            </a:r>
            <a:r>
              <a:rPr lang="es-ES_tradnl" dirty="0" err="1" smtClean="0"/>
              <a:t>compared</a:t>
            </a:r>
            <a:r>
              <a:rPr lang="es-ES_tradnl" dirty="0" smtClean="0"/>
              <a:t> </a:t>
            </a:r>
            <a:r>
              <a:rPr lang="es-ES_tradnl" dirty="0" err="1" smtClean="0"/>
              <a:t>with</a:t>
            </a:r>
            <a:r>
              <a:rPr lang="es-ES_tradnl" dirty="0" smtClean="0"/>
              <a:t> </a:t>
            </a:r>
            <a:r>
              <a:rPr lang="es-ES_tradnl" dirty="0" err="1" smtClean="0"/>
              <a:t>standard</a:t>
            </a:r>
            <a:r>
              <a:rPr lang="es-ES_tradnl" dirty="0" smtClean="0"/>
              <a:t> </a:t>
            </a:r>
            <a:r>
              <a:rPr lang="es-ES_tradnl" dirty="0" err="1" smtClean="0"/>
              <a:t>glycemic</a:t>
            </a:r>
            <a:r>
              <a:rPr lang="es-ES_tradnl" dirty="0" smtClean="0"/>
              <a:t> </a:t>
            </a:r>
            <a:r>
              <a:rPr lang="es-ES_tradnl" dirty="0" err="1" smtClean="0"/>
              <a:t>therapy</a:t>
            </a:r>
            <a:r>
              <a:rPr lang="es-ES_tradnl" dirty="0" smtClean="0"/>
              <a:t> in </a:t>
            </a:r>
            <a:r>
              <a:rPr lang="es-ES_tradnl" dirty="0" err="1" smtClean="0"/>
              <a:t>patients</a:t>
            </a:r>
            <a:r>
              <a:rPr lang="es-ES_tradnl" dirty="0" smtClean="0"/>
              <a:t> </a:t>
            </a:r>
            <a:r>
              <a:rPr lang="es-ES_tradnl" dirty="0" err="1" smtClean="0"/>
              <a:t>with</a:t>
            </a:r>
            <a:r>
              <a:rPr lang="es-ES_tradnl" dirty="0" smtClean="0"/>
              <a:t> </a:t>
            </a:r>
            <a:r>
              <a:rPr lang="es-ES_tradnl" dirty="0" err="1" smtClean="0"/>
              <a:t>poorly</a:t>
            </a:r>
            <a:r>
              <a:rPr lang="es-ES_tradnl" dirty="0" smtClean="0"/>
              <a:t> </a:t>
            </a:r>
            <a:r>
              <a:rPr lang="es-ES_tradnl" dirty="0" err="1" smtClean="0"/>
              <a:t>controlled</a:t>
            </a:r>
            <a:r>
              <a:rPr lang="es-ES_tradnl" dirty="0" smtClean="0"/>
              <a:t> </a:t>
            </a:r>
            <a:r>
              <a:rPr lang="es-ES_tradnl" dirty="0" err="1" smtClean="0"/>
              <a:t>type</a:t>
            </a:r>
            <a:r>
              <a:rPr lang="es-ES_tradnl" dirty="0" smtClean="0"/>
              <a:t> 2 diabetes, </a:t>
            </a:r>
            <a:r>
              <a:rPr lang="es-ES_tradnl" dirty="0" err="1" smtClean="0"/>
              <a:t>with</a:t>
            </a:r>
            <a:r>
              <a:rPr lang="es-ES_tradnl" dirty="0" smtClean="0"/>
              <a:t> </a:t>
            </a:r>
            <a:r>
              <a:rPr lang="es-ES_tradnl" dirty="0" err="1" smtClean="0"/>
              <a:t>an</a:t>
            </a:r>
            <a:r>
              <a:rPr lang="es-ES_tradnl" dirty="0" smtClean="0"/>
              <a:t> </a:t>
            </a:r>
            <a:r>
              <a:rPr lang="es-ES_tradnl" dirty="0" err="1" smtClean="0"/>
              <a:t>increase</a:t>
            </a:r>
            <a:r>
              <a:rPr lang="es-ES_tradnl" dirty="0" smtClean="0"/>
              <a:t> in </a:t>
            </a:r>
            <a:r>
              <a:rPr lang="es-ES_tradnl" dirty="0" err="1" smtClean="0"/>
              <a:t>the</a:t>
            </a:r>
            <a:r>
              <a:rPr lang="es-ES_tradnl" dirty="0" smtClean="0"/>
              <a:t> </a:t>
            </a:r>
            <a:r>
              <a:rPr lang="es-ES_tradnl" dirty="0" err="1" smtClean="0"/>
              <a:t>incidence</a:t>
            </a:r>
            <a:r>
              <a:rPr lang="es-ES_tradnl" dirty="0" smtClean="0"/>
              <a:t> </a:t>
            </a:r>
            <a:r>
              <a:rPr lang="es-ES_tradnl" dirty="0" err="1" smtClean="0"/>
              <a:t>of</a:t>
            </a:r>
            <a:r>
              <a:rPr lang="es-ES_tradnl" dirty="0" smtClean="0"/>
              <a:t> </a:t>
            </a:r>
            <a:r>
              <a:rPr lang="es-ES_tradnl" dirty="0" err="1" smtClean="0"/>
              <a:t>adverse</a:t>
            </a:r>
            <a:r>
              <a:rPr lang="es-ES_tradnl" dirty="0" smtClean="0"/>
              <a:t> </a:t>
            </a:r>
            <a:r>
              <a:rPr lang="es-ES_tradnl" dirty="0" err="1" smtClean="0"/>
              <a:t>events</a:t>
            </a:r>
            <a:r>
              <a:rPr lang="es-ES_tradnl" dirty="0" smtClean="0"/>
              <a:t>, </a:t>
            </a:r>
            <a:r>
              <a:rPr lang="es-ES_tradnl" dirty="0" err="1" smtClean="0"/>
              <a:t>primarily</a:t>
            </a:r>
            <a:r>
              <a:rPr lang="es-ES_tradnl" dirty="0" smtClean="0"/>
              <a:t> </a:t>
            </a:r>
            <a:r>
              <a:rPr lang="es-ES_tradnl" dirty="0" err="1" smtClean="0"/>
              <a:t>due</a:t>
            </a:r>
            <a:r>
              <a:rPr lang="es-ES_tradnl" dirty="0" smtClean="0"/>
              <a:t> </a:t>
            </a:r>
            <a:r>
              <a:rPr lang="es-ES_tradnl" dirty="0" err="1" smtClean="0"/>
              <a:t>to</a:t>
            </a:r>
            <a:r>
              <a:rPr lang="es-ES_tradnl" dirty="0" smtClean="0"/>
              <a:t> </a:t>
            </a:r>
            <a:r>
              <a:rPr lang="es-ES_tradnl" dirty="0" err="1" smtClean="0"/>
              <a:t>hypoglycemia</a:t>
            </a:r>
            <a:r>
              <a:rPr lang="es-ES_tradnl" dirty="0" smtClean="0"/>
              <a:t>.</a:t>
            </a:r>
          </a:p>
          <a:p>
            <a:endParaRPr lang="es-ES_tradnl" dirty="0" smtClean="0"/>
          </a:p>
          <a:p>
            <a:r>
              <a:rPr lang="es-ES_tradnl" dirty="0" err="1" smtClean="0"/>
              <a:t>Although</a:t>
            </a:r>
            <a:r>
              <a:rPr lang="es-ES_tradnl" dirty="0" smtClean="0"/>
              <a:t> </a:t>
            </a:r>
            <a:r>
              <a:rPr lang="es-ES_tradnl" dirty="0" err="1" smtClean="0"/>
              <a:t>the</a:t>
            </a:r>
            <a:r>
              <a:rPr lang="es-ES_tradnl" dirty="0" smtClean="0"/>
              <a:t> role </a:t>
            </a:r>
            <a:r>
              <a:rPr lang="es-ES_tradnl" dirty="0" err="1" smtClean="0"/>
              <a:t>of</a:t>
            </a:r>
            <a:r>
              <a:rPr lang="es-ES_tradnl" dirty="0" smtClean="0"/>
              <a:t> </a:t>
            </a:r>
            <a:r>
              <a:rPr lang="es-ES_tradnl" dirty="0" err="1" smtClean="0"/>
              <a:t>tight</a:t>
            </a:r>
            <a:r>
              <a:rPr lang="es-ES_tradnl" dirty="0" smtClean="0"/>
              <a:t> </a:t>
            </a:r>
            <a:r>
              <a:rPr lang="es-ES_tradnl" dirty="0" err="1" smtClean="0"/>
              <a:t>glycemic</a:t>
            </a:r>
            <a:r>
              <a:rPr lang="es-ES_tradnl" dirty="0" smtClean="0"/>
              <a:t> control in </a:t>
            </a:r>
            <a:r>
              <a:rPr lang="es-ES_tradnl" dirty="0" err="1" smtClean="0"/>
              <a:t>the</a:t>
            </a:r>
            <a:r>
              <a:rPr lang="es-ES_tradnl" dirty="0" smtClean="0"/>
              <a:t> </a:t>
            </a:r>
            <a:r>
              <a:rPr lang="es-ES_tradnl" dirty="0" err="1" smtClean="0"/>
              <a:t>prevention</a:t>
            </a:r>
            <a:r>
              <a:rPr lang="es-ES_tradnl" dirty="0" smtClean="0"/>
              <a:t> </a:t>
            </a:r>
            <a:r>
              <a:rPr lang="es-ES_tradnl" dirty="0" err="1" smtClean="0"/>
              <a:t>of</a:t>
            </a:r>
            <a:r>
              <a:rPr lang="es-ES_tradnl" dirty="0" smtClean="0"/>
              <a:t> microvascular </a:t>
            </a:r>
            <a:r>
              <a:rPr lang="es-ES_tradnl" dirty="0" err="1" smtClean="0"/>
              <a:t>complications</a:t>
            </a:r>
            <a:r>
              <a:rPr lang="es-ES_tradnl" dirty="0" smtClean="0"/>
              <a:t> </a:t>
            </a:r>
            <a:r>
              <a:rPr lang="es-ES_tradnl" dirty="0" err="1" smtClean="0"/>
              <a:t>is</a:t>
            </a:r>
            <a:r>
              <a:rPr lang="es-ES_tradnl" dirty="0" smtClean="0"/>
              <a:t> </a:t>
            </a:r>
            <a:r>
              <a:rPr lang="es-ES_tradnl" dirty="0" err="1" smtClean="0"/>
              <a:t>well</a:t>
            </a:r>
            <a:r>
              <a:rPr lang="es-ES_tradnl" dirty="0" smtClean="0"/>
              <a:t> </a:t>
            </a:r>
            <a:r>
              <a:rPr lang="es-ES_tradnl" dirty="0" err="1" smtClean="0"/>
              <a:t>established</a:t>
            </a:r>
            <a:r>
              <a:rPr lang="es-ES_tradnl" dirty="0" smtClean="0"/>
              <a:t>, </a:t>
            </a:r>
            <a:r>
              <a:rPr lang="es-ES_tradnl" dirty="0" err="1" smtClean="0"/>
              <a:t>its</a:t>
            </a:r>
            <a:r>
              <a:rPr lang="es-ES_tradnl" dirty="0" smtClean="0"/>
              <a:t> role in </a:t>
            </a:r>
            <a:r>
              <a:rPr lang="es-ES_tradnl" dirty="0" err="1" smtClean="0"/>
              <a:t>the</a:t>
            </a:r>
            <a:r>
              <a:rPr lang="es-ES_tradnl" dirty="0" smtClean="0"/>
              <a:t> </a:t>
            </a:r>
            <a:r>
              <a:rPr lang="es-ES_tradnl" dirty="0" err="1" smtClean="0"/>
              <a:t>prevention</a:t>
            </a:r>
            <a:r>
              <a:rPr lang="es-ES_tradnl" dirty="0" smtClean="0"/>
              <a:t> </a:t>
            </a:r>
            <a:r>
              <a:rPr lang="es-ES_tradnl" dirty="0" err="1" smtClean="0"/>
              <a:t>of</a:t>
            </a:r>
            <a:r>
              <a:rPr lang="es-ES_tradnl" dirty="0" smtClean="0"/>
              <a:t> macrovascular </a:t>
            </a:r>
            <a:r>
              <a:rPr lang="es-ES_tradnl" dirty="0" err="1" smtClean="0"/>
              <a:t>complications</a:t>
            </a:r>
            <a:r>
              <a:rPr lang="es-ES_tradnl" dirty="0" smtClean="0"/>
              <a:t> </a:t>
            </a:r>
            <a:r>
              <a:rPr lang="es-ES_tradnl" dirty="0" err="1" smtClean="0"/>
              <a:t>is</a:t>
            </a:r>
            <a:r>
              <a:rPr lang="es-ES_tradnl" dirty="0" smtClean="0"/>
              <a:t> </a:t>
            </a:r>
            <a:r>
              <a:rPr lang="es-ES_tradnl" dirty="0" err="1" smtClean="0"/>
              <a:t>debated</a:t>
            </a:r>
            <a:r>
              <a:rPr lang="es-ES_tradnl" dirty="0" smtClean="0"/>
              <a:t>. </a:t>
            </a:r>
            <a:r>
              <a:rPr lang="es-ES_tradnl" dirty="0" err="1" smtClean="0"/>
              <a:t>While</a:t>
            </a:r>
            <a:r>
              <a:rPr lang="es-ES_tradnl" dirty="0" smtClean="0"/>
              <a:t> long-</a:t>
            </a:r>
            <a:r>
              <a:rPr lang="es-ES_tradnl" dirty="0" err="1" smtClean="0"/>
              <a:t>term</a:t>
            </a:r>
            <a:r>
              <a:rPr lang="es-ES_tradnl" dirty="0" smtClean="0"/>
              <a:t> data </a:t>
            </a:r>
            <a:r>
              <a:rPr lang="es-ES_tradnl" dirty="0" err="1" smtClean="0"/>
              <a:t>from</a:t>
            </a:r>
            <a:r>
              <a:rPr lang="es-ES_tradnl" dirty="0" smtClean="0"/>
              <a:t> </a:t>
            </a:r>
            <a:r>
              <a:rPr lang="es-ES_tradnl" dirty="0" err="1" smtClean="0"/>
              <a:t>the</a:t>
            </a:r>
            <a:r>
              <a:rPr lang="es-ES_tradnl" dirty="0" smtClean="0"/>
              <a:t> UKPDS </a:t>
            </a:r>
            <a:r>
              <a:rPr lang="es-ES_tradnl" dirty="0" err="1" smtClean="0"/>
              <a:t>study</a:t>
            </a:r>
            <a:r>
              <a:rPr lang="es-ES_tradnl" dirty="0" smtClean="0"/>
              <a:t> </a:t>
            </a:r>
            <a:r>
              <a:rPr lang="es-ES_tradnl" dirty="0" err="1" smtClean="0"/>
              <a:t>suggested</a:t>
            </a:r>
            <a:r>
              <a:rPr lang="es-ES_tradnl" dirty="0" smtClean="0"/>
              <a:t> a </a:t>
            </a:r>
            <a:r>
              <a:rPr lang="es-ES_tradnl" dirty="0" err="1" smtClean="0"/>
              <a:t>reduction</a:t>
            </a:r>
            <a:r>
              <a:rPr lang="es-ES_tradnl" dirty="0" smtClean="0"/>
              <a:t> in MI </a:t>
            </a:r>
            <a:r>
              <a:rPr lang="es-ES_tradnl" dirty="0" err="1" smtClean="0"/>
              <a:t>and</a:t>
            </a:r>
            <a:r>
              <a:rPr lang="es-ES_tradnl" dirty="0" smtClean="0"/>
              <a:t> </a:t>
            </a:r>
            <a:r>
              <a:rPr lang="es-ES_tradnl" dirty="0" err="1" smtClean="0"/>
              <a:t>death</a:t>
            </a:r>
            <a:r>
              <a:rPr lang="es-ES_tradnl" dirty="0" smtClean="0"/>
              <a:t> at 10 </a:t>
            </a:r>
            <a:r>
              <a:rPr lang="es-ES_tradnl" dirty="0" err="1" smtClean="0"/>
              <a:t>years</a:t>
            </a:r>
            <a:r>
              <a:rPr lang="es-ES_tradnl" dirty="0" smtClean="0"/>
              <a:t>, </a:t>
            </a:r>
            <a:r>
              <a:rPr lang="es-ES_tradnl" dirty="0" err="1" smtClean="0"/>
              <a:t>results</a:t>
            </a:r>
            <a:r>
              <a:rPr lang="es-ES_tradnl" dirty="0" smtClean="0"/>
              <a:t> </a:t>
            </a:r>
            <a:r>
              <a:rPr lang="es-ES_tradnl" dirty="0" err="1" smtClean="0"/>
              <a:t>from</a:t>
            </a:r>
            <a:r>
              <a:rPr lang="es-ES_tradnl" dirty="0" smtClean="0"/>
              <a:t> </a:t>
            </a:r>
            <a:r>
              <a:rPr lang="es-ES_tradnl" dirty="0" err="1" smtClean="0"/>
              <a:t>the</a:t>
            </a:r>
            <a:r>
              <a:rPr lang="es-ES_tradnl" dirty="0" smtClean="0"/>
              <a:t> </a:t>
            </a:r>
            <a:r>
              <a:rPr lang="es-ES_tradnl" dirty="0" err="1" smtClean="0"/>
              <a:t>recently</a:t>
            </a:r>
            <a:r>
              <a:rPr lang="es-ES_tradnl" dirty="0" smtClean="0"/>
              <a:t> </a:t>
            </a:r>
            <a:r>
              <a:rPr lang="es-ES_tradnl" dirty="0" err="1" smtClean="0"/>
              <a:t>published</a:t>
            </a:r>
            <a:r>
              <a:rPr lang="es-ES_tradnl" dirty="0" smtClean="0"/>
              <a:t> ADVANCE </a:t>
            </a:r>
            <a:r>
              <a:rPr lang="es-ES_tradnl" dirty="0" err="1" smtClean="0"/>
              <a:t>and</a:t>
            </a:r>
            <a:r>
              <a:rPr lang="es-ES_tradnl" dirty="0" smtClean="0"/>
              <a:t> ACCORD </a:t>
            </a:r>
            <a:r>
              <a:rPr lang="es-ES_tradnl" dirty="0" err="1" smtClean="0"/>
              <a:t>studies</a:t>
            </a:r>
            <a:r>
              <a:rPr lang="es-ES_tradnl" dirty="0" smtClean="0"/>
              <a:t> </a:t>
            </a:r>
            <a:r>
              <a:rPr lang="es-ES_tradnl" dirty="0" err="1" smtClean="0"/>
              <a:t>suggested</a:t>
            </a:r>
            <a:r>
              <a:rPr lang="es-ES_tradnl" dirty="0" smtClean="0"/>
              <a:t> </a:t>
            </a:r>
            <a:r>
              <a:rPr lang="es-ES_tradnl" dirty="0" err="1" smtClean="0"/>
              <a:t>otherwise</a:t>
            </a:r>
            <a:r>
              <a:rPr lang="es-ES_tradnl" dirty="0" smtClean="0"/>
              <a:t>.</a:t>
            </a:r>
          </a:p>
          <a:p>
            <a:endParaRPr lang="es-ES_tradnl" dirty="0" smtClean="0"/>
          </a:p>
          <a:p>
            <a:r>
              <a:rPr lang="es-ES_tradnl" dirty="0" err="1" smtClean="0"/>
              <a:t>The</a:t>
            </a:r>
            <a:r>
              <a:rPr lang="es-ES_tradnl" dirty="0" smtClean="0"/>
              <a:t> </a:t>
            </a:r>
            <a:r>
              <a:rPr lang="es-ES_tradnl" dirty="0" err="1" smtClean="0"/>
              <a:t>current</a:t>
            </a:r>
            <a:r>
              <a:rPr lang="es-ES_tradnl" dirty="0" smtClean="0"/>
              <a:t> </a:t>
            </a:r>
            <a:r>
              <a:rPr lang="es-ES_tradnl" dirty="0" err="1" smtClean="0"/>
              <a:t>study</a:t>
            </a:r>
            <a:r>
              <a:rPr lang="es-ES_tradnl" dirty="0" smtClean="0"/>
              <a:t> </a:t>
            </a:r>
            <a:r>
              <a:rPr lang="es-ES_tradnl" dirty="0" err="1" smtClean="0"/>
              <a:t>also</a:t>
            </a:r>
            <a:r>
              <a:rPr lang="es-ES_tradnl" dirty="0" smtClean="0"/>
              <a:t> </a:t>
            </a:r>
            <a:r>
              <a:rPr lang="es-ES_tradnl" dirty="0" err="1" smtClean="0"/>
              <a:t>seems</a:t>
            </a:r>
            <a:r>
              <a:rPr lang="es-ES_tradnl" dirty="0" smtClean="0"/>
              <a:t> </a:t>
            </a:r>
            <a:r>
              <a:rPr lang="es-ES_tradnl" dirty="0" err="1" smtClean="0"/>
              <a:t>to</a:t>
            </a:r>
            <a:r>
              <a:rPr lang="es-ES_tradnl" dirty="0" smtClean="0"/>
              <a:t> </a:t>
            </a:r>
            <a:r>
              <a:rPr lang="es-ES_tradnl" dirty="0" err="1" smtClean="0"/>
              <a:t>suggest</a:t>
            </a:r>
            <a:r>
              <a:rPr lang="es-ES_tradnl" dirty="0" smtClean="0"/>
              <a:t> </a:t>
            </a:r>
            <a:r>
              <a:rPr lang="es-ES_tradnl" dirty="0" err="1" smtClean="0"/>
              <a:t>that</a:t>
            </a:r>
            <a:r>
              <a:rPr lang="es-ES_tradnl" dirty="0" smtClean="0"/>
              <a:t> macrovascular </a:t>
            </a:r>
            <a:r>
              <a:rPr lang="es-ES_tradnl" dirty="0" err="1" smtClean="0"/>
              <a:t>complications</a:t>
            </a:r>
            <a:r>
              <a:rPr lang="es-ES_tradnl" dirty="0" smtClean="0"/>
              <a:t> are </a:t>
            </a:r>
            <a:r>
              <a:rPr lang="es-ES_tradnl" dirty="0" err="1" smtClean="0"/>
              <a:t>less</a:t>
            </a:r>
            <a:r>
              <a:rPr lang="es-ES_tradnl" dirty="0" smtClean="0"/>
              <a:t> </a:t>
            </a:r>
            <a:r>
              <a:rPr lang="es-ES_tradnl" dirty="0" err="1" smtClean="0"/>
              <a:t>preventable</a:t>
            </a:r>
            <a:r>
              <a:rPr lang="es-ES_tradnl" dirty="0" smtClean="0"/>
              <a:t> </a:t>
            </a:r>
            <a:r>
              <a:rPr lang="es-ES_tradnl" dirty="0" err="1" smtClean="0"/>
              <a:t>with</a:t>
            </a:r>
            <a:r>
              <a:rPr lang="es-ES_tradnl" dirty="0" smtClean="0"/>
              <a:t> </a:t>
            </a:r>
            <a:r>
              <a:rPr lang="es-ES_tradnl" dirty="0" err="1" smtClean="0"/>
              <a:t>tight</a:t>
            </a:r>
            <a:r>
              <a:rPr lang="es-ES_tradnl" dirty="0" smtClean="0"/>
              <a:t> </a:t>
            </a:r>
            <a:r>
              <a:rPr lang="es-ES_tradnl" dirty="0" err="1" smtClean="0"/>
              <a:t>glycemic</a:t>
            </a:r>
            <a:r>
              <a:rPr lang="es-ES_tradnl" dirty="0" smtClean="0"/>
              <a:t> control, </a:t>
            </a:r>
            <a:r>
              <a:rPr lang="es-ES_tradnl" dirty="0" err="1" smtClean="0"/>
              <a:t>and</a:t>
            </a:r>
            <a:r>
              <a:rPr lang="es-ES_tradnl" dirty="0" smtClean="0"/>
              <a:t> are </a:t>
            </a:r>
            <a:r>
              <a:rPr lang="es-ES_tradnl" dirty="0" err="1" smtClean="0"/>
              <a:t>thus</a:t>
            </a:r>
            <a:r>
              <a:rPr lang="es-ES_tradnl" dirty="0" smtClean="0"/>
              <a:t> </a:t>
            </a:r>
            <a:r>
              <a:rPr lang="es-ES_tradnl" dirty="0" err="1" smtClean="0"/>
              <a:t>likely</a:t>
            </a:r>
            <a:r>
              <a:rPr lang="es-ES_tradnl" dirty="0" smtClean="0"/>
              <a:t> a </a:t>
            </a:r>
            <a:r>
              <a:rPr lang="es-ES_tradnl" dirty="0" err="1" smtClean="0"/>
              <a:t>result</a:t>
            </a:r>
            <a:r>
              <a:rPr lang="es-ES_tradnl" dirty="0" smtClean="0"/>
              <a:t> </a:t>
            </a:r>
            <a:r>
              <a:rPr lang="es-ES_tradnl" dirty="0" err="1" smtClean="0"/>
              <a:t>of</a:t>
            </a:r>
            <a:r>
              <a:rPr lang="es-ES_tradnl" dirty="0" smtClean="0"/>
              <a:t> </a:t>
            </a:r>
            <a:r>
              <a:rPr lang="es-ES_tradnl" dirty="0" err="1" smtClean="0"/>
              <a:t>other</a:t>
            </a:r>
            <a:r>
              <a:rPr lang="es-ES_tradnl" dirty="0" smtClean="0"/>
              <a:t> co-</a:t>
            </a:r>
            <a:r>
              <a:rPr lang="es-ES_tradnl" dirty="0" err="1" smtClean="0"/>
              <a:t>existing</a:t>
            </a:r>
            <a:r>
              <a:rPr lang="es-ES_tradnl" dirty="0" smtClean="0"/>
              <a:t> </a:t>
            </a:r>
            <a:r>
              <a:rPr lang="es-ES_tradnl" dirty="0" err="1" smtClean="0"/>
              <a:t>risk</a:t>
            </a:r>
            <a:r>
              <a:rPr lang="es-ES_tradnl" dirty="0" smtClean="0"/>
              <a:t> </a:t>
            </a:r>
            <a:r>
              <a:rPr lang="es-ES_tradnl" dirty="0" err="1" smtClean="0"/>
              <a:t>factors</a:t>
            </a:r>
            <a:r>
              <a:rPr lang="es-ES_tradnl" dirty="0" smtClean="0"/>
              <a:t> </a:t>
            </a:r>
            <a:r>
              <a:rPr lang="es-ES_tradnl" dirty="0" err="1" smtClean="0"/>
              <a:t>such</a:t>
            </a:r>
            <a:r>
              <a:rPr lang="es-ES_tradnl" dirty="0" smtClean="0"/>
              <a:t> as </a:t>
            </a:r>
            <a:r>
              <a:rPr lang="es-ES_tradnl" dirty="0" err="1" smtClean="0"/>
              <a:t>hypertension</a:t>
            </a:r>
            <a:r>
              <a:rPr lang="es-ES_tradnl" dirty="0" smtClean="0"/>
              <a:t> </a:t>
            </a:r>
            <a:r>
              <a:rPr lang="es-ES_tradnl" dirty="0" err="1" smtClean="0"/>
              <a:t>and</a:t>
            </a:r>
            <a:r>
              <a:rPr lang="es-ES_tradnl" dirty="0" smtClean="0"/>
              <a:t> </a:t>
            </a:r>
            <a:r>
              <a:rPr lang="es-ES_tradnl" dirty="0" err="1" smtClean="0"/>
              <a:t>hyperlipidemia</a:t>
            </a:r>
            <a:r>
              <a:rPr lang="es-ES_tradnl" dirty="0" smtClean="0"/>
              <a:t> in </a:t>
            </a:r>
            <a:r>
              <a:rPr lang="es-ES_tradnl" dirty="0" err="1" smtClean="0"/>
              <a:t>these</a:t>
            </a:r>
            <a:r>
              <a:rPr lang="es-ES_tradnl" dirty="0" smtClean="0"/>
              <a:t> </a:t>
            </a:r>
            <a:r>
              <a:rPr lang="es-ES_tradnl" dirty="0" err="1" smtClean="0"/>
              <a:t>patients</a:t>
            </a:r>
            <a:r>
              <a:rPr lang="es-ES_tradnl" dirty="0" smtClean="0"/>
              <a:t>. </a:t>
            </a:r>
            <a:r>
              <a:rPr lang="es-ES_tradnl" dirty="0" err="1" smtClean="0"/>
              <a:t>It</a:t>
            </a:r>
            <a:r>
              <a:rPr lang="es-ES_tradnl" dirty="0" smtClean="0"/>
              <a:t>, </a:t>
            </a:r>
            <a:r>
              <a:rPr lang="es-ES_tradnl" dirty="0" err="1" smtClean="0"/>
              <a:t>however</a:t>
            </a:r>
            <a:r>
              <a:rPr lang="es-ES_tradnl" dirty="0" smtClean="0"/>
              <a:t>, </a:t>
            </a:r>
            <a:r>
              <a:rPr lang="es-ES_tradnl" dirty="0" err="1" smtClean="0"/>
              <a:t>cannot</a:t>
            </a:r>
            <a:r>
              <a:rPr lang="es-ES_tradnl" dirty="0" smtClean="0"/>
              <a:t> be </a:t>
            </a:r>
            <a:r>
              <a:rPr lang="es-ES_tradnl" dirty="0" err="1" smtClean="0"/>
              <a:t>ruled</a:t>
            </a:r>
            <a:r>
              <a:rPr lang="es-ES_tradnl" dirty="0" smtClean="0"/>
              <a:t> out </a:t>
            </a:r>
            <a:r>
              <a:rPr lang="es-ES_tradnl" dirty="0" err="1" smtClean="0"/>
              <a:t>that</a:t>
            </a:r>
            <a:r>
              <a:rPr lang="es-ES_tradnl" dirty="0" smtClean="0"/>
              <a:t> long-</a:t>
            </a:r>
            <a:r>
              <a:rPr lang="es-ES_tradnl" dirty="0" err="1" smtClean="0"/>
              <a:t>term</a:t>
            </a:r>
            <a:r>
              <a:rPr lang="es-ES_tradnl" dirty="0" smtClean="0"/>
              <a:t> </a:t>
            </a:r>
            <a:r>
              <a:rPr lang="es-ES_tradnl" dirty="0" err="1" smtClean="0"/>
              <a:t>follow</a:t>
            </a:r>
            <a:r>
              <a:rPr lang="es-ES_tradnl" dirty="0" smtClean="0"/>
              <a:t>-up </a:t>
            </a:r>
            <a:r>
              <a:rPr lang="es-ES_tradnl" dirty="0" err="1" smtClean="0"/>
              <a:t>of</a:t>
            </a:r>
            <a:r>
              <a:rPr lang="es-ES_tradnl" dirty="0" smtClean="0"/>
              <a:t> </a:t>
            </a:r>
            <a:r>
              <a:rPr lang="es-ES_tradnl" dirty="0" err="1" smtClean="0"/>
              <a:t>the</a:t>
            </a:r>
            <a:r>
              <a:rPr lang="es-ES_tradnl" dirty="0" smtClean="0"/>
              <a:t> </a:t>
            </a:r>
            <a:r>
              <a:rPr lang="es-ES_tradnl" dirty="0" err="1" smtClean="0"/>
              <a:t>current</a:t>
            </a:r>
            <a:r>
              <a:rPr lang="es-ES_tradnl" dirty="0" smtClean="0"/>
              <a:t> </a:t>
            </a:r>
            <a:r>
              <a:rPr lang="es-ES_tradnl" dirty="0" err="1" smtClean="0"/>
              <a:t>study</a:t>
            </a:r>
            <a:r>
              <a:rPr lang="es-ES_tradnl" dirty="0" smtClean="0"/>
              <a:t> may show a </a:t>
            </a:r>
            <a:r>
              <a:rPr lang="es-ES_tradnl" dirty="0" err="1" smtClean="0"/>
              <a:t>benefit</a:t>
            </a:r>
            <a:r>
              <a:rPr lang="es-ES_tradnl" dirty="0" smtClean="0"/>
              <a:t>, similar </a:t>
            </a:r>
            <a:r>
              <a:rPr lang="es-ES_tradnl" dirty="0" err="1" smtClean="0"/>
              <a:t>to</a:t>
            </a:r>
            <a:r>
              <a:rPr lang="es-ES_tradnl" dirty="0" smtClean="0"/>
              <a:t> </a:t>
            </a:r>
            <a:r>
              <a:rPr lang="es-ES_tradnl" dirty="0" err="1" smtClean="0"/>
              <a:t>the</a:t>
            </a:r>
            <a:r>
              <a:rPr lang="es-ES_tradnl" dirty="0" smtClean="0"/>
              <a:t> UKPDS </a:t>
            </a:r>
            <a:r>
              <a:rPr lang="es-ES_tradnl" dirty="0" err="1" smtClean="0"/>
              <a:t>trial</a:t>
            </a:r>
            <a:r>
              <a:rPr lang="es-ES_tradnl" dirty="0" smtClean="0"/>
              <a:t>, </a:t>
            </a:r>
            <a:r>
              <a:rPr lang="es-ES_tradnl" dirty="0" err="1" smtClean="0"/>
              <a:t>where</a:t>
            </a:r>
            <a:r>
              <a:rPr lang="es-ES_tradnl" dirty="0" smtClean="0"/>
              <a:t> a </a:t>
            </a:r>
            <a:r>
              <a:rPr lang="es-ES_tradnl" dirty="0" err="1" smtClean="0"/>
              <a:t>benefit</a:t>
            </a:r>
            <a:r>
              <a:rPr lang="es-ES_tradnl" dirty="0" smtClean="0"/>
              <a:t> </a:t>
            </a:r>
            <a:r>
              <a:rPr lang="es-ES_tradnl" dirty="0" err="1" smtClean="0"/>
              <a:t>was</a:t>
            </a:r>
            <a:r>
              <a:rPr lang="es-ES_tradnl" dirty="0" smtClean="0"/>
              <a:t> </a:t>
            </a:r>
            <a:r>
              <a:rPr lang="es-ES_tradnl" dirty="0" err="1" smtClean="0"/>
              <a:t>noted</a:t>
            </a:r>
            <a:r>
              <a:rPr lang="es-ES_tradnl" dirty="0" smtClean="0"/>
              <a:t> </a:t>
            </a:r>
            <a:r>
              <a:rPr lang="es-ES_tradnl" dirty="0" err="1" smtClean="0"/>
              <a:t>only</a:t>
            </a:r>
            <a:r>
              <a:rPr lang="es-ES_tradnl" dirty="0" smtClean="0"/>
              <a:t> </a:t>
            </a:r>
            <a:r>
              <a:rPr lang="es-ES_tradnl" dirty="0" err="1" smtClean="0"/>
              <a:t>after</a:t>
            </a:r>
            <a:r>
              <a:rPr lang="es-ES_tradnl" dirty="0" smtClean="0"/>
              <a:t> 10 </a:t>
            </a:r>
            <a:r>
              <a:rPr lang="es-ES_tradnl" dirty="0" err="1" smtClean="0"/>
              <a:t>years</a:t>
            </a:r>
            <a:r>
              <a:rPr lang="es-ES_tradnl" dirty="0" smtClean="0"/>
              <a:t> </a:t>
            </a:r>
            <a:r>
              <a:rPr lang="es-ES_tradnl" dirty="0" err="1" smtClean="0"/>
              <a:t>of</a:t>
            </a:r>
            <a:r>
              <a:rPr lang="es-ES_tradnl" dirty="0" smtClean="0"/>
              <a:t> </a:t>
            </a:r>
            <a:r>
              <a:rPr lang="es-ES_tradnl" dirty="0" err="1" smtClean="0"/>
              <a:t>follow</a:t>
            </a:r>
            <a:r>
              <a:rPr lang="es-ES_tradnl" dirty="0" smtClean="0"/>
              <a:t>-up.</a:t>
            </a:r>
          </a:p>
          <a:p>
            <a:endParaRPr lang="es-ES_tradnl" dirty="0" smtClean="0"/>
          </a:p>
          <a:p>
            <a:r>
              <a:rPr lang="es-ES_tradnl" dirty="0" err="1" smtClean="0"/>
              <a:t>The</a:t>
            </a:r>
            <a:r>
              <a:rPr lang="es-ES_tradnl" dirty="0" smtClean="0"/>
              <a:t> </a:t>
            </a:r>
            <a:r>
              <a:rPr lang="es-ES_tradnl" dirty="0" err="1" smtClean="0"/>
              <a:t>other</a:t>
            </a:r>
            <a:r>
              <a:rPr lang="es-ES_tradnl" dirty="0" smtClean="0"/>
              <a:t> </a:t>
            </a:r>
            <a:r>
              <a:rPr lang="es-ES_tradnl" dirty="0" err="1" smtClean="0"/>
              <a:t>question</a:t>
            </a:r>
            <a:r>
              <a:rPr lang="es-ES_tradnl" dirty="0" smtClean="0"/>
              <a:t> </a:t>
            </a:r>
            <a:r>
              <a:rPr lang="es-ES_tradnl" dirty="0" err="1" smtClean="0"/>
              <a:t>that</a:t>
            </a:r>
            <a:r>
              <a:rPr lang="es-ES_tradnl" dirty="0" smtClean="0"/>
              <a:t> </a:t>
            </a:r>
            <a:r>
              <a:rPr lang="es-ES_tradnl" dirty="0" err="1" smtClean="0"/>
              <a:t>this</a:t>
            </a:r>
            <a:r>
              <a:rPr lang="es-ES_tradnl" dirty="0" smtClean="0"/>
              <a:t> </a:t>
            </a:r>
            <a:r>
              <a:rPr lang="es-ES_tradnl" dirty="0" err="1" smtClean="0"/>
              <a:t>study</a:t>
            </a:r>
            <a:r>
              <a:rPr lang="es-ES_tradnl" dirty="0" smtClean="0"/>
              <a:t> </a:t>
            </a:r>
            <a:r>
              <a:rPr lang="es-ES_tradnl" dirty="0" err="1" smtClean="0"/>
              <a:t>raises</a:t>
            </a:r>
            <a:r>
              <a:rPr lang="es-ES_tradnl" dirty="0" smtClean="0"/>
              <a:t> </a:t>
            </a:r>
            <a:r>
              <a:rPr lang="es-ES_tradnl" dirty="0" err="1" smtClean="0"/>
              <a:t>is</a:t>
            </a:r>
            <a:r>
              <a:rPr lang="es-ES_tradnl" dirty="0" smtClean="0"/>
              <a:t> </a:t>
            </a:r>
            <a:r>
              <a:rPr lang="es-ES_tradnl" dirty="0" err="1" smtClean="0"/>
              <a:t>whether</a:t>
            </a:r>
            <a:r>
              <a:rPr lang="es-ES_tradnl" dirty="0" smtClean="0"/>
              <a:t> </a:t>
            </a:r>
            <a:r>
              <a:rPr lang="es-ES_tradnl" dirty="0" err="1" smtClean="0"/>
              <a:t>the</a:t>
            </a:r>
            <a:r>
              <a:rPr lang="es-ES_tradnl" dirty="0" smtClean="0"/>
              <a:t> </a:t>
            </a:r>
            <a:r>
              <a:rPr lang="es-ES_tradnl" dirty="0" err="1" smtClean="0"/>
              <a:t>mechanism</a:t>
            </a:r>
            <a:r>
              <a:rPr lang="es-ES_tradnl" dirty="0" smtClean="0"/>
              <a:t> </a:t>
            </a:r>
            <a:r>
              <a:rPr lang="es-ES_tradnl" dirty="0" err="1" smtClean="0"/>
              <a:t>of</a:t>
            </a:r>
            <a:r>
              <a:rPr lang="es-ES_tradnl" dirty="0" smtClean="0"/>
              <a:t> </a:t>
            </a:r>
            <a:r>
              <a:rPr lang="es-ES_tradnl" dirty="0" err="1" smtClean="0"/>
              <a:t>HbA1c</a:t>
            </a:r>
            <a:r>
              <a:rPr lang="es-ES_tradnl" dirty="0" smtClean="0"/>
              <a:t> </a:t>
            </a:r>
            <a:r>
              <a:rPr lang="es-ES_tradnl" dirty="0" err="1" smtClean="0"/>
              <a:t>lowering</a:t>
            </a:r>
            <a:r>
              <a:rPr lang="es-ES_tradnl" dirty="0" smtClean="0"/>
              <a:t> (</a:t>
            </a:r>
            <a:r>
              <a:rPr lang="es-ES_tradnl" dirty="0" err="1" smtClean="0"/>
              <a:t>and</a:t>
            </a:r>
            <a:r>
              <a:rPr lang="es-ES_tradnl" dirty="0" smtClean="0"/>
              <a:t> </a:t>
            </a:r>
            <a:r>
              <a:rPr lang="es-ES_tradnl" dirty="0" err="1" smtClean="0"/>
              <a:t>glucose</a:t>
            </a:r>
            <a:r>
              <a:rPr lang="es-ES_tradnl" dirty="0" smtClean="0"/>
              <a:t> control) </a:t>
            </a:r>
            <a:r>
              <a:rPr lang="es-ES_tradnl" dirty="0" err="1" smtClean="0"/>
              <a:t>is</a:t>
            </a:r>
            <a:r>
              <a:rPr lang="es-ES_tradnl" dirty="0" smtClean="0"/>
              <a:t> as </a:t>
            </a:r>
            <a:r>
              <a:rPr lang="es-ES_tradnl" dirty="0" err="1" smtClean="0"/>
              <a:t>important</a:t>
            </a:r>
            <a:r>
              <a:rPr lang="es-ES_tradnl" dirty="0" smtClean="0"/>
              <a:t> as </a:t>
            </a:r>
            <a:r>
              <a:rPr lang="es-ES_tradnl" dirty="0" err="1" smtClean="0"/>
              <a:t>its</a:t>
            </a:r>
            <a:r>
              <a:rPr lang="es-ES_tradnl" dirty="0" smtClean="0"/>
              <a:t> actual </a:t>
            </a:r>
            <a:r>
              <a:rPr lang="es-ES_tradnl" dirty="0" err="1" smtClean="0"/>
              <a:t>reduction</a:t>
            </a:r>
            <a:r>
              <a:rPr lang="es-ES_tradnl" dirty="0" smtClean="0"/>
              <a:t>. Intravascular </a:t>
            </a:r>
            <a:r>
              <a:rPr lang="es-ES_tradnl" dirty="0" err="1" smtClean="0"/>
              <a:t>ultrasound</a:t>
            </a:r>
            <a:r>
              <a:rPr lang="es-ES_tradnl" dirty="0" smtClean="0"/>
              <a:t> </a:t>
            </a:r>
            <a:r>
              <a:rPr lang="es-ES_tradnl" dirty="0" err="1" smtClean="0"/>
              <a:t>studies</a:t>
            </a:r>
            <a:r>
              <a:rPr lang="es-ES_tradnl" dirty="0" smtClean="0"/>
              <a:t> </a:t>
            </a:r>
            <a:r>
              <a:rPr lang="es-ES_tradnl" dirty="0" err="1" smtClean="0"/>
              <a:t>such</a:t>
            </a:r>
            <a:r>
              <a:rPr lang="es-ES_tradnl" dirty="0" smtClean="0"/>
              <a:t> as PERISCOPE </a:t>
            </a:r>
            <a:r>
              <a:rPr lang="es-ES_tradnl" dirty="0" err="1" smtClean="0"/>
              <a:t>have</a:t>
            </a:r>
            <a:r>
              <a:rPr lang="es-ES_tradnl" dirty="0" smtClean="0"/>
              <a:t> </a:t>
            </a:r>
            <a:r>
              <a:rPr lang="es-ES_tradnl" dirty="0" err="1" smtClean="0"/>
              <a:t>shown</a:t>
            </a:r>
            <a:r>
              <a:rPr lang="es-ES_tradnl" dirty="0" smtClean="0"/>
              <a:t> no plaque </a:t>
            </a:r>
            <a:r>
              <a:rPr lang="es-ES_tradnl" dirty="0" err="1" smtClean="0"/>
              <a:t>reversal</a:t>
            </a:r>
            <a:r>
              <a:rPr lang="es-ES_tradnl" dirty="0" smtClean="0"/>
              <a:t> </a:t>
            </a:r>
            <a:r>
              <a:rPr lang="es-ES_tradnl" dirty="0" err="1" smtClean="0"/>
              <a:t>with</a:t>
            </a:r>
            <a:r>
              <a:rPr lang="es-ES_tradnl" dirty="0" smtClean="0"/>
              <a:t> </a:t>
            </a:r>
            <a:r>
              <a:rPr lang="es-ES_tradnl" dirty="0" err="1" smtClean="0"/>
              <a:t>glimeperide</a:t>
            </a:r>
            <a:r>
              <a:rPr lang="es-ES_tradnl" dirty="0" smtClean="0"/>
              <a:t> (</a:t>
            </a:r>
            <a:r>
              <a:rPr lang="es-ES_tradnl" dirty="0" err="1" smtClean="0"/>
              <a:t>one</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medications</a:t>
            </a:r>
            <a:r>
              <a:rPr lang="es-ES_tradnl" dirty="0" smtClean="0"/>
              <a:t> </a:t>
            </a:r>
            <a:r>
              <a:rPr lang="es-ES_tradnl" dirty="0" err="1" smtClean="0"/>
              <a:t>used</a:t>
            </a:r>
            <a:r>
              <a:rPr lang="es-ES_tradnl" dirty="0" smtClean="0"/>
              <a:t> in </a:t>
            </a:r>
            <a:r>
              <a:rPr lang="es-ES_tradnl" dirty="0" err="1" smtClean="0"/>
              <a:t>this</a:t>
            </a:r>
            <a:r>
              <a:rPr lang="es-ES_tradnl" dirty="0" smtClean="0"/>
              <a:t> </a:t>
            </a:r>
            <a:r>
              <a:rPr lang="es-ES_tradnl" dirty="0" err="1" smtClean="0"/>
              <a:t>trial</a:t>
            </a:r>
            <a:r>
              <a:rPr lang="es-ES_tradnl" dirty="0" smtClean="0"/>
              <a:t>) </a:t>
            </a:r>
            <a:r>
              <a:rPr lang="es-ES_tradnl" dirty="0" err="1" smtClean="0"/>
              <a:t>despite</a:t>
            </a:r>
            <a:r>
              <a:rPr lang="es-ES_tradnl" dirty="0" smtClean="0"/>
              <a:t> </a:t>
            </a:r>
            <a:r>
              <a:rPr lang="es-ES_tradnl" dirty="0" err="1" smtClean="0"/>
              <a:t>HbA1c</a:t>
            </a:r>
            <a:r>
              <a:rPr lang="es-ES_tradnl" dirty="0" smtClean="0"/>
              <a:t> </a:t>
            </a:r>
            <a:r>
              <a:rPr lang="es-ES_tradnl" dirty="0" err="1" smtClean="0"/>
              <a:t>lowering</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thus</a:t>
            </a:r>
            <a:r>
              <a:rPr lang="es-ES_tradnl" dirty="0" smtClean="0"/>
              <a:t> </a:t>
            </a:r>
            <a:r>
              <a:rPr lang="es-ES_tradnl" dirty="0" err="1" smtClean="0"/>
              <a:t>unknown</a:t>
            </a:r>
            <a:r>
              <a:rPr lang="es-ES_tradnl" dirty="0" smtClean="0"/>
              <a:t> </a:t>
            </a:r>
            <a:r>
              <a:rPr lang="es-ES_tradnl" dirty="0" err="1" smtClean="0"/>
              <a:t>if</a:t>
            </a:r>
            <a:r>
              <a:rPr lang="es-ES_tradnl" dirty="0" smtClean="0"/>
              <a:t> </a:t>
            </a:r>
            <a:r>
              <a:rPr lang="es-ES_tradnl" dirty="0" err="1" smtClean="0"/>
              <a:t>choosing</a:t>
            </a:r>
            <a:r>
              <a:rPr lang="es-ES_tradnl" dirty="0" smtClean="0"/>
              <a:t> </a:t>
            </a:r>
            <a:r>
              <a:rPr lang="es-ES_tradnl" dirty="0" err="1" smtClean="0"/>
              <a:t>different</a:t>
            </a:r>
            <a:r>
              <a:rPr lang="es-ES_tradnl" dirty="0" smtClean="0"/>
              <a:t> </a:t>
            </a:r>
            <a:r>
              <a:rPr lang="es-ES_tradnl" dirty="0" err="1" smtClean="0"/>
              <a:t>pharmacological</a:t>
            </a:r>
            <a:r>
              <a:rPr lang="es-ES_tradnl" dirty="0" smtClean="0"/>
              <a:t> </a:t>
            </a:r>
            <a:r>
              <a:rPr lang="es-ES_tradnl" dirty="0" err="1" smtClean="0"/>
              <a:t>agents</a:t>
            </a:r>
            <a:r>
              <a:rPr lang="es-ES_tradnl" dirty="0" smtClean="0"/>
              <a:t> </a:t>
            </a:r>
            <a:r>
              <a:rPr lang="es-ES_tradnl" dirty="0" err="1" smtClean="0"/>
              <a:t>to</a:t>
            </a:r>
            <a:r>
              <a:rPr lang="es-ES_tradnl" dirty="0" smtClean="0"/>
              <a:t> </a:t>
            </a:r>
            <a:r>
              <a:rPr lang="es-ES_tradnl" dirty="0" err="1" smtClean="0"/>
              <a:t>improve</a:t>
            </a:r>
            <a:r>
              <a:rPr lang="es-ES_tradnl" dirty="0" smtClean="0"/>
              <a:t> </a:t>
            </a:r>
            <a:r>
              <a:rPr lang="es-ES_tradnl" dirty="0" err="1" smtClean="0"/>
              <a:t>glycemic</a:t>
            </a:r>
            <a:r>
              <a:rPr lang="es-ES_tradnl" dirty="0" smtClean="0"/>
              <a:t> control </a:t>
            </a:r>
            <a:r>
              <a:rPr lang="es-ES_tradnl" dirty="0" err="1" smtClean="0"/>
              <a:t>would</a:t>
            </a:r>
            <a:r>
              <a:rPr lang="es-ES_tradnl" dirty="0" smtClean="0"/>
              <a:t> </a:t>
            </a:r>
            <a:r>
              <a:rPr lang="es-ES_tradnl" dirty="0" err="1" smtClean="0"/>
              <a:t>have</a:t>
            </a:r>
            <a:r>
              <a:rPr lang="es-ES_tradnl" dirty="0" smtClean="0"/>
              <a:t> </a:t>
            </a:r>
            <a:r>
              <a:rPr lang="es-ES_tradnl" dirty="0" err="1" smtClean="0"/>
              <a:t>been</a:t>
            </a:r>
            <a:r>
              <a:rPr lang="es-ES_tradnl" dirty="0" smtClean="0"/>
              <a:t> </a:t>
            </a:r>
            <a:r>
              <a:rPr lang="es-ES_tradnl" dirty="0" err="1" smtClean="0"/>
              <a:t>associated</a:t>
            </a:r>
            <a:r>
              <a:rPr lang="es-ES_tradnl" dirty="0" smtClean="0"/>
              <a:t> </a:t>
            </a:r>
            <a:r>
              <a:rPr lang="es-ES_tradnl" dirty="0" err="1" smtClean="0"/>
              <a:t>with</a:t>
            </a:r>
            <a:r>
              <a:rPr lang="es-ES_tradnl" dirty="0" smtClean="0"/>
              <a:t> </a:t>
            </a:r>
            <a:r>
              <a:rPr lang="es-ES_tradnl" dirty="0" err="1" smtClean="0"/>
              <a:t>different</a:t>
            </a:r>
            <a:r>
              <a:rPr lang="es-ES_tradnl" dirty="0" smtClean="0"/>
              <a:t> </a:t>
            </a:r>
            <a:r>
              <a:rPr lang="es-ES_tradnl" dirty="0" err="1" smtClean="0"/>
              <a:t>outcomes</a:t>
            </a:r>
            <a:r>
              <a:rPr lang="es-ES_tradnl" dirty="0" smtClean="0"/>
              <a:t>.</a:t>
            </a:r>
          </a:p>
          <a:p>
            <a:r>
              <a:rPr lang="es-ES_tradnl" dirty="0" err="1" smtClean="0"/>
              <a:t>Conditions</a:t>
            </a:r>
            <a:endParaRPr lang="es-ES_tradnl" dirty="0" smtClean="0"/>
          </a:p>
          <a:p>
            <a:r>
              <a:rPr lang="es-ES_tradnl" dirty="0" err="1" smtClean="0"/>
              <a:t>•</a:t>
            </a:r>
            <a:r>
              <a:rPr lang="es-ES_tradnl" dirty="0" smtClean="0"/>
              <a:t> Diabetes </a:t>
            </a:r>
            <a:r>
              <a:rPr lang="es-ES_tradnl" dirty="0" err="1" smtClean="0"/>
              <a:t>mellitus</a:t>
            </a:r>
            <a:endParaRPr lang="es-ES_tradnl" dirty="0" smtClean="0"/>
          </a:p>
          <a:p>
            <a:r>
              <a:rPr lang="es-ES_tradnl" dirty="0" err="1" smtClean="0"/>
              <a:t>•</a:t>
            </a:r>
            <a:r>
              <a:rPr lang="es-ES_tradnl" dirty="0" smtClean="0"/>
              <a:t> </a:t>
            </a:r>
            <a:r>
              <a:rPr lang="es-ES_tradnl" dirty="0" err="1" smtClean="0"/>
              <a:t>Prevention</a:t>
            </a:r>
            <a:endParaRPr lang="es-ES_tradnl" dirty="0" smtClean="0"/>
          </a:p>
          <a:p>
            <a:r>
              <a:rPr lang="es-ES_tradnl" dirty="0" err="1" smtClean="0"/>
              <a:t>Therapies</a:t>
            </a:r>
            <a:endParaRPr lang="es-ES_tradnl" dirty="0" smtClean="0"/>
          </a:p>
          <a:p>
            <a:r>
              <a:rPr lang="es-ES_tradnl" dirty="0" smtClean="0"/>
              <a:t> </a:t>
            </a:r>
            <a:r>
              <a:rPr lang="es-ES_tradnl" dirty="0" err="1" smtClean="0"/>
              <a:t>•</a:t>
            </a:r>
            <a:r>
              <a:rPr lang="es-ES_tradnl" dirty="0" smtClean="0"/>
              <a:t> </a:t>
            </a:r>
            <a:r>
              <a:rPr lang="es-ES_tradnl" dirty="0" err="1" smtClean="0"/>
              <a:t>Intensive</a:t>
            </a:r>
            <a:r>
              <a:rPr lang="es-ES_tradnl" dirty="0" smtClean="0"/>
              <a:t> vs. </a:t>
            </a:r>
            <a:r>
              <a:rPr lang="es-ES_tradnl" dirty="0" err="1" smtClean="0"/>
              <a:t>conventional</a:t>
            </a:r>
            <a:r>
              <a:rPr lang="es-ES_tradnl" dirty="0" smtClean="0"/>
              <a:t> </a:t>
            </a:r>
            <a:r>
              <a:rPr lang="es-ES_tradnl" dirty="0" err="1" smtClean="0"/>
              <a:t>glycemic</a:t>
            </a:r>
            <a:r>
              <a:rPr lang="es-ES_tradnl" dirty="0" smtClean="0"/>
              <a:t> control</a:t>
            </a:r>
          </a:p>
          <a:p>
            <a:r>
              <a:rPr lang="es-ES_tradnl" dirty="0" err="1" smtClean="0"/>
              <a:t>Study</a:t>
            </a:r>
            <a:r>
              <a:rPr lang="es-ES_tradnl" dirty="0" smtClean="0"/>
              <a:t> </a:t>
            </a:r>
            <a:r>
              <a:rPr lang="es-ES_tradnl" dirty="0" err="1" smtClean="0"/>
              <a:t>Design</a:t>
            </a:r>
            <a:endParaRPr lang="es-ES_tradnl" dirty="0" smtClean="0"/>
          </a:p>
          <a:p>
            <a:r>
              <a:rPr lang="es-ES_tradnl" dirty="0" err="1" smtClean="0"/>
              <a:t>Randomized</a:t>
            </a:r>
            <a:r>
              <a:rPr lang="es-ES_tradnl" dirty="0" smtClean="0"/>
              <a:t>. </a:t>
            </a:r>
            <a:r>
              <a:rPr lang="es-ES_tradnl" dirty="0" err="1" smtClean="0"/>
              <a:t>Blinded</a:t>
            </a:r>
            <a:r>
              <a:rPr lang="es-ES_tradnl" dirty="0" smtClean="0"/>
              <a:t>. </a:t>
            </a:r>
            <a:r>
              <a:rPr lang="es-ES_tradnl" dirty="0" err="1" smtClean="0"/>
              <a:t>Parallel</a:t>
            </a:r>
            <a:r>
              <a:rPr lang="es-ES_tradnl" dirty="0" smtClean="0"/>
              <a:t>. </a:t>
            </a:r>
            <a:r>
              <a:rPr lang="es-ES_tradnl" dirty="0" err="1" smtClean="0"/>
              <a:t>Stratified</a:t>
            </a:r>
            <a:r>
              <a:rPr lang="es-ES_tradnl" dirty="0" smtClean="0"/>
              <a:t>.</a:t>
            </a:r>
          </a:p>
          <a:p>
            <a:r>
              <a:rPr lang="es-ES_tradnl" dirty="0" err="1" smtClean="0"/>
              <a:t>Patients</a:t>
            </a:r>
            <a:r>
              <a:rPr lang="es-ES_tradnl" dirty="0" smtClean="0"/>
              <a:t> </a:t>
            </a:r>
            <a:r>
              <a:rPr lang="es-ES_tradnl" dirty="0" err="1" smtClean="0"/>
              <a:t>Screened</a:t>
            </a:r>
            <a:r>
              <a:rPr lang="es-ES_tradnl" dirty="0" smtClean="0"/>
              <a:t>: 20,027</a:t>
            </a:r>
          </a:p>
          <a:p>
            <a:r>
              <a:rPr lang="es-ES_tradnl" dirty="0" err="1" smtClean="0"/>
              <a:t>Patients</a:t>
            </a:r>
            <a:r>
              <a:rPr lang="es-ES_tradnl" dirty="0" smtClean="0"/>
              <a:t> </a:t>
            </a:r>
            <a:r>
              <a:rPr lang="es-ES_tradnl" dirty="0" err="1" smtClean="0"/>
              <a:t>Enrolled</a:t>
            </a:r>
            <a:r>
              <a:rPr lang="es-ES_tradnl" dirty="0" smtClean="0"/>
              <a:t>: 1,791</a:t>
            </a:r>
          </a:p>
          <a:p>
            <a:r>
              <a:rPr lang="es-ES_tradnl" dirty="0" smtClean="0"/>
              <a:t>Mean </a:t>
            </a:r>
            <a:r>
              <a:rPr lang="es-ES_tradnl" dirty="0" err="1" smtClean="0"/>
              <a:t>Follow</a:t>
            </a:r>
            <a:r>
              <a:rPr lang="es-ES_tradnl" dirty="0" smtClean="0"/>
              <a:t>-Up: 7.5 </a:t>
            </a:r>
            <a:r>
              <a:rPr lang="es-ES_tradnl" dirty="0" err="1" smtClean="0"/>
              <a:t>years</a:t>
            </a:r>
            <a:r>
              <a:rPr lang="es-ES_tradnl" dirty="0" smtClean="0"/>
              <a:t> (median 5.6 </a:t>
            </a:r>
            <a:r>
              <a:rPr lang="es-ES_tradnl" dirty="0" err="1" smtClean="0"/>
              <a:t>years</a:t>
            </a:r>
            <a:r>
              <a:rPr lang="es-ES_tradnl" dirty="0" smtClean="0"/>
              <a:t>)</a:t>
            </a:r>
          </a:p>
          <a:p>
            <a:r>
              <a:rPr lang="es-ES_tradnl" dirty="0" smtClean="0"/>
              <a:t>Mean </a:t>
            </a:r>
            <a:r>
              <a:rPr lang="es-ES_tradnl" dirty="0" err="1" smtClean="0"/>
              <a:t>Patient</a:t>
            </a:r>
            <a:r>
              <a:rPr lang="es-ES_tradnl" dirty="0" smtClean="0"/>
              <a:t> </a:t>
            </a:r>
            <a:r>
              <a:rPr lang="es-ES_tradnl" dirty="0" err="1" smtClean="0"/>
              <a:t>Age</a:t>
            </a:r>
            <a:r>
              <a:rPr lang="es-ES_tradnl" dirty="0" smtClean="0"/>
              <a:t>: 60.4 </a:t>
            </a:r>
            <a:r>
              <a:rPr lang="es-ES_tradnl" dirty="0" err="1" smtClean="0"/>
              <a:t>years</a:t>
            </a:r>
            <a:endParaRPr lang="es-ES_tradnl" dirty="0" smtClean="0"/>
          </a:p>
          <a:p>
            <a:r>
              <a:rPr lang="es-ES_tradnl" dirty="0" smtClean="0"/>
              <a:t>% </a:t>
            </a:r>
            <a:r>
              <a:rPr lang="es-ES_tradnl" dirty="0" err="1" smtClean="0"/>
              <a:t>Female</a:t>
            </a:r>
            <a:r>
              <a:rPr lang="es-ES_tradnl" dirty="0" smtClean="0"/>
              <a:t>: 3</a:t>
            </a:r>
          </a:p>
          <a:p>
            <a:endParaRPr lang="es-ES_tradnl" dirty="0" smtClean="0"/>
          </a:p>
          <a:p>
            <a:r>
              <a:rPr lang="es-ES_tradnl" dirty="0" err="1" smtClean="0"/>
              <a:t>Primary</a:t>
            </a:r>
            <a:r>
              <a:rPr lang="es-ES_tradnl" dirty="0" smtClean="0"/>
              <a:t> </a:t>
            </a:r>
            <a:r>
              <a:rPr lang="es-ES_tradnl" dirty="0" err="1" smtClean="0"/>
              <a:t>Endpoints</a:t>
            </a:r>
            <a:endParaRPr lang="es-ES_tradnl" dirty="0" smtClean="0"/>
          </a:p>
          <a:p>
            <a:endParaRPr lang="es-ES_tradnl" dirty="0" smtClean="0"/>
          </a:p>
          <a:p>
            <a:r>
              <a:rPr lang="es-ES_tradnl" dirty="0" smtClean="0"/>
              <a:t>    * </a:t>
            </a:r>
            <a:r>
              <a:rPr lang="es-ES_tradnl" dirty="0" err="1" smtClean="0"/>
              <a:t>Composite</a:t>
            </a:r>
            <a:r>
              <a:rPr lang="es-ES_tradnl" dirty="0" smtClean="0"/>
              <a:t> </a:t>
            </a:r>
            <a:r>
              <a:rPr lang="es-ES_tradnl" dirty="0" err="1" smtClean="0"/>
              <a:t>of</a:t>
            </a:r>
            <a:r>
              <a:rPr lang="es-ES_tradnl" dirty="0" smtClean="0"/>
              <a:t> MI, </a:t>
            </a:r>
            <a:r>
              <a:rPr lang="es-ES_tradnl" dirty="0" err="1" smtClean="0"/>
              <a:t>stroke</a:t>
            </a:r>
            <a:r>
              <a:rPr lang="es-ES_tradnl" dirty="0" smtClean="0"/>
              <a:t>, </a:t>
            </a:r>
            <a:r>
              <a:rPr lang="es-ES_tradnl" dirty="0" err="1" smtClean="0"/>
              <a:t>death</a:t>
            </a:r>
            <a:r>
              <a:rPr lang="es-ES_tradnl" dirty="0" smtClean="0"/>
              <a:t> </a:t>
            </a:r>
            <a:r>
              <a:rPr lang="es-ES_tradnl" dirty="0" err="1" smtClean="0"/>
              <a:t>from</a:t>
            </a:r>
            <a:r>
              <a:rPr lang="es-ES_tradnl" dirty="0" smtClean="0"/>
              <a:t> CV causes, </a:t>
            </a:r>
            <a:r>
              <a:rPr lang="es-ES_tradnl" dirty="0" err="1" smtClean="0"/>
              <a:t>and</a:t>
            </a:r>
            <a:r>
              <a:rPr lang="es-ES_tradnl" dirty="0" smtClean="0"/>
              <a:t> </a:t>
            </a:r>
            <a:r>
              <a:rPr lang="es-ES_tradnl" dirty="0" err="1" smtClean="0"/>
              <a:t>new</a:t>
            </a:r>
            <a:r>
              <a:rPr lang="es-ES_tradnl" dirty="0" smtClean="0"/>
              <a:t> </a:t>
            </a:r>
            <a:r>
              <a:rPr lang="es-ES_tradnl" dirty="0" err="1" smtClean="0"/>
              <a:t>or</a:t>
            </a:r>
            <a:r>
              <a:rPr lang="es-ES_tradnl" dirty="0" smtClean="0"/>
              <a:t> </a:t>
            </a:r>
            <a:r>
              <a:rPr lang="es-ES_tradnl" dirty="0" err="1" smtClean="0"/>
              <a:t>worsening</a:t>
            </a:r>
            <a:r>
              <a:rPr lang="es-ES_tradnl" dirty="0" smtClean="0"/>
              <a:t> </a:t>
            </a:r>
            <a:r>
              <a:rPr lang="es-ES_tradnl" dirty="0" err="1" smtClean="0"/>
              <a:t>congestive</a:t>
            </a:r>
            <a:r>
              <a:rPr lang="es-ES_tradnl" dirty="0" smtClean="0"/>
              <a:t> </a:t>
            </a:r>
            <a:r>
              <a:rPr lang="es-ES_tradnl" dirty="0" err="1" smtClean="0"/>
              <a:t>heart</a:t>
            </a:r>
            <a:r>
              <a:rPr lang="es-ES_tradnl" dirty="0" smtClean="0"/>
              <a:t> </a:t>
            </a:r>
            <a:r>
              <a:rPr lang="es-ES_tradnl" dirty="0" err="1" smtClean="0"/>
              <a:t>failure</a:t>
            </a:r>
            <a:endParaRPr lang="es-ES_tradnl" dirty="0" smtClean="0"/>
          </a:p>
          <a:p>
            <a:r>
              <a:rPr lang="es-ES_tradnl" dirty="0" smtClean="0"/>
              <a:t>    * </a:t>
            </a:r>
            <a:r>
              <a:rPr lang="es-ES_tradnl" dirty="0" err="1" smtClean="0"/>
              <a:t>Surgical</a:t>
            </a:r>
            <a:r>
              <a:rPr lang="es-ES_tradnl" dirty="0" smtClean="0"/>
              <a:t> </a:t>
            </a:r>
            <a:r>
              <a:rPr lang="es-ES_tradnl" dirty="0" err="1" smtClean="0"/>
              <a:t>intervention</a:t>
            </a:r>
            <a:r>
              <a:rPr lang="es-ES_tradnl" dirty="0" smtClean="0"/>
              <a:t> </a:t>
            </a:r>
            <a:r>
              <a:rPr lang="es-ES_tradnl" dirty="0" err="1" smtClean="0"/>
              <a:t>for</a:t>
            </a:r>
            <a:r>
              <a:rPr lang="es-ES_tradnl" dirty="0" smtClean="0"/>
              <a:t> </a:t>
            </a:r>
            <a:r>
              <a:rPr lang="es-ES_tradnl" dirty="0" err="1" smtClean="0"/>
              <a:t>cardiac</a:t>
            </a:r>
            <a:r>
              <a:rPr lang="es-ES_tradnl" dirty="0" smtClean="0"/>
              <a:t>, cerebrovascular, </a:t>
            </a:r>
            <a:r>
              <a:rPr lang="es-ES_tradnl" dirty="0" err="1" smtClean="0"/>
              <a:t>or</a:t>
            </a:r>
            <a:r>
              <a:rPr lang="es-ES_tradnl" dirty="0" smtClean="0"/>
              <a:t> </a:t>
            </a:r>
            <a:r>
              <a:rPr lang="es-ES_tradnl" dirty="0" err="1" smtClean="0"/>
              <a:t>peripheral</a:t>
            </a:r>
            <a:r>
              <a:rPr lang="es-ES_tradnl" dirty="0" smtClean="0"/>
              <a:t> vascular </a:t>
            </a:r>
            <a:r>
              <a:rPr lang="es-ES_tradnl" dirty="0" err="1" smtClean="0"/>
              <a:t>disease</a:t>
            </a:r>
            <a:r>
              <a:rPr lang="es-ES_tradnl" dirty="0" smtClean="0"/>
              <a:t>, inoperable </a:t>
            </a:r>
            <a:r>
              <a:rPr lang="es-ES_tradnl" dirty="0" err="1" smtClean="0"/>
              <a:t>coronary</a:t>
            </a:r>
            <a:r>
              <a:rPr lang="es-ES_tradnl" dirty="0" smtClean="0"/>
              <a:t> </a:t>
            </a:r>
            <a:r>
              <a:rPr lang="es-ES_tradnl" dirty="0" err="1" smtClean="0"/>
              <a:t>artery</a:t>
            </a:r>
            <a:r>
              <a:rPr lang="es-ES_tradnl" dirty="0" smtClean="0"/>
              <a:t> </a:t>
            </a:r>
            <a:r>
              <a:rPr lang="es-ES_tradnl" dirty="0" err="1" smtClean="0"/>
              <a:t>disease</a:t>
            </a:r>
            <a:r>
              <a:rPr lang="es-ES_tradnl" dirty="0" smtClean="0"/>
              <a:t>, </a:t>
            </a:r>
            <a:r>
              <a:rPr lang="es-ES_tradnl" dirty="0" err="1" smtClean="0"/>
              <a:t>and</a:t>
            </a:r>
            <a:r>
              <a:rPr lang="es-ES_tradnl" dirty="0" smtClean="0"/>
              <a:t> </a:t>
            </a:r>
            <a:r>
              <a:rPr lang="es-ES_tradnl" dirty="0" err="1" smtClean="0"/>
              <a:t>amputation</a:t>
            </a:r>
            <a:r>
              <a:rPr lang="es-ES_tradnl" dirty="0" smtClean="0"/>
              <a:t> </a:t>
            </a:r>
            <a:r>
              <a:rPr lang="es-ES_tradnl" dirty="0" err="1" smtClean="0"/>
              <a:t>for</a:t>
            </a:r>
            <a:r>
              <a:rPr lang="es-ES_tradnl" dirty="0" smtClean="0"/>
              <a:t> </a:t>
            </a:r>
            <a:r>
              <a:rPr lang="es-ES_tradnl" dirty="0" err="1" smtClean="0"/>
              <a:t>ischemic</a:t>
            </a:r>
            <a:r>
              <a:rPr lang="es-ES_tradnl" dirty="0" smtClean="0"/>
              <a:t> gangrene</a:t>
            </a:r>
          </a:p>
          <a:p>
            <a:endParaRPr lang="es-ES_tradnl" dirty="0" smtClean="0"/>
          </a:p>
          <a:p>
            <a:r>
              <a:rPr lang="es-ES_tradnl" dirty="0" err="1" smtClean="0"/>
              <a:t>Secondary</a:t>
            </a:r>
            <a:r>
              <a:rPr lang="es-ES_tradnl" dirty="0" smtClean="0"/>
              <a:t> </a:t>
            </a:r>
            <a:r>
              <a:rPr lang="es-ES_tradnl" dirty="0" err="1" smtClean="0"/>
              <a:t>Endpoints</a:t>
            </a:r>
            <a:endParaRPr lang="es-ES_tradnl" dirty="0" smtClean="0"/>
          </a:p>
          <a:p>
            <a:endParaRPr lang="es-ES_tradnl" dirty="0" smtClean="0"/>
          </a:p>
          <a:p>
            <a:r>
              <a:rPr lang="es-ES_tradnl" dirty="0" smtClean="0"/>
              <a:t>    * </a:t>
            </a:r>
            <a:r>
              <a:rPr lang="es-ES_tradnl" dirty="0" err="1" smtClean="0"/>
              <a:t>New</a:t>
            </a:r>
            <a:r>
              <a:rPr lang="es-ES_tradnl" dirty="0" smtClean="0"/>
              <a:t> </a:t>
            </a:r>
            <a:r>
              <a:rPr lang="es-ES_tradnl" dirty="0" err="1" smtClean="0"/>
              <a:t>or</a:t>
            </a:r>
            <a:r>
              <a:rPr lang="es-ES_tradnl" dirty="0" smtClean="0"/>
              <a:t> </a:t>
            </a:r>
            <a:r>
              <a:rPr lang="es-ES_tradnl" dirty="0" err="1" smtClean="0"/>
              <a:t>worsening</a:t>
            </a:r>
            <a:r>
              <a:rPr lang="es-ES_tradnl" dirty="0" smtClean="0"/>
              <a:t> angina</a:t>
            </a:r>
          </a:p>
          <a:p>
            <a:r>
              <a:rPr lang="es-ES_tradnl" dirty="0" smtClean="0"/>
              <a:t>    * </a:t>
            </a:r>
            <a:r>
              <a:rPr lang="es-ES_tradnl" dirty="0" err="1" smtClean="0"/>
              <a:t>New</a:t>
            </a:r>
            <a:r>
              <a:rPr lang="es-ES_tradnl" dirty="0" smtClean="0"/>
              <a:t> </a:t>
            </a:r>
            <a:r>
              <a:rPr lang="es-ES_tradnl" dirty="0" err="1" smtClean="0"/>
              <a:t>transient</a:t>
            </a:r>
            <a:r>
              <a:rPr lang="es-ES_tradnl" dirty="0" smtClean="0"/>
              <a:t> </a:t>
            </a:r>
            <a:r>
              <a:rPr lang="es-ES_tradnl" dirty="0" err="1" smtClean="0"/>
              <a:t>ischemic</a:t>
            </a:r>
            <a:r>
              <a:rPr lang="es-ES_tradnl" dirty="0" smtClean="0"/>
              <a:t> </a:t>
            </a:r>
            <a:r>
              <a:rPr lang="es-ES_tradnl" dirty="0" err="1" smtClean="0"/>
              <a:t>attack</a:t>
            </a:r>
            <a:endParaRPr lang="es-ES_tradnl" dirty="0" smtClean="0"/>
          </a:p>
          <a:p>
            <a:r>
              <a:rPr lang="es-ES_tradnl" dirty="0" smtClean="0"/>
              <a:t>    * </a:t>
            </a:r>
            <a:r>
              <a:rPr lang="es-ES_tradnl" dirty="0" err="1" smtClean="0"/>
              <a:t>New</a:t>
            </a:r>
            <a:r>
              <a:rPr lang="es-ES_tradnl" dirty="0" smtClean="0"/>
              <a:t> </a:t>
            </a:r>
            <a:r>
              <a:rPr lang="es-ES_tradnl" dirty="0" err="1" smtClean="0"/>
              <a:t>intermittent</a:t>
            </a:r>
            <a:r>
              <a:rPr lang="es-ES_tradnl" dirty="0" smtClean="0"/>
              <a:t> </a:t>
            </a:r>
            <a:r>
              <a:rPr lang="es-ES_tradnl" dirty="0" err="1" smtClean="0"/>
              <a:t>claudication</a:t>
            </a:r>
            <a:endParaRPr lang="es-ES_tradnl" dirty="0" smtClean="0"/>
          </a:p>
          <a:p>
            <a:r>
              <a:rPr lang="es-ES_tradnl" dirty="0" smtClean="0"/>
              <a:t>    * </a:t>
            </a:r>
            <a:r>
              <a:rPr lang="es-ES_tradnl" dirty="0" err="1" smtClean="0"/>
              <a:t>New</a:t>
            </a:r>
            <a:r>
              <a:rPr lang="es-ES_tradnl" dirty="0" smtClean="0"/>
              <a:t> </a:t>
            </a:r>
            <a:r>
              <a:rPr lang="es-ES_tradnl" dirty="0" err="1" smtClean="0"/>
              <a:t>critical</a:t>
            </a:r>
            <a:r>
              <a:rPr lang="es-ES_tradnl" dirty="0" smtClean="0"/>
              <a:t> </a:t>
            </a:r>
            <a:r>
              <a:rPr lang="es-ES_tradnl" dirty="0" err="1" smtClean="0"/>
              <a:t>limb</a:t>
            </a:r>
            <a:r>
              <a:rPr lang="es-ES_tradnl" dirty="0" smtClean="0"/>
              <a:t> </a:t>
            </a:r>
            <a:r>
              <a:rPr lang="es-ES_tradnl" dirty="0" err="1" smtClean="0"/>
              <a:t>ischemia</a:t>
            </a:r>
            <a:endParaRPr lang="es-ES_tradnl" dirty="0" smtClean="0"/>
          </a:p>
          <a:p>
            <a:r>
              <a:rPr lang="es-ES_tradnl" dirty="0" smtClean="0"/>
              <a:t>    * </a:t>
            </a:r>
            <a:r>
              <a:rPr lang="es-ES_tradnl" dirty="0" err="1" smtClean="0"/>
              <a:t>All</a:t>
            </a:r>
            <a:r>
              <a:rPr lang="es-ES_tradnl" dirty="0" smtClean="0"/>
              <a:t>-cause </a:t>
            </a:r>
            <a:r>
              <a:rPr lang="es-ES_tradnl" dirty="0" err="1" smtClean="0"/>
              <a:t>mortality</a:t>
            </a:r>
            <a:endParaRPr lang="es-ES_tradnl" dirty="0" smtClean="0"/>
          </a:p>
          <a:p>
            <a:r>
              <a:rPr lang="es-ES_tradnl" dirty="0" smtClean="0"/>
              <a:t>    * Microvascular </a:t>
            </a:r>
            <a:r>
              <a:rPr lang="es-ES_tradnl" dirty="0" err="1" smtClean="0"/>
              <a:t>complications</a:t>
            </a:r>
            <a:r>
              <a:rPr lang="es-ES_tradnl" dirty="0" smtClean="0"/>
              <a:t> </a:t>
            </a:r>
            <a:r>
              <a:rPr lang="es-ES_tradnl" dirty="0" err="1" smtClean="0"/>
              <a:t>including</a:t>
            </a:r>
            <a:r>
              <a:rPr lang="es-ES_tradnl" dirty="0" smtClean="0"/>
              <a:t> </a:t>
            </a:r>
            <a:r>
              <a:rPr lang="es-ES_tradnl" dirty="0" err="1" smtClean="0"/>
              <a:t>retinopathy</a:t>
            </a:r>
            <a:r>
              <a:rPr lang="es-ES_tradnl" dirty="0" smtClean="0"/>
              <a:t>, </a:t>
            </a:r>
            <a:r>
              <a:rPr lang="es-ES_tradnl" dirty="0" err="1" smtClean="0"/>
              <a:t>neuropathy</a:t>
            </a:r>
            <a:r>
              <a:rPr lang="es-ES_tradnl" dirty="0" smtClean="0"/>
              <a:t>, </a:t>
            </a:r>
            <a:r>
              <a:rPr lang="es-ES_tradnl" dirty="0" err="1" smtClean="0"/>
              <a:t>and</a:t>
            </a:r>
            <a:r>
              <a:rPr lang="es-ES_tradnl" dirty="0" smtClean="0"/>
              <a:t> </a:t>
            </a:r>
            <a:r>
              <a:rPr lang="es-ES_tradnl" dirty="0" err="1" smtClean="0"/>
              <a:t>nephropathy</a:t>
            </a:r>
            <a:endParaRPr lang="es-ES_tradnl" dirty="0" smtClean="0"/>
          </a:p>
          <a:p>
            <a:r>
              <a:rPr lang="es-ES_tradnl" dirty="0" smtClean="0"/>
              <a:t>    * </a:t>
            </a:r>
            <a:r>
              <a:rPr lang="es-ES_tradnl" dirty="0" err="1" smtClean="0"/>
              <a:t>Adverse</a:t>
            </a:r>
            <a:r>
              <a:rPr lang="es-ES_tradnl" dirty="0" smtClean="0"/>
              <a:t> </a:t>
            </a:r>
            <a:r>
              <a:rPr lang="es-ES_tradnl" dirty="0" err="1" smtClean="0"/>
              <a:t>events</a:t>
            </a:r>
            <a:r>
              <a:rPr lang="es-ES_tradnl" dirty="0" smtClean="0"/>
              <a:t>, </a:t>
            </a:r>
            <a:r>
              <a:rPr lang="es-ES_tradnl" dirty="0" err="1" smtClean="0"/>
              <a:t>including</a:t>
            </a:r>
            <a:r>
              <a:rPr lang="es-ES_tradnl" dirty="0" smtClean="0"/>
              <a:t> </a:t>
            </a:r>
            <a:r>
              <a:rPr lang="es-ES_tradnl" dirty="0" err="1" smtClean="0"/>
              <a:t>hypoglycemia</a:t>
            </a:r>
            <a:endParaRPr lang="es-ES_tradnl" dirty="0" smtClean="0"/>
          </a:p>
          <a:p>
            <a:endParaRPr lang="es-ES_tradnl" dirty="0" smtClean="0"/>
          </a:p>
          <a:p>
            <a:r>
              <a:rPr lang="es-ES_tradnl" dirty="0" err="1" smtClean="0"/>
              <a:t>Patient</a:t>
            </a:r>
            <a:r>
              <a:rPr lang="es-ES_tradnl" dirty="0" smtClean="0"/>
              <a:t> </a:t>
            </a:r>
            <a:r>
              <a:rPr lang="es-ES_tradnl" dirty="0" err="1" smtClean="0"/>
              <a:t>Population</a:t>
            </a:r>
            <a:endParaRPr lang="es-ES_tradnl" dirty="0" smtClean="0"/>
          </a:p>
          <a:p>
            <a:endParaRPr lang="es-ES_tradnl" dirty="0" smtClean="0"/>
          </a:p>
          <a:p>
            <a:r>
              <a:rPr lang="es-ES_tradnl" dirty="0" smtClean="0"/>
              <a:t>    * </a:t>
            </a:r>
            <a:r>
              <a:rPr lang="es-ES_tradnl" dirty="0" err="1" smtClean="0"/>
              <a:t>Inadequate</a:t>
            </a:r>
            <a:r>
              <a:rPr lang="es-ES_tradnl" dirty="0" smtClean="0"/>
              <a:t> response </a:t>
            </a:r>
            <a:r>
              <a:rPr lang="es-ES_tradnl" dirty="0" err="1" smtClean="0"/>
              <a:t>to</a:t>
            </a:r>
            <a:r>
              <a:rPr lang="es-ES_tradnl" dirty="0" smtClean="0"/>
              <a:t> </a:t>
            </a:r>
            <a:r>
              <a:rPr lang="es-ES_tradnl" dirty="0" err="1" smtClean="0"/>
              <a:t>maximal</a:t>
            </a:r>
            <a:r>
              <a:rPr lang="es-ES_tradnl" dirty="0" smtClean="0"/>
              <a:t> </a:t>
            </a:r>
            <a:r>
              <a:rPr lang="es-ES_tradnl" dirty="0" err="1" smtClean="0"/>
              <a:t>doses</a:t>
            </a:r>
            <a:r>
              <a:rPr lang="es-ES_tradnl" dirty="0" smtClean="0"/>
              <a:t> </a:t>
            </a:r>
            <a:r>
              <a:rPr lang="es-ES_tradnl" dirty="0" err="1" smtClean="0"/>
              <a:t>of</a:t>
            </a:r>
            <a:r>
              <a:rPr lang="es-ES_tradnl" dirty="0" smtClean="0"/>
              <a:t> </a:t>
            </a:r>
            <a:r>
              <a:rPr lang="es-ES_tradnl" dirty="0" err="1" smtClean="0"/>
              <a:t>an</a:t>
            </a:r>
            <a:r>
              <a:rPr lang="es-ES_tradnl" dirty="0" smtClean="0"/>
              <a:t> oral </a:t>
            </a:r>
            <a:r>
              <a:rPr lang="es-ES_tradnl" dirty="0" err="1" smtClean="0"/>
              <a:t>agent</a:t>
            </a:r>
            <a:r>
              <a:rPr lang="es-ES_tradnl" dirty="0" smtClean="0"/>
              <a:t> </a:t>
            </a:r>
            <a:r>
              <a:rPr lang="es-ES_tradnl" dirty="0" err="1" smtClean="0"/>
              <a:t>or</a:t>
            </a:r>
            <a:r>
              <a:rPr lang="es-ES_tradnl" dirty="0" smtClean="0"/>
              <a:t> </a:t>
            </a:r>
            <a:r>
              <a:rPr lang="es-ES_tradnl" dirty="0" err="1" smtClean="0"/>
              <a:t>insulin</a:t>
            </a:r>
            <a:r>
              <a:rPr lang="es-ES_tradnl" dirty="0" smtClean="0"/>
              <a:t> </a:t>
            </a:r>
            <a:r>
              <a:rPr lang="es-ES_tradnl" dirty="0" err="1" smtClean="0"/>
              <a:t>therapy</a:t>
            </a:r>
            <a:endParaRPr lang="es-ES_tradnl" dirty="0" smtClean="0"/>
          </a:p>
          <a:p>
            <a:endParaRPr lang="es-ES_tradnl" dirty="0" smtClean="0"/>
          </a:p>
          <a:p>
            <a:r>
              <a:rPr lang="es-ES_tradnl" dirty="0" err="1" smtClean="0"/>
              <a:t>Exclusions</a:t>
            </a:r>
            <a:r>
              <a:rPr lang="es-ES_tradnl" dirty="0" smtClean="0"/>
              <a:t>:</a:t>
            </a:r>
          </a:p>
          <a:p>
            <a:endParaRPr lang="es-ES_tradnl" dirty="0" smtClean="0"/>
          </a:p>
          <a:p>
            <a:r>
              <a:rPr lang="es-ES_tradnl" dirty="0" smtClean="0"/>
              <a:t>    * </a:t>
            </a:r>
            <a:r>
              <a:rPr lang="es-ES_tradnl" dirty="0" err="1" smtClean="0"/>
              <a:t>HbA1c</a:t>
            </a:r>
            <a:r>
              <a:rPr lang="es-ES_tradnl" dirty="0" smtClean="0"/>
              <a:t> &lt;7.5%</a:t>
            </a:r>
          </a:p>
          <a:p>
            <a:r>
              <a:rPr lang="es-ES_tradnl" dirty="0" smtClean="0"/>
              <a:t>    * </a:t>
            </a:r>
            <a:r>
              <a:rPr lang="es-ES_tradnl" dirty="0" err="1" smtClean="0"/>
              <a:t>Occurrence</a:t>
            </a:r>
            <a:r>
              <a:rPr lang="es-ES_tradnl" dirty="0" smtClean="0"/>
              <a:t> </a:t>
            </a:r>
            <a:r>
              <a:rPr lang="es-ES_tradnl" dirty="0" err="1" smtClean="0"/>
              <a:t>of</a:t>
            </a:r>
            <a:r>
              <a:rPr lang="es-ES_tradnl" dirty="0" smtClean="0"/>
              <a:t> a CV </a:t>
            </a:r>
            <a:r>
              <a:rPr lang="es-ES_tradnl" dirty="0" err="1" smtClean="0"/>
              <a:t>event</a:t>
            </a:r>
            <a:r>
              <a:rPr lang="es-ES_tradnl" dirty="0" smtClean="0"/>
              <a:t> </a:t>
            </a:r>
            <a:r>
              <a:rPr lang="es-ES_tradnl" dirty="0" err="1" smtClean="0"/>
              <a:t>within</a:t>
            </a:r>
            <a:r>
              <a:rPr lang="es-ES_tradnl" dirty="0" smtClean="0"/>
              <a:t> 6 </a:t>
            </a:r>
            <a:r>
              <a:rPr lang="es-ES_tradnl" dirty="0" err="1" smtClean="0"/>
              <a:t>months</a:t>
            </a:r>
            <a:endParaRPr lang="es-ES_tradnl" dirty="0" smtClean="0"/>
          </a:p>
          <a:p>
            <a:r>
              <a:rPr lang="es-ES_tradnl" dirty="0" smtClean="0"/>
              <a:t>    * </a:t>
            </a:r>
            <a:r>
              <a:rPr lang="es-ES_tradnl" dirty="0" err="1" smtClean="0"/>
              <a:t>Advanced</a:t>
            </a:r>
            <a:r>
              <a:rPr lang="es-ES_tradnl" dirty="0" smtClean="0"/>
              <a:t> </a:t>
            </a:r>
            <a:r>
              <a:rPr lang="es-ES_tradnl" dirty="0" err="1" smtClean="0"/>
              <a:t>congestive</a:t>
            </a:r>
            <a:r>
              <a:rPr lang="es-ES_tradnl" dirty="0" smtClean="0"/>
              <a:t> </a:t>
            </a:r>
            <a:r>
              <a:rPr lang="es-ES_tradnl" dirty="0" err="1" smtClean="0"/>
              <a:t>heart</a:t>
            </a:r>
            <a:r>
              <a:rPr lang="es-ES_tradnl" dirty="0" smtClean="0"/>
              <a:t> </a:t>
            </a:r>
            <a:r>
              <a:rPr lang="es-ES_tradnl" dirty="0" err="1" smtClean="0"/>
              <a:t>failure</a:t>
            </a:r>
            <a:endParaRPr lang="es-ES_tradnl" dirty="0" smtClean="0"/>
          </a:p>
          <a:p>
            <a:r>
              <a:rPr lang="es-ES_tradnl" dirty="0" smtClean="0"/>
              <a:t>    * </a:t>
            </a:r>
            <a:r>
              <a:rPr lang="es-ES_tradnl" dirty="0" err="1" smtClean="0"/>
              <a:t>Severe</a:t>
            </a:r>
            <a:r>
              <a:rPr lang="es-ES_tradnl" dirty="0" smtClean="0"/>
              <a:t> angina</a:t>
            </a:r>
          </a:p>
          <a:p>
            <a:r>
              <a:rPr lang="es-ES_tradnl" dirty="0" smtClean="0"/>
              <a:t>    * </a:t>
            </a:r>
            <a:r>
              <a:rPr lang="es-ES_tradnl" dirty="0" err="1" smtClean="0"/>
              <a:t>Life</a:t>
            </a:r>
            <a:r>
              <a:rPr lang="es-ES_tradnl" dirty="0" smtClean="0"/>
              <a:t> </a:t>
            </a:r>
            <a:r>
              <a:rPr lang="es-ES_tradnl" dirty="0" err="1" smtClean="0"/>
              <a:t>expectancy</a:t>
            </a:r>
            <a:r>
              <a:rPr lang="es-ES_tradnl" dirty="0" smtClean="0"/>
              <a:t> &lt;7 </a:t>
            </a:r>
            <a:r>
              <a:rPr lang="es-ES_tradnl" dirty="0" err="1" smtClean="0"/>
              <a:t>years</a:t>
            </a:r>
            <a:endParaRPr lang="es-ES_tradnl" dirty="0" smtClean="0"/>
          </a:p>
          <a:p>
            <a:r>
              <a:rPr lang="es-ES_tradnl" dirty="0" smtClean="0"/>
              <a:t>    * BMI &gt;40</a:t>
            </a:r>
          </a:p>
          <a:p>
            <a:r>
              <a:rPr lang="es-ES_tradnl" dirty="0" smtClean="0"/>
              <a:t>    * </a:t>
            </a:r>
            <a:r>
              <a:rPr lang="es-ES_tradnl" dirty="0" err="1" smtClean="0"/>
              <a:t>Serum</a:t>
            </a:r>
            <a:r>
              <a:rPr lang="es-ES_tradnl" dirty="0" smtClean="0"/>
              <a:t> </a:t>
            </a:r>
            <a:r>
              <a:rPr lang="es-ES_tradnl" dirty="0" err="1" smtClean="0"/>
              <a:t>creatinine</a:t>
            </a:r>
            <a:r>
              <a:rPr lang="es-ES_tradnl" dirty="0" smtClean="0"/>
              <a:t> &gt;1.6 </a:t>
            </a:r>
            <a:r>
              <a:rPr lang="es-ES_tradnl" dirty="0" err="1" smtClean="0"/>
              <a:t>mg</a:t>
            </a:r>
            <a:r>
              <a:rPr lang="es-ES_tradnl" dirty="0" smtClean="0"/>
              <a:t>/</a:t>
            </a:r>
            <a:r>
              <a:rPr lang="es-ES_tradnl" dirty="0" err="1" smtClean="0"/>
              <a:t>dl</a:t>
            </a:r>
            <a:endParaRPr lang="es-ES_tradnl" dirty="0" smtClean="0"/>
          </a:p>
          <a:p>
            <a:r>
              <a:rPr lang="es-ES_tradnl" dirty="0" smtClean="0"/>
              <a:t>    * </a:t>
            </a:r>
            <a:r>
              <a:rPr lang="es-ES_tradnl" dirty="0" err="1" smtClean="0"/>
              <a:t>Alanine</a:t>
            </a:r>
            <a:r>
              <a:rPr lang="es-ES_tradnl" dirty="0" smtClean="0"/>
              <a:t> </a:t>
            </a:r>
            <a:r>
              <a:rPr lang="es-ES_tradnl" dirty="0" err="1" smtClean="0"/>
              <a:t>aminotransferase</a:t>
            </a:r>
            <a:r>
              <a:rPr lang="es-ES_tradnl" dirty="0" smtClean="0"/>
              <a:t> (ALT) &gt;3x </a:t>
            </a:r>
            <a:r>
              <a:rPr lang="es-ES_tradnl" dirty="0" err="1" smtClean="0"/>
              <a:t>upper</a:t>
            </a:r>
            <a:r>
              <a:rPr lang="es-ES_tradnl" dirty="0" smtClean="0"/>
              <a:t> </a:t>
            </a:r>
            <a:r>
              <a:rPr lang="es-ES_tradnl" dirty="0" err="1" smtClean="0"/>
              <a:t>limit</a:t>
            </a:r>
            <a:r>
              <a:rPr lang="es-ES_tradnl" dirty="0" smtClean="0"/>
              <a:t> </a:t>
            </a:r>
            <a:r>
              <a:rPr lang="es-ES_tradnl" dirty="0" err="1" smtClean="0"/>
              <a:t>of</a:t>
            </a:r>
            <a:r>
              <a:rPr lang="es-ES_tradnl" dirty="0" smtClean="0"/>
              <a:t> normal</a:t>
            </a:r>
          </a:p>
          <a:p>
            <a:endParaRPr lang="es-ES_tradnl" dirty="0" smtClean="0"/>
          </a:p>
          <a:p>
            <a:r>
              <a:rPr lang="es-ES_tradnl" dirty="0" err="1" smtClean="0"/>
              <a:t>References</a:t>
            </a:r>
            <a:r>
              <a:rPr lang="es-ES_tradnl" dirty="0" smtClean="0"/>
              <a:t>: </a:t>
            </a:r>
            <a:r>
              <a:rPr lang="es-ES_tradnl" dirty="0" err="1" smtClean="0"/>
              <a:t>Duckworth</a:t>
            </a:r>
            <a:r>
              <a:rPr lang="es-ES_tradnl" dirty="0" smtClean="0"/>
              <a:t> W, </a:t>
            </a:r>
            <a:r>
              <a:rPr lang="es-ES_tradnl" dirty="0" err="1" smtClean="0"/>
              <a:t>Abraira</a:t>
            </a:r>
            <a:r>
              <a:rPr lang="es-ES_tradnl" dirty="0" smtClean="0"/>
              <a:t> C, Moritz T, et al., </a:t>
            </a:r>
            <a:r>
              <a:rPr lang="es-ES_tradnl" dirty="0" err="1" smtClean="0"/>
              <a:t>on</a:t>
            </a:r>
            <a:r>
              <a:rPr lang="es-ES_tradnl" dirty="0" smtClean="0"/>
              <a:t> </a:t>
            </a:r>
            <a:r>
              <a:rPr lang="es-ES_tradnl" dirty="0" err="1" smtClean="0"/>
              <a:t>behalf</a:t>
            </a:r>
            <a:r>
              <a:rPr lang="es-ES_tradnl" dirty="0" smtClean="0"/>
              <a:t> </a:t>
            </a:r>
            <a:r>
              <a:rPr lang="es-ES_tradnl" dirty="0" err="1" smtClean="0"/>
              <a:t>of</a:t>
            </a:r>
            <a:r>
              <a:rPr lang="es-ES_tradnl" dirty="0" smtClean="0"/>
              <a:t> </a:t>
            </a:r>
            <a:r>
              <a:rPr lang="es-ES_tradnl" dirty="0" err="1" smtClean="0"/>
              <a:t>the</a:t>
            </a:r>
            <a:r>
              <a:rPr lang="es-ES_tradnl" dirty="0" smtClean="0"/>
              <a:t> VADT </a:t>
            </a:r>
            <a:r>
              <a:rPr lang="es-ES_tradnl" dirty="0" err="1" smtClean="0"/>
              <a:t>Investigators</a:t>
            </a:r>
            <a:r>
              <a:rPr lang="es-ES_tradnl" dirty="0" smtClean="0"/>
              <a:t>. </a:t>
            </a:r>
            <a:r>
              <a:rPr lang="es-ES_tradnl" dirty="0" err="1" smtClean="0"/>
              <a:t>Glucose</a:t>
            </a:r>
            <a:r>
              <a:rPr lang="es-ES_tradnl" dirty="0" smtClean="0"/>
              <a:t> control </a:t>
            </a:r>
            <a:r>
              <a:rPr lang="es-ES_tradnl" dirty="0" err="1" smtClean="0"/>
              <a:t>and</a:t>
            </a:r>
            <a:r>
              <a:rPr lang="es-ES_tradnl" dirty="0" smtClean="0"/>
              <a:t> vascular </a:t>
            </a:r>
            <a:r>
              <a:rPr lang="es-ES_tradnl" dirty="0" err="1" smtClean="0"/>
              <a:t>complications</a:t>
            </a:r>
            <a:r>
              <a:rPr lang="es-ES_tradnl" dirty="0" smtClean="0"/>
              <a:t> in </a:t>
            </a:r>
            <a:r>
              <a:rPr lang="es-ES_tradnl" dirty="0" err="1" smtClean="0"/>
              <a:t>veterans</a:t>
            </a:r>
            <a:r>
              <a:rPr lang="es-ES_tradnl" dirty="0" smtClean="0"/>
              <a:t> </a:t>
            </a:r>
            <a:r>
              <a:rPr lang="es-ES_tradnl" dirty="0" err="1" smtClean="0"/>
              <a:t>with</a:t>
            </a:r>
            <a:r>
              <a:rPr lang="es-ES_tradnl" dirty="0" smtClean="0"/>
              <a:t> </a:t>
            </a:r>
            <a:r>
              <a:rPr lang="es-ES_tradnl" dirty="0" err="1" smtClean="0"/>
              <a:t>type</a:t>
            </a:r>
            <a:r>
              <a:rPr lang="es-ES_tradnl" dirty="0" smtClean="0"/>
              <a:t> 2 diabetes. N </a:t>
            </a:r>
            <a:r>
              <a:rPr lang="es-ES_tradnl" dirty="0" err="1" smtClean="0"/>
              <a:t>Engl</a:t>
            </a:r>
            <a:r>
              <a:rPr lang="es-ES_tradnl" dirty="0" smtClean="0"/>
              <a:t> J </a:t>
            </a:r>
            <a:r>
              <a:rPr lang="es-ES_tradnl" dirty="0" err="1" smtClean="0"/>
              <a:t>Med</a:t>
            </a:r>
            <a:r>
              <a:rPr lang="es-ES_tradnl" dirty="0" smtClean="0"/>
              <a:t> 2009;360:129-39.</a:t>
            </a:r>
            <a:endParaRPr lang="es-ES_tradnl" dirty="0"/>
          </a:p>
        </p:txBody>
      </p:sp>
      <p:sp>
        <p:nvSpPr>
          <p:cNvPr id="4" name="Marcador de número de diapositiva 3"/>
          <p:cNvSpPr>
            <a:spLocks noGrp="1"/>
          </p:cNvSpPr>
          <p:nvPr>
            <p:ph type="sldNum" sz="quarter" idx="10"/>
          </p:nvPr>
        </p:nvSpPr>
        <p:spPr/>
        <p:txBody>
          <a:bodyPr/>
          <a:lstStyle/>
          <a:p>
            <a:fld id="{A1066B29-B6D3-4C10-9467-6E1B9A3CBE27}" type="slidenum">
              <a:rPr lang="es-ES" smtClean="0"/>
              <a:pPr/>
              <a:t>65</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DD7F-40C6-4556-B565-01B41F5F3DDC}" type="slidenum">
              <a:rPr lang="es-ES"/>
              <a:pPr/>
              <a:t>67</a:t>
            </a:fld>
            <a:endParaRPr lang="es-E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6DAF9-CCEC-467C-835D-0D68AD47921B}" type="slidenum">
              <a:rPr lang="nl-NL" smtClean="0"/>
              <a:pPr fontAlgn="base">
                <a:spcBef>
                  <a:spcPct val="0"/>
                </a:spcBef>
                <a:spcAft>
                  <a:spcPct val="0"/>
                </a:spcAft>
                <a:defRPr/>
              </a:pPr>
              <a:t>7</a:t>
            </a:fld>
            <a:endParaRPr lang="nl-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BD5C4-A9CB-4A94-9F6B-842B57B433C5}" type="slidenum">
              <a:rPr lang="es-ES"/>
              <a:pPr/>
              <a:t>68</a:t>
            </a:fld>
            <a:endParaRPr lang="es-E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C5CB6-2CF2-43A0-AC25-4349FE66D507}" type="slidenum">
              <a:rPr lang="es-ES"/>
              <a:pPr/>
              <a:t>69</a:t>
            </a:fld>
            <a:endParaRPr lang="es-E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5B333-0DF6-44D9-8C4F-929DC9596A46}" type="slidenum">
              <a:rPr lang="es-ES"/>
              <a:pPr/>
              <a:t>70</a:t>
            </a:fld>
            <a:endParaRPr lang="es-ES"/>
          </a:p>
        </p:txBody>
      </p:sp>
      <p:sp>
        <p:nvSpPr>
          <p:cNvPr id="72806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2806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727F0-C16E-425C-998D-9A48D51E805F}" type="slidenum">
              <a:rPr lang="es-ES"/>
              <a:pPr/>
              <a:t>71</a:t>
            </a:fld>
            <a:endParaRPr lang="es-ES"/>
          </a:p>
        </p:txBody>
      </p:sp>
      <p:sp>
        <p:nvSpPr>
          <p:cNvPr id="68096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8096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D7A65-C66B-403B-84C2-23F18535743F}" type="slidenum">
              <a:rPr lang="es-ES"/>
              <a:pPr/>
              <a:t>72</a:t>
            </a:fld>
            <a:endParaRPr lang="es-ES"/>
          </a:p>
        </p:txBody>
      </p:sp>
      <p:sp>
        <p:nvSpPr>
          <p:cNvPr id="74854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4854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40553-F669-4E91-AA84-E34ACA4218A8}" type="slidenum">
              <a:rPr lang="es-ES"/>
              <a:pPr/>
              <a:t>73</a:t>
            </a:fld>
            <a:endParaRPr lang="es-ES"/>
          </a:p>
        </p:txBody>
      </p:sp>
      <p:sp>
        <p:nvSpPr>
          <p:cNvPr id="75059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5059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E332E-B3B9-4E8B-871A-8DCA4152E654}" type="slidenum">
              <a:rPr lang="es-ES"/>
              <a:pPr/>
              <a:t>74</a:t>
            </a:fld>
            <a:endParaRPr lang="es-ES"/>
          </a:p>
        </p:txBody>
      </p:sp>
      <p:sp>
        <p:nvSpPr>
          <p:cNvPr id="75264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5264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35B79-763E-4A0B-9618-D1CF66E50B0B}" type="slidenum">
              <a:rPr lang="es-ES"/>
              <a:pPr/>
              <a:t>75</a:t>
            </a:fld>
            <a:endParaRPr lang="es-ES"/>
          </a:p>
        </p:txBody>
      </p:sp>
      <p:sp>
        <p:nvSpPr>
          <p:cNvPr id="75469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54691"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9D979-6ACA-4F48-AA53-A058C60C4CA5}" type="slidenum">
              <a:rPr lang="es-ES"/>
              <a:pPr/>
              <a:t>76</a:t>
            </a:fld>
            <a:endParaRPr lang="es-ES"/>
          </a:p>
        </p:txBody>
      </p:sp>
      <p:sp>
        <p:nvSpPr>
          <p:cNvPr id="75673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5673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3A716-44FE-4762-BADB-E26C7DB931BB}" type="slidenum">
              <a:rPr lang="es-ES"/>
              <a:pPr/>
              <a:t>77</a:t>
            </a:fld>
            <a:endParaRPr lang="es-ES"/>
          </a:p>
        </p:txBody>
      </p:sp>
      <p:sp>
        <p:nvSpPr>
          <p:cNvPr id="73011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3011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6D81C3-BF60-4C62-882A-E185B746B83B}" type="slidenum">
              <a:rPr lang="nl-NL" smtClean="0"/>
              <a:pPr>
                <a:defRPr/>
              </a:pPr>
              <a:t>11</a:t>
            </a:fld>
            <a:endParaRPr lang="nl-NL"/>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4137A-1015-449E-B705-919C9CAFC48D}" type="slidenum">
              <a:rPr lang="es-ES"/>
              <a:pPr/>
              <a:t>78</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A7AE9-A1EC-4B63-9B7A-86A160CC4476}" type="slidenum">
              <a:rPr lang="es-ES"/>
              <a:pPr/>
              <a:t>79</a:t>
            </a:fld>
            <a:endParaRPr lang="es-E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0D9D7-5A9D-4346-B1D1-008111797A71}" type="slidenum">
              <a:rPr lang="es-ES"/>
              <a:pPr/>
              <a:t>80</a:t>
            </a:fld>
            <a:endParaRPr lang="es-ES"/>
          </a:p>
        </p:txBody>
      </p:sp>
      <p:sp>
        <p:nvSpPr>
          <p:cNvPr id="438274" name="Rectangle 1026"/>
          <p:cNvSpPr>
            <a:spLocks noGrp="1" noRot="1" noChangeAspect="1" noChangeArrowheads="1" noTextEdit="1"/>
          </p:cNvSpPr>
          <p:nvPr>
            <p:ph type="sldImg"/>
          </p:nvPr>
        </p:nvSpPr>
        <p:spPr>
          <a:ln/>
        </p:spPr>
      </p:sp>
      <p:sp>
        <p:nvSpPr>
          <p:cNvPr id="438275"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8CBB3-B498-4DAD-8AA4-1CF3284837D4}" type="slidenum">
              <a:rPr lang="es-ES"/>
              <a:pPr/>
              <a:t>81</a:t>
            </a:fld>
            <a:endParaRPr lang="es-ES"/>
          </a:p>
        </p:txBody>
      </p:sp>
      <p:sp>
        <p:nvSpPr>
          <p:cNvPr id="75878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5878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41DB3-25A5-4866-B282-4E4282865858}" type="slidenum">
              <a:rPr lang="es-ES"/>
              <a:pPr/>
              <a:t>82</a:t>
            </a:fld>
            <a:endParaRPr lang="es-ES"/>
          </a:p>
        </p:txBody>
      </p:sp>
      <p:sp>
        <p:nvSpPr>
          <p:cNvPr id="72192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2192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9B8F8-24A4-4BE6-9306-CAEFF4C59A4A}" type="slidenum">
              <a:rPr lang="es-ES"/>
              <a:pPr/>
              <a:t>83</a:t>
            </a:fld>
            <a:endParaRPr lang="es-ES"/>
          </a:p>
        </p:txBody>
      </p:sp>
      <p:sp>
        <p:nvSpPr>
          <p:cNvPr id="76083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6083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n-US" sz="1200" b="1" kern="1200" baseline="0" dirty="0" smtClean="0">
                <a:solidFill>
                  <a:schemeClr val="tx1"/>
                </a:solidFill>
                <a:latin typeface="+mn-lt"/>
                <a:ea typeface="+mn-ea"/>
                <a:cs typeface="+mn-cs"/>
              </a:rPr>
              <a:t>Context Recent randomized trials among patients with preexisting cardiovascular disease</a:t>
            </a:r>
          </a:p>
          <a:p>
            <a:r>
              <a:rPr lang="en-US" sz="1200" kern="1200" baseline="0" dirty="0" smtClean="0">
                <a:solidFill>
                  <a:schemeClr val="tx1"/>
                </a:solidFill>
                <a:latin typeface="+mn-lt"/>
                <a:ea typeface="+mn-ea"/>
                <a:cs typeface="+mn-cs"/>
              </a:rPr>
              <a:t>(CVD) have failed to support benefits of B-vitamin supplementation on cardiovascular</a:t>
            </a:r>
          </a:p>
          <a:p>
            <a:r>
              <a:rPr lang="en-US" sz="1200" kern="1200" baseline="0" dirty="0" smtClean="0">
                <a:solidFill>
                  <a:schemeClr val="tx1"/>
                </a:solidFill>
                <a:latin typeface="+mn-lt"/>
                <a:ea typeface="+mn-ea"/>
                <a:cs typeface="+mn-cs"/>
              </a:rPr>
              <a:t>risk. Observational data suggest benefits may be greater among women, yet</a:t>
            </a:r>
          </a:p>
          <a:p>
            <a:r>
              <a:rPr lang="en-US" sz="1200" kern="1200" baseline="0" dirty="0" smtClean="0">
                <a:solidFill>
                  <a:schemeClr val="tx1"/>
                </a:solidFill>
                <a:latin typeface="+mn-lt"/>
                <a:ea typeface="+mn-ea"/>
                <a:cs typeface="+mn-cs"/>
              </a:rPr>
              <a:t>women have been underrepresented in published randomized trials.</a:t>
            </a:r>
          </a:p>
          <a:p>
            <a:r>
              <a:rPr lang="en-US" sz="1200" b="1" kern="1200" baseline="0" dirty="0" smtClean="0">
                <a:solidFill>
                  <a:schemeClr val="tx1"/>
                </a:solidFill>
                <a:latin typeface="+mn-lt"/>
                <a:ea typeface="+mn-ea"/>
                <a:cs typeface="+mn-cs"/>
              </a:rPr>
              <a:t>Objective To test whether a combination of folic acid, vitamin B6, and vitamin B12</a:t>
            </a:r>
          </a:p>
          <a:p>
            <a:r>
              <a:rPr lang="en-US" sz="1200" kern="1200" baseline="0" dirty="0" smtClean="0">
                <a:solidFill>
                  <a:schemeClr val="tx1"/>
                </a:solidFill>
                <a:latin typeface="+mn-lt"/>
                <a:ea typeface="+mn-ea"/>
                <a:cs typeface="+mn-cs"/>
              </a:rPr>
              <a:t>lowers risk of CVD among high-risk women with and without CVD.</a:t>
            </a:r>
          </a:p>
          <a:p>
            <a:r>
              <a:rPr lang="en-US" sz="1200" b="1" kern="1200" baseline="0" dirty="0" smtClean="0">
                <a:solidFill>
                  <a:schemeClr val="tx1"/>
                </a:solidFill>
                <a:latin typeface="+mn-lt"/>
                <a:ea typeface="+mn-ea"/>
                <a:cs typeface="+mn-cs"/>
              </a:rPr>
              <a:t>Design, Setting, and Participants Within an ongoing randomized trial of antioxidant</a:t>
            </a:r>
          </a:p>
          <a:p>
            <a:r>
              <a:rPr lang="en-US" sz="1200" kern="1200" baseline="0" dirty="0" smtClean="0">
                <a:solidFill>
                  <a:schemeClr val="tx1"/>
                </a:solidFill>
                <a:latin typeface="+mn-lt"/>
                <a:ea typeface="+mn-ea"/>
                <a:cs typeface="+mn-cs"/>
              </a:rPr>
              <a:t>vitamins, 5442 women who were US health professionals aged 42 years or</a:t>
            </a:r>
          </a:p>
          <a:p>
            <a:r>
              <a:rPr lang="en-US" sz="1200" kern="1200" baseline="0" dirty="0" smtClean="0">
                <a:solidFill>
                  <a:schemeClr val="tx1"/>
                </a:solidFill>
                <a:latin typeface="+mn-lt"/>
                <a:ea typeface="+mn-ea"/>
                <a:cs typeface="+mn-cs"/>
              </a:rPr>
              <a:t>older, with either a history of CVD or 3 or more coronary risk factors, were enrolled in</a:t>
            </a:r>
          </a:p>
          <a:p>
            <a:r>
              <a:rPr lang="en-US" sz="1200" kern="1200" baseline="0" dirty="0" smtClean="0">
                <a:solidFill>
                  <a:schemeClr val="tx1"/>
                </a:solidFill>
                <a:latin typeface="+mn-lt"/>
                <a:ea typeface="+mn-ea"/>
                <a:cs typeface="+mn-cs"/>
              </a:rPr>
              <a:t>a randomized, double-blind, placebo-controlled trial to receive a combination pill containing</a:t>
            </a:r>
          </a:p>
          <a:p>
            <a:r>
              <a:rPr lang="en-US" sz="1200" kern="1200" baseline="0" dirty="0" smtClean="0">
                <a:solidFill>
                  <a:schemeClr val="tx1"/>
                </a:solidFill>
                <a:latin typeface="+mn-lt"/>
                <a:ea typeface="+mn-ea"/>
                <a:cs typeface="+mn-cs"/>
              </a:rPr>
              <a:t>folic acid, vitamin B6, and vitamin B12 or a matching placebo, and were treated</a:t>
            </a:r>
          </a:p>
          <a:p>
            <a:r>
              <a:rPr lang="en-US" sz="1200" kern="1200" baseline="0" dirty="0" smtClean="0">
                <a:solidFill>
                  <a:schemeClr val="tx1"/>
                </a:solidFill>
                <a:latin typeface="+mn-lt"/>
                <a:ea typeface="+mn-ea"/>
                <a:cs typeface="+mn-cs"/>
              </a:rPr>
              <a:t>for 7.3 years from April 1998 through July 2005.</a:t>
            </a:r>
          </a:p>
          <a:p>
            <a:r>
              <a:rPr lang="en-US" sz="1200" b="1" kern="1200" baseline="0" dirty="0" smtClean="0">
                <a:solidFill>
                  <a:schemeClr val="tx1"/>
                </a:solidFill>
                <a:latin typeface="+mn-lt"/>
                <a:ea typeface="+mn-ea"/>
                <a:cs typeface="+mn-cs"/>
              </a:rPr>
              <a:t>Intervention Daily intake of a combination pill of 2.5 mg of folic acid, 50 mg of</a:t>
            </a:r>
          </a:p>
          <a:p>
            <a:r>
              <a:rPr lang="en-US" sz="1200" kern="1200" baseline="0" dirty="0" smtClean="0">
                <a:solidFill>
                  <a:schemeClr val="tx1"/>
                </a:solidFill>
                <a:latin typeface="+mn-lt"/>
                <a:ea typeface="+mn-ea"/>
                <a:cs typeface="+mn-cs"/>
              </a:rPr>
              <a:t>vitamin B6, and 1 mg of vitamin B12.</a:t>
            </a:r>
          </a:p>
          <a:p>
            <a:r>
              <a:rPr lang="en-US" sz="1200" b="1" kern="1200" baseline="0" dirty="0" smtClean="0">
                <a:solidFill>
                  <a:schemeClr val="tx1"/>
                </a:solidFill>
                <a:latin typeface="+mn-lt"/>
                <a:ea typeface="+mn-ea"/>
                <a:cs typeface="+mn-cs"/>
              </a:rPr>
              <a:t>Main </a:t>
            </a:r>
            <a:r>
              <a:rPr lang="en-US" sz="1200" b="1" kern="1200" baseline="0" dirty="0" err="1" smtClean="0">
                <a:solidFill>
                  <a:schemeClr val="tx1"/>
                </a:solidFill>
                <a:latin typeface="+mn-lt"/>
                <a:ea typeface="+mn-ea"/>
                <a:cs typeface="+mn-cs"/>
              </a:rPr>
              <a:t>OutcomeMeasures</a:t>
            </a:r>
            <a:r>
              <a:rPr lang="en-US" sz="1200" b="1" kern="1200" baseline="0" dirty="0" smtClean="0">
                <a:solidFill>
                  <a:schemeClr val="tx1"/>
                </a:solidFill>
                <a:latin typeface="+mn-lt"/>
                <a:ea typeface="+mn-ea"/>
                <a:cs typeface="+mn-cs"/>
              </a:rPr>
              <a:t> A composite outcome of myocardial infarction, stroke,</a:t>
            </a:r>
          </a:p>
          <a:p>
            <a:r>
              <a:rPr lang="en-US" sz="1200" kern="1200" baseline="0" dirty="0" smtClean="0">
                <a:solidFill>
                  <a:schemeClr val="tx1"/>
                </a:solidFill>
                <a:latin typeface="+mn-lt"/>
                <a:ea typeface="+mn-ea"/>
                <a:cs typeface="+mn-cs"/>
              </a:rPr>
              <a:t>coronary revascularization, or CVD mortality.</a:t>
            </a:r>
          </a:p>
          <a:p>
            <a:r>
              <a:rPr lang="en-US" sz="1200" b="1" kern="1200" baseline="0" dirty="0" smtClean="0">
                <a:solidFill>
                  <a:schemeClr val="tx1"/>
                </a:solidFill>
                <a:latin typeface="+mn-lt"/>
                <a:ea typeface="+mn-ea"/>
                <a:cs typeface="+mn-cs"/>
              </a:rPr>
              <a:t>Results Compared with placebo, a total of 796 women experienced a confirmed CVD</a:t>
            </a:r>
          </a:p>
          <a:p>
            <a:r>
              <a:rPr lang="en-US" sz="1200" kern="1200" baseline="0" dirty="0" smtClean="0">
                <a:solidFill>
                  <a:schemeClr val="tx1"/>
                </a:solidFill>
                <a:latin typeface="+mn-lt"/>
                <a:ea typeface="+mn-ea"/>
                <a:cs typeface="+mn-cs"/>
              </a:rPr>
              <a:t>event (406 in the active group and 390 in the placebo group). Patients receiving active vitamin</a:t>
            </a:r>
          </a:p>
          <a:p>
            <a:r>
              <a:rPr lang="en-US" sz="1200" kern="1200" baseline="0" dirty="0" smtClean="0">
                <a:solidFill>
                  <a:schemeClr val="tx1"/>
                </a:solidFill>
                <a:latin typeface="+mn-lt"/>
                <a:ea typeface="+mn-ea"/>
                <a:cs typeface="+mn-cs"/>
              </a:rPr>
              <a:t>treatment had similar risk for the composite CVD primary end point (226.9/10 000</a:t>
            </a:r>
          </a:p>
          <a:p>
            <a:r>
              <a:rPr lang="en-US" sz="1200" kern="1200" baseline="0" dirty="0" smtClean="0">
                <a:solidFill>
                  <a:schemeClr val="tx1"/>
                </a:solidFill>
                <a:latin typeface="+mn-lt"/>
                <a:ea typeface="+mn-ea"/>
                <a:cs typeface="+mn-cs"/>
              </a:rPr>
              <a:t>person-years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219.2/10 000 person-years for the active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placebo group; relative risk</a:t>
            </a:r>
          </a:p>
          <a:p>
            <a:r>
              <a:rPr lang="en-US" sz="1200" kern="1200" baseline="0" dirty="0" smtClean="0">
                <a:solidFill>
                  <a:schemeClr val="tx1"/>
                </a:solidFill>
                <a:latin typeface="+mn-lt"/>
                <a:ea typeface="+mn-ea"/>
                <a:cs typeface="+mn-cs"/>
              </a:rPr>
              <a:t>[RR], 1.03; 95% confidence interval [CI], 0.90-1.19; </a:t>
            </a:r>
            <a:r>
              <a:rPr lang="en-US" sz="1200" i="1" kern="1200" baseline="0" dirty="0" smtClean="0">
                <a:solidFill>
                  <a:schemeClr val="tx1"/>
                </a:solidFill>
                <a:latin typeface="+mn-lt"/>
                <a:ea typeface="+mn-ea"/>
                <a:cs typeface="+mn-cs"/>
              </a:rPr>
              <a:t>P=.65), as well as for the secondary</a:t>
            </a:r>
          </a:p>
          <a:p>
            <a:r>
              <a:rPr lang="es-ES" sz="1200" kern="1200" baseline="0" dirty="0" err="1" smtClean="0">
                <a:solidFill>
                  <a:schemeClr val="tx1"/>
                </a:solidFill>
                <a:latin typeface="+mn-lt"/>
                <a:ea typeface="+mn-ea"/>
                <a:cs typeface="+mn-cs"/>
              </a:rPr>
              <a:t>outcomesincludingmyocardialinfarction</a:t>
            </a:r>
            <a:r>
              <a:rPr lang="es-ES" sz="1200" kern="1200" baseline="0" dirty="0" smtClean="0">
                <a:solidFill>
                  <a:schemeClr val="tx1"/>
                </a:solidFill>
                <a:latin typeface="+mn-lt"/>
                <a:ea typeface="+mn-ea"/>
                <a:cs typeface="+mn-cs"/>
              </a:rPr>
              <a:t>(34.5/10 000person-years vs39.5/10 000personyears;</a:t>
            </a:r>
          </a:p>
          <a:p>
            <a:r>
              <a:rPr lang="en-US" sz="1200" kern="1200" baseline="0" dirty="0" smtClean="0">
                <a:solidFill>
                  <a:schemeClr val="tx1"/>
                </a:solidFill>
                <a:latin typeface="+mn-lt"/>
                <a:ea typeface="+mn-ea"/>
                <a:cs typeface="+mn-cs"/>
              </a:rPr>
              <a:t>RR, 0.87; 95% CI, 0.63-1.22; </a:t>
            </a:r>
            <a:r>
              <a:rPr lang="en-US" sz="1200" i="1" kern="1200" baseline="0" dirty="0" smtClean="0">
                <a:solidFill>
                  <a:schemeClr val="tx1"/>
                </a:solidFill>
                <a:latin typeface="+mn-lt"/>
                <a:ea typeface="+mn-ea"/>
                <a:cs typeface="+mn-cs"/>
              </a:rPr>
              <a:t>P=.42), stroke (41.9/10 000 person-years </a:t>
            </a:r>
            <a:r>
              <a:rPr lang="en-US" sz="1200" i="1" kern="1200" baseline="0" dirty="0" err="1" smtClean="0">
                <a:solidFill>
                  <a:schemeClr val="tx1"/>
                </a:solidFill>
                <a:latin typeface="+mn-lt"/>
                <a:ea typeface="+mn-ea"/>
                <a:cs typeface="+mn-cs"/>
              </a:rPr>
              <a:t>vs</a:t>
            </a:r>
            <a:r>
              <a:rPr lang="en-US" sz="1200" i="1" kern="1200" baseline="0" dirty="0" smtClean="0">
                <a:solidFill>
                  <a:schemeClr val="tx1"/>
                </a:solidFill>
                <a:latin typeface="+mn-lt"/>
                <a:ea typeface="+mn-ea"/>
                <a:cs typeface="+mn-cs"/>
              </a:rPr>
              <a:t> 36.8/</a:t>
            </a:r>
          </a:p>
          <a:p>
            <a:r>
              <a:rPr lang="en-US" sz="1200" kern="1200" baseline="0" dirty="0" smtClean="0">
                <a:solidFill>
                  <a:schemeClr val="tx1"/>
                </a:solidFill>
                <a:latin typeface="+mn-lt"/>
                <a:ea typeface="+mn-ea"/>
                <a:cs typeface="+mn-cs"/>
              </a:rPr>
              <a:t>10 000person-years;RR,1.14;95%CI, 0.82-1.57;</a:t>
            </a:r>
            <a:r>
              <a:rPr lang="en-US" sz="1200" i="1" kern="1200" baseline="0" dirty="0" smtClean="0">
                <a:solidFill>
                  <a:schemeClr val="tx1"/>
                </a:solidFill>
                <a:latin typeface="+mn-lt"/>
                <a:ea typeface="+mn-ea"/>
                <a:cs typeface="+mn-cs"/>
              </a:rPr>
              <a:t>P=.44),</a:t>
            </a:r>
            <a:r>
              <a:rPr lang="en-US" sz="1200" i="1" kern="1200" baseline="0" dirty="0" err="1" smtClean="0">
                <a:solidFill>
                  <a:schemeClr val="tx1"/>
                </a:solidFill>
                <a:latin typeface="+mn-lt"/>
                <a:ea typeface="+mn-ea"/>
                <a:cs typeface="+mn-cs"/>
              </a:rPr>
              <a:t>andCVDmortality</a:t>
            </a:r>
            <a:r>
              <a:rPr lang="en-US" sz="1200" i="1" kern="1200" baseline="0" dirty="0" smtClean="0">
                <a:solidFill>
                  <a:schemeClr val="tx1"/>
                </a:solidFill>
                <a:latin typeface="+mn-lt"/>
                <a:ea typeface="+mn-ea"/>
                <a:cs typeface="+mn-cs"/>
              </a:rPr>
              <a:t>(50.3/10 000</a:t>
            </a:r>
          </a:p>
          <a:p>
            <a:r>
              <a:rPr lang="en-US" sz="1200" kern="1200" baseline="0" dirty="0" smtClean="0">
                <a:solidFill>
                  <a:schemeClr val="tx1"/>
                </a:solidFill>
                <a:latin typeface="+mn-lt"/>
                <a:ea typeface="+mn-ea"/>
                <a:cs typeface="+mn-cs"/>
              </a:rPr>
              <a:t>person-years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49.6/10 000person-years; RR, 1.01;95%CI,0.76-1.35;</a:t>
            </a:r>
            <a:r>
              <a:rPr lang="en-US" sz="1200" i="1" kern="1200" baseline="0" dirty="0" smtClean="0">
                <a:solidFill>
                  <a:schemeClr val="tx1"/>
                </a:solidFill>
                <a:latin typeface="+mn-lt"/>
                <a:ea typeface="+mn-ea"/>
                <a:cs typeface="+mn-cs"/>
              </a:rPr>
              <a:t>P=.93). </a:t>
            </a:r>
            <a:r>
              <a:rPr lang="en-US" sz="1200" i="1" kern="1200" baseline="0" dirty="0" err="1" smtClean="0">
                <a:solidFill>
                  <a:schemeClr val="tx1"/>
                </a:solidFill>
                <a:latin typeface="+mn-lt"/>
                <a:ea typeface="+mn-ea"/>
                <a:cs typeface="+mn-cs"/>
              </a:rPr>
              <a:t>Inablood</a:t>
            </a:r>
            <a:endParaRPr lang="en-US" sz="1200" i="1"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substudy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geometricmeanplasma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homocysteine</a:t>
            </a:r>
            <a:r>
              <a:rPr lang="en-US" sz="1200" kern="1200" baseline="0" dirty="0" smtClean="0">
                <a:solidFill>
                  <a:schemeClr val="tx1"/>
                </a:solidFill>
                <a:latin typeface="+mn-lt"/>
                <a:ea typeface="+mn-ea"/>
                <a:cs typeface="+mn-cs"/>
              </a:rPr>
              <a:t> level was decreased by 18.5%(95%CI,</a:t>
            </a:r>
          </a:p>
          <a:p>
            <a:r>
              <a:rPr lang="en-US" sz="1200" kern="1200" baseline="0" dirty="0" smtClean="0">
                <a:solidFill>
                  <a:schemeClr val="tx1"/>
                </a:solidFill>
                <a:latin typeface="+mn-lt"/>
                <a:ea typeface="+mn-ea"/>
                <a:cs typeface="+mn-cs"/>
              </a:rPr>
              <a:t>12.5%-24.1%; </a:t>
            </a:r>
            <a:r>
              <a:rPr lang="en-US" sz="1200" i="1" kern="1200" baseline="0" dirty="0" smtClean="0">
                <a:solidFill>
                  <a:schemeClr val="tx1"/>
                </a:solidFill>
                <a:latin typeface="+mn-lt"/>
                <a:ea typeface="+mn-ea"/>
                <a:cs typeface="+mn-cs"/>
              </a:rPr>
              <a:t>P.001) in the active group (n=150) over that observed in the placebo</a:t>
            </a:r>
          </a:p>
          <a:p>
            <a:r>
              <a:rPr lang="en-US" sz="1200" kern="1200" baseline="0" dirty="0" smtClean="0">
                <a:solidFill>
                  <a:schemeClr val="tx1"/>
                </a:solidFill>
                <a:latin typeface="+mn-lt"/>
                <a:ea typeface="+mn-ea"/>
                <a:cs typeface="+mn-cs"/>
              </a:rPr>
              <a:t>group (n=150), for a difference of 2.27 </a:t>
            </a:r>
            <a:r>
              <a:rPr lang="en-US" sz="1200" kern="1200" baseline="0" dirty="0" err="1" smtClean="0">
                <a:solidFill>
                  <a:schemeClr val="tx1"/>
                </a:solidFill>
                <a:latin typeface="+mn-lt"/>
                <a:ea typeface="+mn-ea"/>
                <a:cs typeface="+mn-cs"/>
              </a:rPr>
              <a:t>μmol</a:t>
            </a:r>
            <a:r>
              <a:rPr lang="en-US" sz="1200" kern="1200" baseline="0" dirty="0" smtClean="0">
                <a:solidFill>
                  <a:schemeClr val="tx1"/>
                </a:solidFill>
                <a:latin typeface="+mn-lt"/>
                <a:ea typeface="+mn-ea"/>
                <a:cs typeface="+mn-cs"/>
              </a:rPr>
              <a:t>/L (95% CI, 1.54-2.96 </a:t>
            </a:r>
            <a:r>
              <a:rPr lang="en-US" sz="1200" kern="1200" baseline="0" dirty="0" err="1" smtClean="0">
                <a:solidFill>
                  <a:schemeClr val="tx1"/>
                </a:solidFill>
                <a:latin typeface="+mn-lt"/>
                <a:ea typeface="+mn-ea"/>
                <a:cs typeface="+mn-cs"/>
              </a:rPr>
              <a:t>μmol</a:t>
            </a:r>
            <a:r>
              <a:rPr lang="en-US" sz="1200" kern="1200" baseline="0" dirty="0" smtClean="0">
                <a:solidFill>
                  <a:schemeClr val="tx1"/>
                </a:solidFill>
                <a:latin typeface="+mn-lt"/>
                <a:ea typeface="+mn-ea"/>
                <a:cs typeface="+mn-cs"/>
              </a:rPr>
              <a:t>/L).</a:t>
            </a:r>
          </a:p>
          <a:p>
            <a:r>
              <a:rPr lang="en-US" sz="1200" b="1" kern="1200" baseline="0" dirty="0" smtClean="0">
                <a:solidFill>
                  <a:schemeClr val="tx1"/>
                </a:solidFill>
                <a:latin typeface="+mn-lt"/>
                <a:ea typeface="+mn-ea"/>
                <a:cs typeface="+mn-cs"/>
              </a:rPr>
              <a:t>Conclusion After 7.3 years of treatment and follow-up, a combination pill of folic</a:t>
            </a:r>
          </a:p>
          <a:p>
            <a:r>
              <a:rPr lang="en-US" sz="1200" kern="1200" baseline="0" dirty="0" smtClean="0">
                <a:solidFill>
                  <a:schemeClr val="tx1"/>
                </a:solidFill>
                <a:latin typeface="+mn-lt"/>
                <a:ea typeface="+mn-ea"/>
                <a:cs typeface="+mn-cs"/>
              </a:rPr>
              <a:t>acid, vitamin B6, and vitamin B12 did not reduce a combined end point of total cardiovascular</a:t>
            </a:r>
          </a:p>
          <a:p>
            <a:r>
              <a:rPr lang="en-US" sz="1200" kern="1200" baseline="0" dirty="0" smtClean="0">
                <a:solidFill>
                  <a:schemeClr val="tx1"/>
                </a:solidFill>
                <a:latin typeface="+mn-lt"/>
                <a:ea typeface="+mn-ea"/>
                <a:cs typeface="+mn-cs"/>
              </a:rPr>
              <a:t>events among high-risk women, despite significant </a:t>
            </a:r>
            <a:r>
              <a:rPr lang="en-US" sz="1200" kern="1200" baseline="0" dirty="0" err="1" smtClean="0">
                <a:solidFill>
                  <a:schemeClr val="tx1"/>
                </a:solidFill>
                <a:latin typeface="+mn-lt"/>
                <a:ea typeface="+mn-ea"/>
                <a:cs typeface="+mn-cs"/>
              </a:rPr>
              <a:t>homocysteine</a:t>
            </a:r>
            <a:r>
              <a:rPr lang="en-US" sz="1200" kern="1200" baseline="0" dirty="0" smtClean="0">
                <a:solidFill>
                  <a:schemeClr val="tx1"/>
                </a:solidFill>
                <a:latin typeface="+mn-lt"/>
                <a:ea typeface="+mn-ea"/>
                <a:cs typeface="+mn-cs"/>
              </a:rPr>
              <a:t> lowering.</a:t>
            </a:r>
          </a:p>
          <a:p>
            <a:r>
              <a:rPr lang="es-ES" sz="1200" b="1" kern="1200" baseline="0" dirty="0" smtClean="0">
                <a:solidFill>
                  <a:schemeClr val="tx1"/>
                </a:solidFill>
                <a:latin typeface="+mn-lt"/>
                <a:ea typeface="+mn-ea"/>
                <a:cs typeface="+mn-cs"/>
              </a:rPr>
              <a:t>Trial </a:t>
            </a:r>
            <a:r>
              <a:rPr lang="es-ES" sz="1200" b="1" kern="1200" baseline="0" dirty="0" err="1" smtClean="0">
                <a:solidFill>
                  <a:schemeClr val="tx1"/>
                </a:solidFill>
                <a:latin typeface="+mn-lt"/>
                <a:ea typeface="+mn-ea"/>
                <a:cs typeface="+mn-cs"/>
              </a:rPr>
              <a:t>Registration</a:t>
            </a:r>
            <a:r>
              <a:rPr lang="es-ES" sz="1200" b="1" kern="1200" baseline="0" dirty="0" smtClean="0">
                <a:solidFill>
                  <a:schemeClr val="tx1"/>
                </a:solidFill>
                <a:latin typeface="+mn-lt"/>
                <a:ea typeface="+mn-ea"/>
                <a:cs typeface="+mn-cs"/>
              </a:rPr>
              <a:t> clinicaltrials.gov </a:t>
            </a:r>
            <a:r>
              <a:rPr lang="es-ES" sz="1200" b="1" kern="1200" baseline="0" dirty="0" err="1" smtClean="0">
                <a:solidFill>
                  <a:schemeClr val="tx1"/>
                </a:solidFill>
                <a:latin typeface="+mn-lt"/>
                <a:ea typeface="+mn-ea"/>
                <a:cs typeface="+mn-cs"/>
              </a:rPr>
              <a:t>Identifier</a:t>
            </a:r>
            <a:r>
              <a:rPr lang="es-ES" sz="1200" b="1" kern="1200" baseline="0" dirty="0" smtClean="0">
                <a:solidFill>
                  <a:schemeClr val="tx1"/>
                </a:solidFill>
                <a:latin typeface="+mn-lt"/>
                <a:ea typeface="+mn-ea"/>
                <a:cs typeface="+mn-cs"/>
              </a:rPr>
              <a:t>: NCT00000541</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88</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n-US" sz="1200" b="1" i="1" kern="1200" baseline="0" dirty="0" smtClean="0">
                <a:solidFill>
                  <a:schemeClr val="tx1"/>
                </a:solidFill>
                <a:latin typeface="+mn-lt"/>
                <a:ea typeface="+mn-ea"/>
                <a:cs typeface="+mn-cs"/>
              </a:rPr>
              <a:t>Background—Vitamin D receptors have a broad tissue distribution that includes vascular smooth muscle, endothelium,</a:t>
            </a:r>
          </a:p>
          <a:p>
            <a:r>
              <a:rPr lang="en-US" sz="1200" kern="1200" baseline="0" dirty="0" smtClean="0">
                <a:solidFill>
                  <a:schemeClr val="tx1"/>
                </a:solidFill>
                <a:latin typeface="+mn-lt"/>
                <a:ea typeface="+mn-ea"/>
                <a:cs typeface="+mn-cs"/>
              </a:rPr>
              <a:t>and </a:t>
            </a:r>
            <a:r>
              <a:rPr lang="en-US" sz="1200" kern="1200" baseline="0" dirty="0" err="1" smtClean="0">
                <a:solidFill>
                  <a:schemeClr val="tx1"/>
                </a:solidFill>
                <a:latin typeface="+mn-lt"/>
                <a:ea typeface="+mn-ea"/>
                <a:cs typeface="+mn-cs"/>
              </a:rPr>
              <a:t>cardiomyocytes</a:t>
            </a:r>
            <a:r>
              <a:rPr lang="en-US" sz="1200" kern="1200" baseline="0" dirty="0" smtClean="0">
                <a:solidFill>
                  <a:schemeClr val="tx1"/>
                </a:solidFill>
                <a:latin typeface="+mn-lt"/>
                <a:ea typeface="+mn-ea"/>
                <a:cs typeface="+mn-cs"/>
              </a:rPr>
              <a:t>. A growing body of evidence suggests that vitamin D deficiency may adversely affect the</a:t>
            </a:r>
          </a:p>
          <a:p>
            <a:r>
              <a:rPr lang="en-US" sz="1200" kern="1200" baseline="0" dirty="0" smtClean="0">
                <a:solidFill>
                  <a:schemeClr val="tx1"/>
                </a:solidFill>
                <a:latin typeface="+mn-lt"/>
                <a:ea typeface="+mn-ea"/>
                <a:cs typeface="+mn-cs"/>
              </a:rPr>
              <a:t>cardiovascular system, but data from longitudinal studies are lacking.</a:t>
            </a:r>
          </a:p>
          <a:p>
            <a:r>
              <a:rPr lang="en-US" sz="1200" b="1" i="1" kern="1200" baseline="0" dirty="0" smtClean="0">
                <a:solidFill>
                  <a:schemeClr val="tx1"/>
                </a:solidFill>
                <a:latin typeface="+mn-lt"/>
                <a:ea typeface="+mn-ea"/>
                <a:cs typeface="+mn-cs"/>
              </a:rPr>
              <a:t>Methods and Results—We studied 1739 Framingham Offspring Study participants (mean age 59 years; 55% women; all</a:t>
            </a:r>
          </a:p>
          <a:p>
            <a:r>
              <a:rPr lang="en-US" sz="1200" kern="1200" baseline="0" dirty="0" smtClean="0">
                <a:solidFill>
                  <a:schemeClr val="tx1"/>
                </a:solidFill>
                <a:latin typeface="+mn-lt"/>
                <a:ea typeface="+mn-ea"/>
                <a:cs typeface="+mn-cs"/>
              </a:rPr>
              <a:t>white) without prior cardiovascular disease. Vitamin D status was assessed by measuring 25-dihydroxyvitamin D</a:t>
            </a:r>
          </a:p>
          <a:p>
            <a:r>
              <a:rPr lang="en-US" sz="1200" kern="1200" baseline="0" dirty="0" smtClean="0">
                <a:solidFill>
                  <a:schemeClr val="tx1"/>
                </a:solidFill>
                <a:latin typeface="+mn-lt"/>
                <a:ea typeface="+mn-ea"/>
                <a:cs typeface="+mn-cs"/>
              </a:rPr>
              <a:t>(25-OH D) levels. </a:t>
            </a:r>
            <a:r>
              <a:rPr lang="en-US" sz="1200" kern="1200" baseline="0" dirty="0" err="1" smtClean="0">
                <a:solidFill>
                  <a:schemeClr val="tx1"/>
                </a:solidFill>
                <a:latin typeface="+mn-lt"/>
                <a:ea typeface="+mn-ea"/>
                <a:cs typeface="+mn-cs"/>
              </a:rPr>
              <a:t>Prespecified</a:t>
            </a:r>
            <a:r>
              <a:rPr lang="en-US" sz="1200" kern="1200" baseline="0" dirty="0" smtClean="0">
                <a:solidFill>
                  <a:schemeClr val="tx1"/>
                </a:solidFill>
                <a:latin typeface="+mn-lt"/>
                <a:ea typeface="+mn-ea"/>
                <a:cs typeface="+mn-cs"/>
              </a:rPr>
              <a:t> thresholds were used to characterize varying degrees of 25-OH D deficiency (15</a:t>
            </a:r>
          </a:p>
          <a:p>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10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Multivariable Cox regression models were adjusted for conventional risk factors. Overall, 28% of</a:t>
            </a:r>
          </a:p>
          <a:p>
            <a:r>
              <a:rPr lang="en-US" sz="1200" kern="1200" baseline="0" dirty="0" smtClean="0">
                <a:solidFill>
                  <a:schemeClr val="tx1"/>
                </a:solidFill>
                <a:latin typeface="+mn-lt"/>
                <a:ea typeface="+mn-ea"/>
                <a:cs typeface="+mn-cs"/>
              </a:rPr>
              <a:t>individuals had levels 15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and 9% had levels 10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During a mean follow-up of 5.4 years, 120</a:t>
            </a:r>
          </a:p>
          <a:p>
            <a:r>
              <a:rPr lang="en-US" sz="1200" kern="1200" baseline="0" dirty="0" smtClean="0">
                <a:solidFill>
                  <a:schemeClr val="tx1"/>
                </a:solidFill>
                <a:latin typeface="+mn-lt"/>
                <a:ea typeface="+mn-ea"/>
                <a:cs typeface="+mn-cs"/>
              </a:rPr>
              <a:t>individuals developed a first cardiovascular event. Individuals with 25-OH D 15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had a multivariable-adjusted</a:t>
            </a:r>
          </a:p>
          <a:p>
            <a:r>
              <a:rPr lang="en-US" sz="1200" kern="1200" baseline="0" dirty="0" smtClean="0">
                <a:solidFill>
                  <a:schemeClr val="tx1"/>
                </a:solidFill>
                <a:latin typeface="+mn-lt"/>
                <a:ea typeface="+mn-ea"/>
                <a:cs typeface="+mn-cs"/>
              </a:rPr>
              <a:t>hazard ratio of 1.62 (95% confidence interval 1.11 to 2.36, </a:t>
            </a:r>
            <a:r>
              <a:rPr lang="en-US" sz="1200" i="1" kern="1200" baseline="0" dirty="0" smtClean="0">
                <a:solidFill>
                  <a:schemeClr val="tx1"/>
                </a:solidFill>
                <a:latin typeface="+mn-lt"/>
                <a:ea typeface="+mn-ea"/>
                <a:cs typeface="+mn-cs"/>
              </a:rPr>
              <a:t>P0.01) for incident cardiovascular events compared with</a:t>
            </a:r>
          </a:p>
          <a:p>
            <a:r>
              <a:rPr lang="en-US" sz="1200" kern="1200" baseline="0" dirty="0" smtClean="0">
                <a:solidFill>
                  <a:schemeClr val="tx1"/>
                </a:solidFill>
                <a:latin typeface="+mn-lt"/>
                <a:ea typeface="+mn-ea"/>
                <a:cs typeface="+mn-cs"/>
              </a:rPr>
              <a:t>those with 25-OH D 15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This effect was evident in participants with hypertension (hazard ratio 2.13, 95%</a:t>
            </a:r>
          </a:p>
          <a:p>
            <a:r>
              <a:rPr lang="en-US" sz="1200" kern="1200" baseline="0" dirty="0" smtClean="0">
                <a:solidFill>
                  <a:schemeClr val="tx1"/>
                </a:solidFill>
                <a:latin typeface="+mn-lt"/>
                <a:ea typeface="+mn-ea"/>
                <a:cs typeface="+mn-cs"/>
              </a:rPr>
              <a:t>confidence interval 1.30 to 3.48) but not in those without hypertension (hazard ratio 1.04, 95% confidence interval 0.55</a:t>
            </a:r>
          </a:p>
          <a:p>
            <a:r>
              <a:rPr lang="en-US" sz="1200" kern="1200" baseline="0" dirty="0" smtClean="0">
                <a:solidFill>
                  <a:schemeClr val="tx1"/>
                </a:solidFill>
                <a:latin typeface="+mn-lt"/>
                <a:ea typeface="+mn-ea"/>
                <a:cs typeface="+mn-cs"/>
              </a:rPr>
              <a:t>to 1.96). There was a graded increase in cardiovascular risk across categories of 25-OH D, with multivariable-adjusted</a:t>
            </a:r>
          </a:p>
          <a:p>
            <a:r>
              <a:rPr lang="en-US" sz="1200" kern="1200" baseline="0" dirty="0" smtClean="0">
                <a:solidFill>
                  <a:schemeClr val="tx1"/>
                </a:solidFill>
                <a:latin typeface="+mn-lt"/>
                <a:ea typeface="+mn-ea"/>
                <a:cs typeface="+mn-cs"/>
              </a:rPr>
              <a:t>hazard ratios of 1.53 (95% confidence interval 1.00 to 2.36) for levels 10 to 15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and 1.80 (95% confidence</a:t>
            </a:r>
          </a:p>
          <a:p>
            <a:r>
              <a:rPr lang="en-US" sz="1200" kern="1200" baseline="0" dirty="0" smtClean="0">
                <a:solidFill>
                  <a:schemeClr val="tx1"/>
                </a:solidFill>
                <a:latin typeface="+mn-lt"/>
                <a:ea typeface="+mn-ea"/>
                <a:cs typeface="+mn-cs"/>
              </a:rPr>
              <a:t>interval 1.05 to 3.08) for levels 10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mL</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P for linear trend0.01). Further adjustment for C-reactive protein,</a:t>
            </a:r>
          </a:p>
          <a:p>
            <a:r>
              <a:rPr lang="en-US" sz="1200" kern="1200" baseline="0" dirty="0" smtClean="0">
                <a:solidFill>
                  <a:schemeClr val="tx1"/>
                </a:solidFill>
                <a:latin typeface="+mn-lt"/>
                <a:ea typeface="+mn-ea"/>
                <a:cs typeface="+mn-cs"/>
              </a:rPr>
              <a:t>physical activity, or vitamin use did not affect the findings.</a:t>
            </a:r>
          </a:p>
          <a:p>
            <a:r>
              <a:rPr lang="en-US" sz="1200" b="1" i="1" kern="1200" baseline="0" dirty="0" smtClean="0">
                <a:solidFill>
                  <a:schemeClr val="tx1"/>
                </a:solidFill>
                <a:latin typeface="+mn-lt"/>
                <a:ea typeface="+mn-ea"/>
                <a:cs typeface="+mn-cs"/>
              </a:rPr>
              <a:t>Conclusions—Vitamin D deficiency is associated with incident cardiovascular disease. Further clinical and experimental</a:t>
            </a:r>
          </a:p>
          <a:p>
            <a:r>
              <a:rPr lang="en-US" sz="1200" kern="1200" baseline="0" dirty="0" smtClean="0">
                <a:solidFill>
                  <a:schemeClr val="tx1"/>
                </a:solidFill>
                <a:latin typeface="+mn-lt"/>
                <a:ea typeface="+mn-ea"/>
                <a:cs typeface="+mn-cs"/>
              </a:rPr>
              <a:t>studies may be warranted to determine whether correction of vitamin D deficiency could contribute to the prevention</a:t>
            </a:r>
          </a:p>
          <a:p>
            <a:r>
              <a:rPr lang="en-US" sz="1200" kern="1200" baseline="0" dirty="0" smtClean="0">
                <a:solidFill>
                  <a:schemeClr val="tx1"/>
                </a:solidFill>
                <a:latin typeface="+mn-lt"/>
                <a:ea typeface="+mn-ea"/>
                <a:cs typeface="+mn-cs"/>
              </a:rPr>
              <a:t>of cardiovascular disease. </a:t>
            </a:r>
            <a:r>
              <a:rPr lang="en-US" sz="1200" b="1" kern="1200" baseline="0" dirty="0" smtClean="0">
                <a:solidFill>
                  <a:schemeClr val="tx1"/>
                </a:solidFill>
                <a:latin typeface="+mn-lt"/>
                <a:ea typeface="+mn-ea"/>
                <a:cs typeface="+mn-cs"/>
              </a:rPr>
              <a:t>(</a:t>
            </a:r>
            <a:r>
              <a:rPr lang="en-US" sz="1200" b="1" i="1" kern="1200" baseline="0" dirty="0" smtClean="0">
                <a:solidFill>
                  <a:schemeClr val="tx1"/>
                </a:solidFill>
                <a:latin typeface="+mn-lt"/>
                <a:ea typeface="+mn-ea"/>
                <a:cs typeface="+mn-cs"/>
              </a:rPr>
              <a:t>Circulation. 2008;117:503-511.)</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89</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19599-A67C-4729-9D00-EECF8192E6AA}" type="slidenum">
              <a:rPr lang="es-ES"/>
              <a:pPr/>
              <a:t>92</a:t>
            </a:fld>
            <a:endParaRPr lang="es-ES"/>
          </a:p>
        </p:txBody>
      </p:sp>
      <p:sp>
        <p:nvSpPr>
          <p:cNvPr id="688130"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88131" name="Rectangle 3"/>
          <p:cNvSpPr txBox="1">
            <a:spLocks noGrp="1" noChangeArrowheads="1"/>
          </p:cNvSpPr>
          <p:nvPr>
            <p:ph type="body"/>
          </p:nvPr>
        </p:nvSpPr>
        <p:spPr bwMode="auto">
          <a:xfrm>
            <a:off x="914824" y="4342730"/>
            <a:ext cx="5028353" cy="4114949"/>
          </a:xfrm>
          <a:prstGeom prst="rect">
            <a:avLst/>
          </a:prstGeom>
          <a:noFill/>
          <a:ln>
            <a:round/>
            <a:headEnd/>
            <a:tailEnd/>
          </a:ln>
        </p:spPr>
        <p:txBody>
          <a:bodyPr wrap="none" anchor="ctr"/>
          <a:lstStyle/>
          <a:p>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sz="1200" b="1" kern="1200" baseline="0" dirty="0" err="1" smtClean="0">
                <a:solidFill>
                  <a:schemeClr val="tx1"/>
                </a:solidFill>
                <a:latin typeface="+mn-lt"/>
                <a:ea typeface="+mn-ea"/>
                <a:cs typeface="+mn-cs"/>
              </a:rPr>
              <a:t>Background</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Previous studies have relied predominantly on the body-mass index (BMI, the weight</a:t>
            </a:r>
          </a:p>
          <a:p>
            <a:r>
              <a:rPr lang="en-US" sz="1200" kern="1200" baseline="0" dirty="0" smtClean="0">
                <a:solidFill>
                  <a:schemeClr val="tx1"/>
                </a:solidFill>
                <a:latin typeface="+mn-lt"/>
                <a:ea typeface="+mn-ea"/>
                <a:cs typeface="+mn-cs"/>
              </a:rPr>
              <a:t>in kilograms divided by the square of the height in meters) to assess the association</a:t>
            </a:r>
          </a:p>
          <a:p>
            <a:r>
              <a:rPr lang="en-US" sz="1200" kern="1200" baseline="0" dirty="0" smtClean="0">
                <a:solidFill>
                  <a:schemeClr val="tx1"/>
                </a:solidFill>
                <a:latin typeface="+mn-lt"/>
                <a:ea typeface="+mn-ea"/>
                <a:cs typeface="+mn-cs"/>
              </a:rPr>
              <a:t>of adiposity with the risk of death, but few have examined whether the distribution</a:t>
            </a:r>
          </a:p>
          <a:p>
            <a:r>
              <a:rPr lang="en-US" sz="1200" kern="1200" baseline="0" dirty="0" smtClean="0">
                <a:solidFill>
                  <a:schemeClr val="tx1"/>
                </a:solidFill>
                <a:latin typeface="+mn-lt"/>
                <a:ea typeface="+mn-ea"/>
                <a:cs typeface="+mn-cs"/>
              </a:rPr>
              <a:t>of body fat contributes to the prediction of death.</a:t>
            </a:r>
          </a:p>
          <a:p>
            <a:r>
              <a:rPr lang="es-ES" sz="1200" b="1" kern="1200" baseline="0" dirty="0" err="1" smtClean="0">
                <a:solidFill>
                  <a:schemeClr val="tx1"/>
                </a:solidFill>
                <a:latin typeface="+mn-lt"/>
                <a:ea typeface="+mn-ea"/>
                <a:cs typeface="+mn-cs"/>
              </a:rPr>
              <a:t>Methods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examined the association of BMI, waist circumference, and waist-to-hip ratio</a:t>
            </a:r>
          </a:p>
          <a:p>
            <a:r>
              <a:rPr lang="en-US" sz="1200" kern="1200" baseline="0" dirty="0" smtClean="0">
                <a:solidFill>
                  <a:schemeClr val="tx1"/>
                </a:solidFill>
                <a:latin typeface="+mn-lt"/>
                <a:ea typeface="+mn-ea"/>
                <a:cs typeface="+mn-cs"/>
              </a:rPr>
              <a:t>with the risk of death among 359,387 participants from nine countries in the European</a:t>
            </a:r>
          </a:p>
          <a:p>
            <a:r>
              <a:rPr lang="en-US" sz="1200" kern="1200" baseline="0" dirty="0" smtClean="0">
                <a:solidFill>
                  <a:schemeClr val="tx1"/>
                </a:solidFill>
                <a:latin typeface="+mn-lt"/>
                <a:ea typeface="+mn-ea"/>
                <a:cs typeface="+mn-cs"/>
              </a:rPr>
              <a:t>Prospective Investigation into Cancer and Nutrition (EPIC). We used a Cox</a:t>
            </a:r>
          </a:p>
          <a:p>
            <a:r>
              <a:rPr lang="en-US" sz="1200" kern="1200" baseline="0" dirty="0" smtClean="0">
                <a:solidFill>
                  <a:schemeClr val="tx1"/>
                </a:solidFill>
                <a:latin typeface="+mn-lt"/>
                <a:ea typeface="+mn-ea"/>
                <a:cs typeface="+mn-cs"/>
              </a:rPr>
              <a:t>regression analysis, with age as the time variable, and stratified the models according</a:t>
            </a:r>
          </a:p>
          <a:p>
            <a:r>
              <a:rPr lang="en-US" sz="1200" kern="1200" baseline="0" dirty="0" smtClean="0">
                <a:solidFill>
                  <a:schemeClr val="tx1"/>
                </a:solidFill>
                <a:latin typeface="+mn-lt"/>
                <a:ea typeface="+mn-ea"/>
                <a:cs typeface="+mn-cs"/>
              </a:rPr>
              <a:t>to study center and age at recruitment, with further adjustment for educational</a:t>
            </a:r>
          </a:p>
          <a:p>
            <a:r>
              <a:rPr lang="en-US" sz="1200" kern="1200" baseline="0" dirty="0" smtClean="0">
                <a:solidFill>
                  <a:schemeClr val="tx1"/>
                </a:solidFill>
                <a:latin typeface="+mn-lt"/>
                <a:ea typeface="+mn-ea"/>
                <a:cs typeface="+mn-cs"/>
              </a:rPr>
              <a:t>level, smoking status, alcohol consumption, physical activity, and height.</a:t>
            </a:r>
          </a:p>
          <a:p>
            <a:r>
              <a:rPr lang="es-ES" sz="1200" b="1" kern="1200" baseline="0" dirty="0" err="1" smtClean="0">
                <a:solidFill>
                  <a:schemeClr val="tx1"/>
                </a:solidFill>
                <a:latin typeface="+mn-lt"/>
                <a:ea typeface="+mn-ea"/>
                <a:cs typeface="+mn-cs"/>
              </a:rPr>
              <a:t>Results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During a mean follow-up of 9.7 years, 14,723 participants died. The lowest risks of</a:t>
            </a:r>
          </a:p>
          <a:p>
            <a:r>
              <a:rPr lang="en-US" sz="1200" kern="1200" baseline="0" dirty="0" smtClean="0">
                <a:solidFill>
                  <a:schemeClr val="tx1"/>
                </a:solidFill>
                <a:latin typeface="+mn-lt"/>
                <a:ea typeface="+mn-ea"/>
                <a:cs typeface="+mn-cs"/>
              </a:rPr>
              <a:t>death related to BMI were observed at a BMI of 25.3 for men and 24.3 for women.</a:t>
            </a:r>
          </a:p>
          <a:p>
            <a:r>
              <a:rPr lang="en-US" sz="1200" kern="1200" baseline="0" dirty="0" smtClean="0">
                <a:solidFill>
                  <a:schemeClr val="tx1"/>
                </a:solidFill>
                <a:latin typeface="+mn-lt"/>
                <a:ea typeface="+mn-ea"/>
                <a:cs typeface="+mn-cs"/>
              </a:rPr>
              <a:t>After adjustment for BMI, waist circumference and waist-to-hip ratio were strongly</a:t>
            </a:r>
          </a:p>
          <a:p>
            <a:r>
              <a:rPr lang="en-US" sz="1200" kern="1200" baseline="0" dirty="0" smtClean="0">
                <a:solidFill>
                  <a:schemeClr val="tx1"/>
                </a:solidFill>
                <a:latin typeface="+mn-lt"/>
                <a:ea typeface="+mn-ea"/>
                <a:cs typeface="+mn-cs"/>
              </a:rPr>
              <a:t>associated with the risk of death. Relative risks among men and women in the highest</a:t>
            </a:r>
          </a:p>
          <a:p>
            <a:r>
              <a:rPr lang="en-US" sz="1200" kern="1200" baseline="0" dirty="0" smtClean="0">
                <a:solidFill>
                  <a:schemeClr val="tx1"/>
                </a:solidFill>
                <a:latin typeface="+mn-lt"/>
                <a:ea typeface="+mn-ea"/>
                <a:cs typeface="+mn-cs"/>
              </a:rPr>
              <a:t>quintile of waist circumference were 2.05 (95% confidence interval [CI], 1.80 to 2.33)</a:t>
            </a:r>
          </a:p>
          <a:p>
            <a:r>
              <a:rPr lang="en-US" sz="1200" kern="1200" baseline="0" dirty="0" smtClean="0">
                <a:solidFill>
                  <a:schemeClr val="tx1"/>
                </a:solidFill>
                <a:latin typeface="+mn-lt"/>
                <a:ea typeface="+mn-ea"/>
                <a:cs typeface="+mn-cs"/>
              </a:rPr>
              <a:t>and 1.78 (95% CI, 1.56 to 2.04), respectively, and in the highest quintile of waist-</a:t>
            </a:r>
            <a:r>
              <a:rPr lang="en-US" sz="1200" kern="1200" baseline="0" dirty="0" err="1" smtClean="0">
                <a:solidFill>
                  <a:schemeClr val="tx1"/>
                </a:solidFill>
                <a:latin typeface="+mn-lt"/>
                <a:ea typeface="+mn-ea"/>
                <a:cs typeface="+mn-cs"/>
              </a:rPr>
              <a:t>tohip</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ratio, the relative risks were 1.68 (95% CI, 1.53 to 1.84) and 1.51 (95% CI, 1.37 to</a:t>
            </a:r>
          </a:p>
          <a:p>
            <a:r>
              <a:rPr lang="en-US" sz="1200" kern="1200" baseline="0" dirty="0" smtClean="0">
                <a:solidFill>
                  <a:schemeClr val="tx1"/>
                </a:solidFill>
                <a:latin typeface="+mn-lt"/>
                <a:ea typeface="+mn-ea"/>
                <a:cs typeface="+mn-cs"/>
              </a:rPr>
              <a:t>1.66), respectively. BMI remained significantly associated with the risk of death in</a:t>
            </a:r>
          </a:p>
          <a:p>
            <a:r>
              <a:rPr lang="en-US" sz="1200" kern="1200" baseline="0" dirty="0" smtClean="0">
                <a:solidFill>
                  <a:schemeClr val="tx1"/>
                </a:solidFill>
                <a:latin typeface="+mn-lt"/>
                <a:ea typeface="+mn-ea"/>
                <a:cs typeface="+mn-cs"/>
              </a:rPr>
              <a:t>models that included waist circumference or waist-to-hip ratio (P&lt;0.001).</a:t>
            </a:r>
          </a:p>
          <a:p>
            <a:r>
              <a:rPr lang="es-ES" sz="1200" b="1" kern="1200" baseline="0" dirty="0" err="1" smtClean="0">
                <a:solidFill>
                  <a:schemeClr val="tx1"/>
                </a:solidFill>
                <a:latin typeface="+mn-lt"/>
                <a:ea typeface="+mn-ea"/>
                <a:cs typeface="+mn-cs"/>
              </a:rPr>
              <a:t>Conclusions</a:t>
            </a:r>
            <a:endParaRPr lang="es-E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data suggest that both general adiposity and abdominal adiposity are associated</a:t>
            </a:r>
          </a:p>
          <a:p>
            <a:r>
              <a:rPr lang="en-US" sz="1200" kern="1200" baseline="0" dirty="0" smtClean="0">
                <a:solidFill>
                  <a:schemeClr val="tx1"/>
                </a:solidFill>
                <a:latin typeface="+mn-lt"/>
                <a:ea typeface="+mn-ea"/>
                <a:cs typeface="+mn-cs"/>
              </a:rPr>
              <a:t>with the risk of death and support the use of waist circumference or waist-</a:t>
            </a:r>
            <a:r>
              <a:rPr lang="en-US" sz="1200" kern="1200" baseline="0" dirty="0" err="1" smtClean="0">
                <a:solidFill>
                  <a:schemeClr val="tx1"/>
                </a:solidFill>
                <a:latin typeface="+mn-lt"/>
                <a:ea typeface="+mn-ea"/>
                <a:cs typeface="+mn-cs"/>
              </a:rPr>
              <a:t>tohip</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ratio in addition to BMI in assessing the risk of death.</a:t>
            </a:r>
          </a:p>
          <a:p>
            <a:endParaRPr lang="es-ES" dirty="0"/>
          </a:p>
        </p:txBody>
      </p:sp>
      <p:sp>
        <p:nvSpPr>
          <p:cNvPr id="4" name="3 Marcador de número de diapositiva"/>
          <p:cNvSpPr>
            <a:spLocks noGrp="1"/>
          </p:cNvSpPr>
          <p:nvPr>
            <p:ph type="sldNum" sz="quarter" idx="10"/>
          </p:nvPr>
        </p:nvSpPr>
        <p:spPr/>
        <p:txBody>
          <a:bodyPr/>
          <a:lstStyle/>
          <a:p>
            <a:fld id="{A1066B29-B6D3-4C10-9467-6E1B9A3CBE27}" type="slidenum">
              <a:rPr lang="es-ES" smtClean="0"/>
              <a:pPr/>
              <a:t>93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F8C800-B1B6-425F-A0D9-331F2EC82FDA}" type="slidenum">
              <a:rPr lang="nl-NL" smtClean="0"/>
              <a:pPr fontAlgn="base">
                <a:spcBef>
                  <a:spcPct val="0"/>
                </a:spcBef>
                <a:spcAft>
                  <a:spcPct val="0"/>
                </a:spcAft>
                <a:defRPr/>
              </a:pPr>
              <a:t>12</a:t>
            </a:fld>
            <a:endParaRPr lang="nl-N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7902E-8FF6-4E67-9BB2-267C072B13F6}" type="slidenum">
              <a:rPr lang="es-ES"/>
              <a:pPr/>
              <a:t>94</a:t>
            </a:fld>
            <a:endParaRPr lang="es-ES"/>
          </a:p>
        </p:txBody>
      </p:sp>
      <p:sp>
        <p:nvSpPr>
          <p:cNvPr id="690178"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0179" name="Rectangle 3"/>
          <p:cNvSpPr txBox="1">
            <a:spLocks noGrp="1" noChangeArrowheads="1"/>
          </p:cNvSpPr>
          <p:nvPr>
            <p:ph type="body"/>
          </p:nvPr>
        </p:nvSpPr>
        <p:spPr bwMode="auto">
          <a:xfrm>
            <a:off x="914824" y="4342730"/>
            <a:ext cx="5028353" cy="4114949"/>
          </a:xfrm>
          <a:prstGeom prst="rect">
            <a:avLst/>
          </a:prstGeom>
          <a:noFill/>
          <a:ln>
            <a:round/>
            <a:headEnd/>
            <a:tailEnd/>
          </a:ln>
        </p:spPr>
        <p:txBody>
          <a:bodyPr wrap="none" anchor="ct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577EC-16F5-4E6F-9FB4-856F824C6F02}" type="slidenum">
              <a:rPr lang="es-ES"/>
              <a:pPr/>
              <a:t>95</a:t>
            </a:fld>
            <a:endParaRPr lang="es-ES"/>
          </a:p>
        </p:txBody>
      </p:sp>
      <p:sp>
        <p:nvSpPr>
          <p:cNvPr id="692226"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2227" name="Rectangle 3"/>
          <p:cNvSpPr txBox="1">
            <a:spLocks noGrp="1" noChangeArrowheads="1"/>
          </p:cNvSpPr>
          <p:nvPr>
            <p:ph type="body"/>
          </p:nvPr>
        </p:nvSpPr>
        <p:spPr bwMode="auto">
          <a:xfrm>
            <a:off x="914824" y="4342730"/>
            <a:ext cx="5028353" cy="4114949"/>
          </a:xfrm>
          <a:prstGeom prst="rect">
            <a:avLst/>
          </a:prstGeom>
          <a:noFill/>
          <a:ln>
            <a:round/>
            <a:headEnd/>
            <a:tailEnd/>
          </a:ln>
        </p:spPr>
        <p:txBody>
          <a:bodyPr wrap="none" anchor="ct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3FB1D-E898-4318-A613-A9C994A5275A}" type="slidenum">
              <a:rPr lang="es-ES"/>
              <a:pPr/>
              <a:t>96</a:t>
            </a:fld>
            <a:endParaRPr lang="es-ES"/>
          </a:p>
        </p:txBody>
      </p:sp>
      <p:sp>
        <p:nvSpPr>
          <p:cNvPr id="694274"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4275" name="Rectangle 3"/>
          <p:cNvSpPr txBox="1">
            <a:spLocks noGrp="1" noChangeArrowheads="1"/>
          </p:cNvSpPr>
          <p:nvPr>
            <p:ph type="body"/>
          </p:nvPr>
        </p:nvSpPr>
        <p:spPr bwMode="auto">
          <a:xfrm>
            <a:off x="914824" y="4342731"/>
            <a:ext cx="5028353" cy="4122392"/>
          </a:xfrm>
          <a:prstGeom prst="rect">
            <a:avLst/>
          </a:prstGeom>
          <a:solidFill>
            <a:srgbClr val="FFFFFF"/>
          </a:solidFill>
          <a:ln w="9360">
            <a:solidFill>
              <a:srgbClr val="000000"/>
            </a:solidFill>
            <a:miter lim="800000"/>
            <a:headEnd/>
            <a:tailEnd/>
          </a:ln>
        </p:spPr>
        <p:txBody>
          <a:bodyPr wrap="none" anchor="ctr"/>
          <a:lstStyle/>
          <a:p>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356D1-8999-4E7D-BC88-7CAE029F5B88}" type="slidenum">
              <a:rPr lang="es-ES"/>
              <a:pPr/>
              <a:t>97</a:t>
            </a:fld>
            <a:endParaRPr lang="es-ES"/>
          </a:p>
        </p:txBody>
      </p:sp>
      <p:sp>
        <p:nvSpPr>
          <p:cNvPr id="724994"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724995" name="Rectangle 3"/>
          <p:cNvSpPr txBox="1">
            <a:spLocks noGrp="1" noChangeArrowheads="1"/>
          </p:cNvSpPr>
          <p:nvPr>
            <p:ph type="body"/>
          </p:nvPr>
        </p:nvSpPr>
        <p:spPr>
          <a:xfrm>
            <a:off x="914824" y="4342731"/>
            <a:ext cx="5028353" cy="4122392"/>
          </a:xfrm>
          <a:solidFill>
            <a:schemeClr val="accent1"/>
          </a:solidFill>
          <a:ln w="9360">
            <a:solidFill>
              <a:schemeClr val="tx1"/>
            </a:solidFill>
          </a:ln>
        </p:spPr>
        <p:txBody>
          <a:bodyPr wrap="none" anchor="ctr"/>
          <a:lstStyle/>
          <a:p>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AE53A-59BD-41E2-A3F1-9F06DB12AA5E}" type="slidenum">
              <a:rPr lang="es-ES"/>
              <a:pPr/>
              <a:t>98</a:t>
            </a:fld>
            <a:endParaRPr lang="es-ES"/>
          </a:p>
        </p:txBody>
      </p:sp>
      <p:sp>
        <p:nvSpPr>
          <p:cNvPr id="696322"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6323" name="Rectangle 3"/>
          <p:cNvSpPr txBox="1">
            <a:spLocks noGrp="1" noChangeArrowheads="1"/>
          </p:cNvSpPr>
          <p:nvPr>
            <p:ph type="body"/>
          </p:nvPr>
        </p:nvSpPr>
        <p:spPr bwMode="auto">
          <a:xfrm>
            <a:off x="914824" y="4342731"/>
            <a:ext cx="5028353" cy="4122392"/>
          </a:xfrm>
          <a:prstGeom prst="rect">
            <a:avLst/>
          </a:prstGeom>
          <a:solidFill>
            <a:srgbClr val="FFFFFF"/>
          </a:solidFill>
          <a:ln w="9360">
            <a:solidFill>
              <a:srgbClr val="000000"/>
            </a:solidFill>
            <a:miter lim="800000"/>
            <a:headEnd/>
            <a:tailEnd/>
          </a:ln>
        </p:spPr>
        <p:txBody>
          <a:bodyPr wrap="none" anchor="ct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83BA1-F121-426E-A4C2-A8611C999817}" type="slidenum">
              <a:rPr lang="es-ES"/>
              <a:pPr/>
              <a:t>99</a:t>
            </a:fld>
            <a:endParaRPr lang="es-ES"/>
          </a:p>
        </p:txBody>
      </p:sp>
      <p:sp>
        <p:nvSpPr>
          <p:cNvPr id="70656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0656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4AFB7-A42F-435B-A24C-6BC6DD05FD04}" type="slidenum">
              <a:rPr lang="es-ES"/>
              <a:pPr/>
              <a:t>100</a:t>
            </a:fld>
            <a:endParaRPr lang="es-E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7E820-7F15-4DFF-9E2A-9EDF87D1BE5B}" type="slidenum">
              <a:rPr lang="es-ES"/>
              <a:pPr/>
              <a:t>101</a:t>
            </a:fld>
            <a:endParaRPr lang="es-ES"/>
          </a:p>
        </p:txBody>
      </p:sp>
      <p:sp>
        <p:nvSpPr>
          <p:cNvPr id="74240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4240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2C4C9-C393-4CF3-93F5-E5282168A0A6}" type="slidenum">
              <a:rPr lang="es-ES"/>
              <a:pPr/>
              <a:t>102</a:t>
            </a:fld>
            <a:endParaRPr lang="es-ES"/>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F47FB-E23A-4FC6-8782-02C22D722C03}" type="slidenum">
              <a:rPr lang="es-ES"/>
              <a:pPr/>
              <a:t>103</a:t>
            </a:fld>
            <a:endParaRPr lang="es-ES"/>
          </a:p>
        </p:txBody>
      </p:sp>
      <p:sp>
        <p:nvSpPr>
          <p:cNvPr id="71065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A94CD-DE90-46F5-9C23-0F4C46EB3908}" type="slidenum">
              <a:rPr lang="nl-NL" smtClean="0"/>
              <a:pPr fontAlgn="base">
                <a:spcBef>
                  <a:spcPct val="0"/>
                </a:spcBef>
                <a:spcAft>
                  <a:spcPct val="0"/>
                </a:spcAft>
                <a:defRPr/>
              </a:pPr>
              <a:t>13</a:t>
            </a:fld>
            <a:endParaRPr lang="nl-N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22A6A-9D4D-48FA-AB71-F3DE728C6228}" type="slidenum">
              <a:rPr lang="es-ES"/>
              <a:pPr/>
              <a:t>104</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56C5A-3F24-4999-823B-77BDC6585D80}" type="slidenum">
              <a:rPr lang="es-ES"/>
              <a:pPr/>
              <a:t>105</a:t>
            </a:fld>
            <a:endParaRPr lang="es-ES"/>
          </a:p>
        </p:txBody>
      </p:sp>
      <p:sp>
        <p:nvSpPr>
          <p:cNvPr id="64307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4307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EDA78-2910-4294-A28C-15AA42E5A07B}" type="slidenum">
              <a:rPr lang="es-ES"/>
              <a:pPr/>
              <a:t>106</a:t>
            </a:fld>
            <a:endParaRPr lang="es-ES"/>
          </a:p>
        </p:txBody>
      </p:sp>
      <p:sp>
        <p:nvSpPr>
          <p:cNvPr id="67174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2228D-D097-4B8A-BB5B-74187A2F7822}" type="slidenum">
              <a:rPr lang="es-ES"/>
              <a:pPr/>
              <a:t>107</a:t>
            </a:fld>
            <a:endParaRPr lang="es-ES"/>
          </a:p>
        </p:txBody>
      </p:sp>
      <p:sp>
        <p:nvSpPr>
          <p:cNvPr id="67379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809C3-FAAD-4832-BF7E-84350C8474E9}" type="slidenum">
              <a:rPr lang="es-ES"/>
              <a:pPr/>
              <a:t>108</a:t>
            </a:fld>
            <a:endParaRPr lang="es-E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0A05A-79E0-46B2-8BA3-EBAE0CD4E4B1}" type="slidenum">
              <a:rPr lang="es-ES"/>
              <a:pPr/>
              <a:t>109</a:t>
            </a:fld>
            <a:endParaRPr lang="es-E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D0513-AD0C-4B73-A8AB-E334C2BC4379}" type="slidenum">
              <a:rPr lang="es-ES"/>
              <a:pPr/>
              <a:t>110</a:t>
            </a:fld>
            <a:endParaRPr lang="es-E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61182-9384-4796-8152-8EAE6575432D}" type="slidenum">
              <a:rPr lang="es-ES"/>
              <a:pPr/>
              <a:t>111</a:t>
            </a:fld>
            <a:endParaRPr lang="es-E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F0B4A-685E-4323-89C4-0A1EFA0EA380}" type="slidenum">
              <a:rPr lang="es-ES"/>
              <a:pPr/>
              <a:t>112</a:t>
            </a:fld>
            <a:endParaRPr lang="es-E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950A0-DE12-4A29-944F-7AFD17711784}" type="slidenum">
              <a:rPr lang="es-ES"/>
              <a:pPr/>
              <a:t>113</a:t>
            </a:fld>
            <a:endParaRPr lang="es-ES"/>
          </a:p>
        </p:txBody>
      </p:sp>
      <p:sp>
        <p:nvSpPr>
          <p:cNvPr id="62259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2259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F0FE7-AE8A-45FD-9BE7-C21A6B3552CC}" type="slidenum">
              <a:rPr lang="es-ES"/>
              <a:pPr/>
              <a:t>20</a:t>
            </a:fld>
            <a:endParaRPr lang="es-ES"/>
          </a:p>
        </p:txBody>
      </p:sp>
      <p:sp>
        <p:nvSpPr>
          <p:cNvPr id="690178"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0179" name="Rectangle 3"/>
          <p:cNvSpPr txBox="1">
            <a:spLocks noGrp="1" noChangeArrowheads="1"/>
          </p:cNvSpPr>
          <p:nvPr>
            <p:ph type="body"/>
          </p:nvPr>
        </p:nvSpPr>
        <p:spPr bwMode="auto">
          <a:xfrm>
            <a:off x="914824" y="4342730"/>
            <a:ext cx="5028353" cy="4114949"/>
          </a:xfrm>
          <a:prstGeom prst="rect">
            <a:avLst/>
          </a:prstGeom>
          <a:noFill/>
          <a:ln>
            <a:round/>
            <a:headEnd/>
            <a:tailEnd/>
          </a:ln>
        </p:spPr>
        <p:txBody>
          <a:bodyPr wrap="none" anchor="ctr"/>
          <a:lstStyle/>
          <a:p>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742A0-7C88-448F-82D6-307ABF0C092D}" type="slidenum">
              <a:rPr lang="es-ES"/>
              <a:pPr/>
              <a:t>114</a:t>
            </a:fld>
            <a:endParaRPr lang="es-ES"/>
          </a:p>
        </p:txBody>
      </p:sp>
      <p:sp>
        <p:nvSpPr>
          <p:cNvPr id="63488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3488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03E36-18A0-4873-B147-0D3A9006BF6E}" type="slidenum">
              <a:rPr lang="es-ES"/>
              <a:pPr/>
              <a:t>115</a:t>
            </a:fld>
            <a:endParaRPr lang="es-ES"/>
          </a:p>
        </p:txBody>
      </p:sp>
      <p:sp>
        <p:nvSpPr>
          <p:cNvPr id="63897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63897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F1F41-4149-4938-8D95-9D0D51C22551}" type="slidenum">
              <a:rPr lang="es-ES"/>
              <a:pPr/>
              <a:t>116</a:t>
            </a:fld>
            <a:endParaRPr lang="es-ES"/>
          </a:p>
        </p:txBody>
      </p:sp>
      <p:sp>
        <p:nvSpPr>
          <p:cNvPr id="649218"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4921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C435A-8130-4238-BE12-E85CC7D1398A}" type="slidenum">
              <a:rPr lang="es-ES"/>
              <a:pPr/>
              <a:t>117</a:t>
            </a:fld>
            <a:endParaRPr lang="es-E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359F3-0703-4E06-90A9-CA019F01B9B0}" type="slidenum">
              <a:rPr lang="es-ES"/>
              <a:pPr/>
              <a:t>118</a:t>
            </a:fld>
            <a:endParaRPr lang="es-ES"/>
          </a:p>
        </p:txBody>
      </p:sp>
      <p:sp>
        <p:nvSpPr>
          <p:cNvPr id="56934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56934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F901B-40C9-40E4-B231-30302852FD22}" type="slidenum">
              <a:rPr lang="es-ES"/>
              <a:pPr/>
              <a:t>119</a:t>
            </a:fld>
            <a:endParaRPr lang="es-ES"/>
          </a:p>
        </p:txBody>
      </p:sp>
      <p:sp>
        <p:nvSpPr>
          <p:cNvPr id="64307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4307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C575E-7095-4751-B371-A1437778CCCB}" type="slidenum">
              <a:rPr lang="es-ES"/>
              <a:pPr/>
              <a:t>120</a:t>
            </a:fld>
            <a:endParaRPr lang="es-ES"/>
          </a:p>
        </p:txBody>
      </p:sp>
      <p:sp>
        <p:nvSpPr>
          <p:cNvPr id="577538"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577539"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a:spcBef>
                <a:spcPct val="0"/>
              </a:spcBef>
            </a:pPr>
            <a:r>
              <a:rPr lang="en-US">
                <a:latin typeface="Arial" pitchFamily="-111" charset="0"/>
              </a:rPr>
              <a:t>Patients were selected with abdominal obesity, defined as a waist circumference greater than 102 cm for men or 88 cm for women, who were undergoing angiography for clinical indications.  </a:t>
            </a:r>
          </a:p>
          <a:p>
            <a:pPr>
              <a:spcBef>
                <a:spcPct val="0"/>
              </a:spcBef>
            </a:pPr>
            <a:r>
              <a:rPr lang="en-US">
                <a:latin typeface="Arial" pitchFamily="-111" charset="0"/>
              </a:rPr>
              <a:t>Inclusion criteria required 2 additional components of the metabolic syndrome or current smoking.</a:t>
            </a:r>
          </a:p>
          <a:p>
            <a:pPr>
              <a:spcBef>
                <a:spcPct val="0"/>
              </a:spcBef>
            </a:pPr>
            <a:r>
              <a:rPr lang="en-US">
                <a:latin typeface="Arial" pitchFamily="-111" charset="0"/>
              </a:rPr>
              <a:t>IVUS was performed to assess atheroma volume in 839 patients randomized to placebo or rimonabant 20 mg.</a:t>
            </a:r>
          </a:p>
          <a:p>
            <a:pPr>
              <a:spcBef>
                <a:spcPct val="0"/>
              </a:spcBef>
            </a:pPr>
            <a:r>
              <a:rPr lang="en-US">
                <a:latin typeface="Arial" pitchFamily="-111" charset="0"/>
              </a:rPr>
              <a:t>After 18 months, repeat IVUS was performed in the 676 patients remaining in the trial, regardless of whether they were still taking study drug. </a:t>
            </a:r>
          </a:p>
        </p:txBody>
      </p:sp>
      <p:sp>
        <p:nvSpPr>
          <p:cNvPr id="19460" name="Slide Number Placeholder 3"/>
          <p:cNvSpPr>
            <a:spLocks noGrp="1"/>
          </p:cNvSpPr>
          <p:nvPr>
            <p:ph type="sldNum" sz="quarter" idx="5"/>
          </p:nvPr>
        </p:nvSpPr>
        <p:spPr bwMode="auto">
          <a:noFill/>
          <a:ln>
            <a:miter lim="800000"/>
            <a:headEnd/>
            <a:tailEnd/>
          </a:ln>
        </p:spPr>
        <p:txBody>
          <a:bodyPr/>
          <a:lstStyle/>
          <a:p>
            <a:fld id="{DCB0461A-4372-E347-9E5D-F239660BBDE8}" type="slidenum">
              <a:rPr lang="en-US"/>
              <a:pPr/>
              <a:t>122</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a:spcBef>
                <a:spcPct val="0"/>
              </a:spcBef>
            </a:pPr>
            <a:r>
              <a:rPr lang="en-US">
                <a:latin typeface="Arial" pitchFamily="-111" charset="0"/>
              </a:rPr>
              <a:t>The primary IVUS endpoint is shown in the top panel, percent atheroma volume, which represents the percent of the external elastic membrane area occupied by atheroma.</a:t>
            </a:r>
          </a:p>
          <a:p>
            <a:pPr>
              <a:spcBef>
                <a:spcPct val="0"/>
              </a:spcBef>
            </a:pPr>
            <a:r>
              <a:rPr lang="en-US">
                <a:latin typeface="Arial" pitchFamily="-111" charset="0"/>
              </a:rPr>
              <a:t>The secondary IVUS endpoint was total atheroma volume, which is the absolute change in the sum of atheroma areas adjusted for the length of each patient’s pullback.</a:t>
            </a:r>
          </a:p>
          <a:p>
            <a:pPr>
              <a:spcBef>
                <a:spcPct val="0"/>
              </a:spcBef>
            </a:pPr>
            <a:endParaRPr lang="en-US">
              <a:latin typeface="Arial" pitchFamily="-111"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A4C7E5F1-A6B5-0F49-9BEA-E03A5A62FD2C}" type="slidenum">
              <a:rPr lang="en-US"/>
              <a:pPr/>
              <a:t>123</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r>
              <a:rPr lang="en-US" sz="1800" smtClean="0">
                <a:latin typeface="Arial" charset="0"/>
              </a:rPr>
              <a:t>In the left panel, PAV, the primary endpoint, showed a lower rate of progression in the rimonabant-treated patients, shown in orange, that did not reach statistical significance, P=0.22.  However, TAV, the secondary endpoint, in the right panel, showed a significant decrease in atheroma volume in the rimonabant group, p = 0.03.  Therefore, although the study failed to show a significant effect for the primary endpoint, a statistically significant effect favoring rimonabant was observed for the secondary IVUS endpoint. </a:t>
            </a:r>
          </a:p>
        </p:txBody>
      </p:sp>
      <p:sp>
        <p:nvSpPr>
          <p:cNvPr id="33796" name="Slide Number Placeholder 3"/>
          <p:cNvSpPr>
            <a:spLocks noGrp="1"/>
          </p:cNvSpPr>
          <p:nvPr>
            <p:ph type="sldNum" sz="quarter" idx="5"/>
          </p:nvPr>
        </p:nvSpPr>
        <p:spPr bwMode="auto">
          <a:noFill/>
          <a:ln>
            <a:miter lim="800000"/>
            <a:headEnd/>
            <a:tailEnd/>
          </a:ln>
        </p:spPr>
        <p:txBody>
          <a:bodyPr/>
          <a:lstStyle/>
          <a:p>
            <a:fld id="{A3ABD9C5-3728-4B99-80A0-92839FED73AF}" type="slidenum">
              <a:rPr lang="en-US"/>
              <a:pPr/>
              <a:t>125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56CD8-6AFC-4778-AAA7-0C0F20449F21}" type="slidenum">
              <a:rPr lang="es-ES"/>
              <a:pPr/>
              <a:t>21</a:t>
            </a:fld>
            <a:endParaRPr lang="es-ES"/>
          </a:p>
        </p:txBody>
      </p:sp>
      <p:sp>
        <p:nvSpPr>
          <p:cNvPr id="692226" name="Text Box 2"/>
          <p:cNvSpPr txBox="1">
            <a:spLocks noChangeArrowheads="1"/>
          </p:cNvSpPr>
          <p:nvPr/>
        </p:nvSpPr>
        <p:spPr bwMode="auto">
          <a:xfrm>
            <a:off x="991059" y="686322"/>
            <a:ext cx="4877471" cy="3428627"/>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92227" name="Rectangle 3"/>
          <p:cNvSpPr txBox="1">
            <a:spLocks noGrp="1" noChangeArrowheads="1"/>
          </p:cNvSpPr>
          <p:nvPr>
            <p:ph type="body"/>
          </p:nvPr>
        </p:nvSpPr>
        <p:spPr bwMode="auto">
          <a:xfrm>
            <a:off x="914824" y="4342730"/>
            <a:ext cx="5028353" cy="4114949"/>
          </a:xfrm>
          <a:prstGeom prst="rect">
            <a:avLst/>
          </a:prstGeom>
          <a:noFill/>
          <a:ln>
            <a:round/>
            <a:headEnd/>
            <a:tailEnd/>
          </a:ln>
        </p:spPr>
        <p:txBody>
          <a:bodyPr wrap="none" anchor="ctr"/>
          <a:lstStyle/>
          <a:p>
            <a:endParaRPr lang="es-E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r>
              <a:rPr lang="en-US" sz="1800" smtClean="0">
                <a:latin typeface="Arial" charset="0"/>
              </a:rPr>
              <a:t>Major adverse cardiovascular events were similar in both treatment groups, although the study was not powered for clinical outcomes.  </a:t>
            </a:r>
          </a:p>
          <a:p>
            <a:pPr eaLnBrk="1" hangingPunct="1">
              <a:spcBef>
                <a:spcPct val="0"/>
              </a:spcBef>
            </a:pPr>
            <a:r>
              <a:rPr lang="en-US" sz="1800" smtClean="0">
                <a:latin typeface="Arial" charset="0"/>
              </a:rPr>
              <a:t>A single endpoint approached statistical significance, all cause mortality, which occurred in 1.9% of placebo-treated patients and 0.5% of rimonabant treated patients, p=0.06.</a:t>
            </a:r>
          </a:p>
          <a:p>
            <a:pPr eaLnBrk="1" hangingPunct="1">
              <a:spcBef>
                <a:spcPct val="0"/>
              </a:spcBef>
            </a:pPr>
            <a:endParaRPr lang="en-US" sz="180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41C9EF4D-5362-44B9-8521-465EB1B0EDAE}" type="slidenum">
              <a:rPr lang="en-US"/>
              <a:pPr/>
              <a:t>126</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r>
              <a:rPr lang="en-US" sz="1800" smtClean="0">
                <a:latin typeface="Arial" charset="0"/>
              </a:rPr>
              <a:t>Psychiatric adverse effects were collected prospectively using a questionnaire and occurred in 43.4% of rimonabant-treated patients compared with 28.4% of placebo treated patients, </a:t>
            </a:r>
            <a:r>
              <a:rPr lang="en-US" sz="1800" i="1" smtClean="0">
                <a:latin typeface="Arial" charset="0"/>
              </a:rPr>
              <a:t>P</a:t>
            </a:r>
            <a:r>
              <a:rPr lang="en-US" sz="1800" smtClean="0">
                <a:latin typeface="Arial" charset="0"/>
              </a:rPr>
              <a:t>&lt;0.001.  These differences were driven primarily by anxiety and depression.</a:t>
            </a:r>
          </a:p>
          <a:p>
            <a:pPr eaLnBrk="1" hangingPunct="1">
              <a:spcBef>
                <a:spcPct val="0"/>
              </a:spcBef>
            </a:pPr>
            <a:r>
              <a:rPr lang="en-US" sz="1800" smtClean="0">
                <a:latin typeface="Arial" charset="0"/>
              </a:rPr>
              <a:t> A single patient in the placebo group attempted suicide and a single patient in the rimonabant group completed suicide.</a:t>
            </a:r>
          </a:p>
          <a:p>
            <a:pPr eaLnBrk="1" hangingPunct="1">
              <a:spcBef>
                <a:spcPct val="0"/>
              </a:spcBef>
            </a:pPr>
            <a:endParaRPr lang="en-US" sz="1800" smtClean="0">
              <a:latin typeface="Arial" charset="0"/>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18798E28-C7CD-48E9-9CD9-7182743628D3}" type="slidenum">
              <a:rPr lang="en-US"/>
              <a:pPr/>
              <a:t>127</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xfrm>
            <a:off x="533400" y="4343400"/>
            <a:ext cx="5867400" cy="4114800"/>
          </a:xfrm>
          <a:noFill/>
        </p:spPr>
        <p:txBody>
          <a:bodyPr/>
          <a:lstStyle/>
          <a:p>
            <a:pPr>
              <a:spcBef>
                <a:spcPct val="0"/>
              </a:spcBef>
            </a:pPr>
            <a:r>
              <a:rPr lang="en-US" smtClean="0">
                <a:latin typeface="Arial" pitchFamily="-111" charset="0"/>
              </a:rPr>
              <a:t>We conclude that treatment of abdominally-obese coronary disease patients for 18 months with rimonabant reduced body weight 4.3 kg and waist circumference 4.5 centimeters, increased HDL 22%, reduced triglycerides 20%, high sensitivity CRP 50%.  and favorably affected hemoglobin A1c.  </a:t>
            </a:r>
          </a:p>
          <a:p>
            <a:pPr>
              <a:spcBef>
                <a:spcPct val="0"/>
              </a:spcBef>
            </a:pPr>
            <a:r>
              <a:rPr lang="en-US" smtClean="0">
                <a:latin typeface="Arial" pitchFamily="-111" charset="0"/>
              </a:rPr>
              <a:t>Although this study did not demonstrate an effect for rimonabant on the primary endpoint, percent atheroma volume, P=0.22, we did observe a favorable effect for the secondary endpoint, total atheroma volume, P=0.03. </a:t>
            </a:r>
          </a:p>
          <a:p>
            <a:pPr>
              <a:spcBef>
                <a:spcPct val="0"/>
              </a:spcBef>
            </a:pPr>
            <a:r>
              <a:rPr lang="en-US" smtClean="0">
                <a:latin typeface="Arial" pitchFamily="-111" charset="0"/>
              </a:rPr>
              <a:t>Psychiatric and GI adverse effects were more common with rimonabant, which resulted in a higher rate of drug discontinuation.</a:t>
            </a:r>
          </a:p>
          <a:p>
            <a:pPr>
              <a:spcBef>
                <a:spcPct val="0"/>
              </a:spcBef>
            </a:pPr>
            <a:endParaRPr lang="en-US" smtClean="0">
              <a:latin typeface="Arial" pitchFamily="-111" charset="0"/>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98DB8913-E5B9-334D-BCF4-7C8AAE48ABF7}" type="slidenum">
              <a:rPr lang="en-US"/>
              <a:pPr/>
              <a:t>128</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E5667-ACDB-42C6-AACD-F958C487A4B7}" type="slidenum">
              <a:rPr lang="es-ES"/>
              <a:pPr/>
              <a:t>132</a:t>
            </a:fld>
            <a:endParaRPr lang="es-ES"/>
          </a:p>
        </p:txBody>
      </p:sp>
      <p:sp>
        <p:nvSpPr>
          <p:cNvPr id="427010" name="Rectangle 1026"/>
          <p:cNvSpPr>
            <a:spLocks noGrp="1" noRot="1" noChangeAspect="1" noChangeArrowheads="1" noTextEdit="1"/>
          </p:cNvSpPr>
          <p:nvPr>
            <p:ph type="sldImg"/>
          </p:nvPr>
        </p:nvSpPr>
        <p:spPr>
          <a:ln/>
        </p:spPr>
      </p:sp>
      <p:sp>
        <p:nvSpPr>
          <p:cNvPr id="427011"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A2974-7507-46D7-BC81-D37A056A88EA}" type="slidenum">
              <a:rPr lang="es-ES"/>
              <a:pPr/>
              <a:t>133</a:t>
            </a:fld>
            <a:endParaRPr lang="es-E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9A4E1-999A-4144-987C-50FBB168C763}" type="slidenum">
              <a:rPr lang="es-ES"/>
              <a:pPr/>
              <a:t>134</a:t>
            </a:fld>
            <a:endParaRPr lang="es-ES"/>
          </a:p>
        </p:txBody>
      </p:sp>
      <p:sp>
        <p:nvSpPr>
          <p:cNvPr id="429058" name="Rectangle 1026"/>
          <p:cNvSpPr>
            <a:spLocks noGrp="1" noRot="1" noChangeAspect="1" noChangeArrowheads="1" noTextEdit="1"/>
          </p:cNvSpPr>
          <p:nvPr>
            <p:ph type="sldImg"/>
          </p:nvPr>
        </p:nvSpPr>
        <p:spPr>
          <a:ln/>
        </p:spPr>
      </p:sp>
      <p:sp>
        <p:nvSpPr>
          <p:cNvPr id="429059"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C128E-0A0C-4E91-81FF-71BC1AB3231F}" type="slidenum">
              <a:rPr lang="es-ES"/>
              <a:pPr/>
              <a:t>135</a:t>
            </a:fld>
            <a:endParaRPr lang="es-ES"/>
          </a:p>
        </p:txBody>
      </p:sp>
      <p:sp>
        <p:nvSpPr>
          <p:cNvPr id="430082" name="Rectangle 1026"/>
          <p:cNvSpPr>
            <a:spLocks noGrp="1" noRot="1" noChangeAspect="1" noChangeArrowheads="1" noTextEdit="1"/>
          </p:cNvSpPr>
          <p:nvPr>
            <p:ph type="sldImg"/>
          </p:nvPr>
        </p:nvSpPr>
        <p:spPr>
          <a:ln/>
        </p:spPr>
      </p:sp>
      <p:sp>
        <p:nvSpPr>
          <p:cNvPr id="430083"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58555-7A1B-4675-945F-A7C7688907D6}" type="slidenum">
              <a:rPr lang="es-ES"/>
              <a:pPr/>
              <a:t>136</a:t>
            </a:fld>
            <a:endParaRPr lang="es-ES"/>
          </a:p>
        </p:txBody>
      </p:sp>
      <p:sp>
        <p:nvSpPr>
          <p:cNvPr id="728066"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28067"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D94CF-AC55-4D42-BDE8-BEBD93ADBFE9}" type="slidenum">
              <a:rPr lang="es-ES"/>
              <a:pPr/>
              <a:t>137</a:t>
            </a:fld>
            <a:endParaRPr lang="es-ES"/>
          </a:p>
        </p:txBody>
      </p:sp>
      <p:sp>
        <p:nvSpPr>
          <p:cNvPr id="680962"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680963"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53B57-B6A5-4170-80CF-55FC87A1D390}" type="slidenum">
              <a:rPr lang="es-ES"/>
              <a:pPr/>
              <a:t>138</a:t>
            </a:fld>
            <a:endParaRPr lang="es-ES"/>
          </a:p>
        </p:txBody>
      </p:sp>
      <p:sp>
        <p:nvSpPr>
          <p:cNvPr id="740354" name="Rectangle 2"/>
          <p:cNvSpPr>
            <a:spLocks noGrp="1" noRot="1" noChangeAspect="1" noChangeArrowheads="1" noTextEdit="1"/>
          </p:cNvSpPr>
          <p:nvPr>
            <p:ph type="sldImg"/>
          </p:nvPr>
        </p:nvSpPr>
        <p:spPr bwMode="auto">
          <a:xfrm>
            <a:off x="991059" y="686322"/>
            <a:ext cx="4877471" cy="3428627"/>
          </a:xfrm>
          <a:prstGeom prst="rect">
            <a:avLst/>
          </a:prstGeom>
          <a:solidFill>
            <a:srgbClr val="FFFFFF"/>
          </a:solidFill>
          <a:ln>
            <a:solidFill>
              <a:srgbClr val="000000"/>
            </a:solidFill>
            <a:miter lim="800000"/>
            <a:headEnd/>
            <a:tailEnd/>
          </a:ln>
        </p:spPr>
      </p:sp>
      <p:sp>
        <p:nvSpPr>
          <p:cNvPr id="740355" name="Rectangle 3"/>
          <p:cNvSpPr>
            <a:spLocks noGrp="1" noChangeArrowheads="1"/>
          </p:cNvSpPr>
          <p:nvPr>
            <p:ph type="body" idx="1"/>
          </p:nvPr>
        </p:nvSpPr>
        <p:spPr bwMode="auto">
          <a:xfrm>
            <a:off x="914824" y="4342730"/>
            <a:ext cx="5028353" cy="411494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smtClean="0"/>
              <a:t>Haga clic para modificar el estilo de subtítulo del patrón</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_tradnl" smtClean="0"/>
              <a:t>Clic para editar título</a:t>
            </a:r>
            <a:endParaRPr kumimoji="0" lang="en-US"/>
          </a:p>
        </p:txBody>
      </p:sp>
      <p:cxnSp>
        <p:nvCxnSpPr>
          <p:cNvPr id="8" name="Conector rec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Marcador de fecha 14"/>
          <p:cNvSpPr>
            <a:spLocks noGrp="1"/>
          </p:cNvSpPr>
          <p:nvPr>
            <p:ph type="dt" sz="half" idx="10"/>
          </p:nvPr>
        </p:nvSpPr>
        <p:spPr/>
        <p:txBody>
          <a:bodyPr/>
          <a:lstStyle/>
          <a:p>
            <a:fld id="{69742515-608E-4209-A1E9-A8B72B2C8B3B}" type="datetimeFigureOut">
              <a:rPr lang="es-ES" smtClean="0"/>
              <a:pPr/>
              <a:t>24/1/09</a:t>
            </a:fld>
            <a:endParaRPr lang="es-ES"/>
          </a:p>
        </p:txBody>
      </p:sp>
      <p:sp>
        <p:nvSpPr>
          <p:cNvPr id="16" name="Marcador de número de diapositiva 15"/>
          <p:cNvSpPr>
            <a:spLocks noGrp="1"/>
          </p:cNvSpPr>
          <p:nvPr>
            <p:ph type="sldNum" sz="quarter" idx="11"/>
          </p:nvPr>
        </p:nvSpPr>
        <p:spPr/>
        <p:txBody>
          <a:bodyPr/>
          <a:lstStyle/>
          <a:p>
            <a:fld id="{322341B5-94A3-42B0-BE12-F1375AE035BD}" type="slidenum">
              <a:rPr lang="es-ES" smtClean="0"/>
              <a:pPr/>
              <a:t>‹Nr.›</a:t>
            </a:fld>
            <a:endParaRPr lang="es-ES"/>
          </a:p>
        </p:txBody>
      </p:sp>
      <p:sp>
        <p:nvSpPr>
          <p:cNvPr id="17" name="Marcador de pie de página 16"/>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69742515-608E-4209-A1E9-A8B72B2C8B3B}" type="datetimeFigureOut">
              <a:rPr lang="es-ES" smtClean="0"/>
              <a:pPr/>
              <a:t>24/1/09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2341B5-94A3-42B0-BE12-F1375AE035BD}"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69742515-608E-4209-A1E9-A8B72B2C8B3B}" type="datetimeFigureOut">
              <a:rPr lang="es-ES" smtClean="0"/>
              <a:pPr/>
              <a:t>24/1/09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2341B5-94A3-42B0-BE12-F1375AE035BD}" type="slidenum">
              <a:rPr lang="es-ES" smtClean="0"/>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09600"/>
            <a:ext cx="64770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85800" y="1905000"/>
            <a:ext cx="7772400" cy="4114800"/>
          </a:xfrm>
        </p:spPr>
        <p:txBody>
          <a:body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09600"/>
            <a:ext cx="64770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050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gráfico"/>
          <p:cNvSpPr>
            <a:spLocks noGrp="1"/>
          </p:cNvSpPr>
          <p:nvPr>
            <p:ph type="chart" sz="half" idx="2"/>
          </p:nvPr>
        </p:nvSpPr>
        <p:spPr>
          <a:xfrm>
            <a:off x="4648200" y="1905000"/>
            <a:ext cx="3810000" cy="4114800"/>
          </a:xfrm>
        </p:spPr>
        <p:txBody>
          <a:bodyPr/>
          <a:lstStyle/>
          <a:p>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09600"/>
            <a:ext cx="64770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05000"/>
            <a:ext cx="7772400" cy="4114800"/>
          </a:xfrm>
        </p:spPr>
        <p:txBody>
          <a:bodyPr/>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9" name="Marcador de contenido 8"/>
          <p:cNvSpPr>
            <a:spLocks noGrp="1"/>
          </p:cNvSpPr>
          <p:nvPr>
            <p:ph idx="1"/>
          </p:nvPr>
        </p:nvSpPr>
        <p:spPr>
          <a:xfrm>
            <a:off x="457200" y="1524000"/>
            <a:ext cx="8229600"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4" name="Marcador de fecha 13"/>
          <p:cNvSpPr>
            <a:spLocks noGrp="1"/>
          </p:cNvSpPr>
          <p:nvPr>
            <p:ph type="dt" sz="half" idx="14"/>
          </p:nvPr>
        </p:nvSpPr>
        <p:spPr/>
        <p:txBody>
          <a:bodyPr/>
          <a:lstStyle/>
          <a:p>
            <a:fld id="{69742515-608E-4209-A1E9-A8B72B2C8B3B}" type="datetimeFigureOut">
              <a:rPr lang="es-ES" smtClean="0"/>
              <a:pPr/>
              <a:t>24/1/09</a:t>
            </a:fld>
            <a:endParaRPr lang="es-ES"/>
          </a:p>
        </p:txBody>
      </p:sp>
      <p:sp>
        <p:nvSpPr>
          <p:cNvPr id="15" name="Marcador de número de diapositiva 14"/>
          <p:cNvSpPr>
            <a:spLocks noGrp="1"/>
          </p:cNvSpPr>
          <p:nvPr>
            <p:ph type="sldNum" sz="quarter" idx="15"/>
          </p:nvPr>
        </p:nvSpPr>
        <p:spPr/>
        <p:txBody>
          <a:bodyPr/>
          <a:lstStyle>
            <a:lvl1pPr algn="ctr">
              <a:defRPr/>
            </a:lvl1pPr>
          </a:lstStyle>
          <a:p>
            <a:fld id="{322341B5-94A3-42B0-BE12-F1375AE035BD}" type="slidenum">
              <a:rPr lang="es-ES" smtClean="0"/>
              <a:pPr/>
              <a:t>‹Nr.›</a:t>
            </a:fld>
            <a:endParaRPr lang="es-ES"/>
          </a:p>
        </p:txBody>
      </p:sp>
      <p:sp>
        <p:nvSpPr>
          <p:cNvPr id="16" name="Marcador de pie de página 15"/>
          <p:cNvSpPr>
            <a:spLocks noGrp="1"/>
          </p:cNvSpPr>
          <p:nvPr>
            <p:ph type="ftr" sz="quarter" idx="16"/>
          </p:nvPr>
        </p:nvSpPr>
        <p:spPr/>
        <p:txBody>
          <a:bodyPr/>
          <a:lstStyle/>
          <a:p>
            <a:endParaRPr lang="es-ES"/>
          </a:p>
        </p:txBody>
      </p:sp>
      <p:sp>
        <p:nvSpPr>
          <p:cNvPr id="17" name="Título 16"/>
          <p:cNvSpPr>
            <a:spLocks noGrp="1"/>
          </p:cNvSpPr>
          <p:nvPr>
            <p:ph type="title"/>
          </p:nvPr>
        </p:nvSpPr>
        <p:spPr/>
        <p:txBody>
          <a:bodyPr rtlCol="0" anchor="b" anchorCtr="0"/>
          <a:lstStyle/>
          <a:p>
            <a:r>
              <a:rPr kumimoji="0" lang="es-ES_tradnl" smtClean="0"/>
              <a:t>Clic para editar título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69742515-608E-4209-A1E9-A8B72B2C8B3B}" type="datetimeFigureOut">
              <a:rPr lang="es-ES" smtClean="0"/>
              <a:pPr/>
              <a:t>24/1/09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22341B5-94A3-42B0-BE12-F1375AE035BD}" type="slidenum">
              <a:rPr lang="es-ES" smtClean="0"/>
              <a:pPr/>
              <a:t>‹Nr.›</a:t>
            </a:fld>
            <a:endParaRPr lang="es-ES"/>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smtClean="0"/>
              <a:t>Haga clic para modificar el estilo de texto del patrón</a:t>
            </a:r>
          </a:p>
        </p:txBody>
      </p:sp>
      <p:cxnSp>
        <p:nvCxnSpPr>
          <p:cNvPr id="7" name="Conector rec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69742515-608E-4209-A1E9-A8B72B2C8B3B}" type="datetimeFigureOut">
              <a:rPr lang="es-ES" smtClean="0"/>
              <a:pPr/>
              <a:t>24/1/09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22341B5-94A3-42B0-BE12-F1375AE035BD}" type="slidenum">
              <a:rPr lang="es-ES" smtClean="0"/>
              <a:pPr/>
              <a:t>‹Nr.›</a:t>
            </a:fld>
            <a:endParaRPr lang="es-ES"/>
          </a:p>
        </p:txBody>
      </p:sp>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11" name="Marcador de contenido 10"/>
          <p:cNvSpPr>
            <a:spLocks noGrp="1"/>
          </p:cNvSpPr>
          <p:nvPr>
            <p:ph sz="half" idx="1"/>
          </p:nvPr>
        </p:nvSpPr>
        <p:spPr>
          <a:xfrm>
            <a:off x="457200" y="1524000"/>
            <a:ext cx="4059936"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3" name="Marcador de contenido 12"/>
          <p:cNvSpPr>
            <a:spLocks noGrp="1"/>
          </p:cNvSpPr>
          <p:nvPr>
            <p:ph sz="half" idx="2"/>
          </p:nvPr>
        </p:nvSpPr>
        <p:spPr>
          <a:xfrm>
            <a:off x="4648200" y="1524000"/>
            <a:ext cx="4059936"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322341B5-94A3-42B0-BE12-F1375AE035BD}" type="slidenum">
              <a:rPr lang="es-ES" smtClean="0"/>
              <a:pPr/>
              <a:t>‹Nr.›</a:t>
            </a:fld>
            <a:endParaRPr lang="es-ES"/>
          </a:p>
        </p:txBody>
      </p:sp>
      <p:sp>
        <p:nvSpPr>
          <p:cNvPr id="8" name="Marcador de pie de página 7"/>
          <p:cNvSpPr>
            <a:spLocks noGrp="1"/>
          </p:cNvSpPr>
          <p:nvPr>
            <p:ph type="ftr" sz="quarter" idx="11"/>
          </p:nvPr>
        </p:nvSpPr>
        <p:spPr/>
        <p:txBody>
          <a:bodyPr/>
          <a:lstStyle/>
          <a:p>
            <a:endParaRPr lang="es-ES"/>
          </a:p>
        </p:txBody>
      </p:sp>
      <p:sp>
        <p:nvSpPr>
          <p:cNvPr id="7" name="Marcador de fecha 6"/>
          <p:cNvSpPr>
            <a:spLocks noGrp="1"/>
          </p:cNvSpPr>
          <p:nvPr>
            <p:ph type="dt" sz="half" idx="10"/>
          </p:nvPr>
        </p:nvSpPr>
        <p:spPr/>
        <p:txBody>
          <a:bodyPr/>
          <a:lstStyle/>
          <a:p>
            <a:fld id="{69742515-608E-4209-A1E9-A8B72B2C8B3B}" type="datetimeFigureOut">
              <a:rPr lang="es-ES" smtClean="0"/>
              <a:pPr/>
              <a:t>24/1/09</a:t>
            </a:fld>
            <a:endParaRPr lang="es-ES"/>
          </a:p>
        </p:txBody>
      </p:sp>
      <p:sp>
        <p:nvSpPr>
          <p:cNvPr id="3" name="Marcador de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32" name="Marcador de contenido 31"/>
          <p:cNvSpPr>
            <a:spLocks noGrp="1"/>
          </p:cNvSpPr>
          <p:nvPr>
            <p:ph sz="half" idx="2"/>
          </p:nvPr>
        </p:nvSpPr>
        <p:spPr>
          <a:xfrm>
            <a:off x="457200" y="2201896"/>
            <a:ext cx="4038600" cy="391363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34" name="Marcador de contenido 33"/>
          <p:cNvSpPr>
            <a:spLocks noGrp="1"/>
          </p:cNvSpPr>
          <p:nvPr>
            <p:ph sz="quarter" idx="4"/>
          </p:nvPr>
        </p:nvSpPr>
        <p:spPr>
          <a:xfrm>
            <a:off x="4649788" y="2201896"/>
            <a:ext cx="4038600" cy="391363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es-ES_tradnl" smtClean="0"/>
              <a:t>Clic para editar título</a:t>
            </a:r>
            <a:endParaRPr kumimoji="0" lang="en-US"/>
          </a:p>
        </p:txBody>
      </p:sp>
      <p:sp>
        <p:nvSpPr>
          <p:cNvPr id="12" name="Marcador de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cxnSp>
        <p:nvCxnSpPr>
          <p:cNvPr id="10" name="Conector rec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69742515-608E-4209-A1E9-A8B72B2C8B3B}" type="datetimeFigureOut">
              <a:rPr lang="es-ES" smtClean="0"/>
              <a:pPr/>
              <a:t>24/1/09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22341B5-94A3-42B0-BE12-F1375AE035BD}" type="slidenum">
              <a:rPr lang="es-ES" smtClean="0"/>
              <a:pPr/>
              <a:t>‹Nr.›</a:t>
            </a:fld>
            <a:endParaRPr lang="es-ES"/>
          </a:p>
        </p:txBody>
      </p:sp>
      <p:sp>
        <p:nvSpPr>
          <p:cNvPr id="2" name="Título 1"/>
          <p:cNvSpPr>
            <a:spLocks noGrp="1"/>
          </p:cNvSpPr>
          <p:nvPr>
            <p:ph type="title"/>
          </p:nvPr>
        </p:nvSpPr>
        <p:spPr/>
        <p:txBody>
          <a:bodyPr/>
          <a:lstStyle/>
          <a:p>
            <a:r>
              <a:rPr kumimoji="0" lang="es-ES_tradnl" smtClean="0"/>
              <a:t>Clic para editar título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742515-608E-4209-A1E9-A8B72B2C8B3B}" type="datetimeFigureOut">
              <a:rPr lang="es-ES" smtClean="0"/>
              <a:pPr/>
              <a:t>24/1/09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22341B5-94A3-42B0-BE12-F1375AE035BD}"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ido con título">
    <p:spTree>
      <p:nvGrpSpPr>
        <p:cNvPr id="1" name=""/>
        <p:cNvGrpSpPr/>
        <p:nvPr/>
      </p:nvGrpSpPr>
      <p:grpSpPr>
        <a:xfrm>
          <a:off x="0" y="0"/>
          <a:ext cx="0" cy="0"/>
          <a:chOff x="0" y="0"/>
          <a:chExt cx="0" cy="0"/>
        </a:xfrm>
      </p:grpSpPr>
      <p:sp>
        <p:nvSpPr>
          <p:cNvPr id="29" name="Marcador de contenido 28"/>
          <p:cNvSpPr>
            <a:spLocks noGrp="1"/>
          </p:cNvSpPr>
          <p:nvPr>
            <p:ph sz="quarter" idx="1"/>
          </p:nvPr>
        </p:nvSpPr>
        <p:spPr>
          <a:xfrm>
            <a:off x="457200" y="457200"/>
            <a:ext cx="6248400" cy="5715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3" name="Marcador de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smtClean="0"/>
              <a:t>Haga clic para modificar el estilo de texto del patrón</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_tradnl" smtClean="0"/>
              <a:t>Clic para editar título</a:t>
            </a:r>
            <a:endParaRPr kumimoji="0" lang="en-US"/>
          </a:p>
        </p:txBody>
      </p:sp>
      <p:sp>
        <p:nvSpPr>
          <p:cNvPr id="8" name="Marcador de fecha 7"/>
          <p:cNvSpPr>
            <a:spLocks noGrp="1"/>
          </p:cNvSpPr>
          <p:nvPr>
            <p:ph type="dt" sz="half" idx="14"/>
          </p:nvPr>
        </p:nvSpPr>
        <p:spPr/>
        <p:txBody>
          <a:bodyPr/>
          <a:lstStyle/>
          <a:p>
            <a:fld id="{69742515-608E-4209-A1E9-A8B72B2C8B3B}" type="datetimeFigureOut">
              <a:rPr lang="es-ES" smtClean="0"/>
              <a:pPr/>
              <a:t>24/1/09</a:t>
            </a:fld>
            <a:endParaRPr lang="es-ES"/>
          </a:p>
        </p:txBody>
      </p:sp>
      <p:sp>
        <p:nvSpPr>
          <p:cNvPr id="9" name="Marcador de número de diapositiva 8"/>
          <p:cNvSpPr>
            <a:spLocks noGrp="1"/>
          </p:cNvSpPr>
          <p:nvPr>
            <p:ph type="sldNum" sz="quarter" idx="15"/>
          </p:nvPr>
        </p:nvSpPr>
        <p:spPr/>
        <p:txBody>
          <a:bodyPr/>
          <a:lstStyle/>
          <a:p>
            <a:fld id="{322341B5-94A3-42B0-BE12-F1375AE035BD}" type="slidenum">
              <a:rPr lang="es-ES" smtClean="0"/>
              <a:pPr/>
              <a:t>‹Nr.›</a:t>
            </a:fld>
            <a:endParaRPr lang="es-ES"/>
          </a:p>
        </p:txBody>
      </p:sp>
      <p:sp>
        <p:nvSpPr>
          <p:cNvPr id="10" name="Marcador de pie de página 9"/>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_tradnl" smtClean="0"/>
              <a:t>Haga clic en el icono para agregar una imagen</a:t>
            </a:r>
            <a:endParaRPr kumimoji="0" lang="en-US"/>
          </a:p>
        </p:txBody>
      </p:sp>
      <p:sp>
        <p:nvSpPr>
          <p:cNvPr id="4" name="Marcador de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8" name="Marcador de fecha 7"/>
          <p:cNvSpPr>
            <a:spLocks noGrp="1"/>
          </p:cNvSpPr>
          <p:nvPr>
            <p:ph type="dt" sz="half" idx="10"/>
          </p:nvPr>
        </p:nvSpPr>
        <p:spPr/>
        <p:txBody>
          <a:bodyPr/>
          <a:lstStyle/>
          <a:p>
            <a:fld id="{69742515-608E-4209-A1E9-A8B72B2C8B3B}" type="datetimeFigureOut">
              <a:rPr lang="es-ES" smtClean="0"/>
              <a:pPr/>
              <a:t>24/1/09</a:t>
            </a:fld>
            <a:endParaRPr lang="es-ES"/>
          </a:p>
        </p:txBody>
      </p:sp>
      <p:sp>
        <p:nvSpPr>
          <p:cNvPr id="9" name="Marcador de número de diapositiva 8"/>
          <p:cNvSpPr>
            <a:spLocks noGrp="1"/>
          </p:cNvSpPr>
          <p:nvPr>
            <p:ph type="sldNum" sz="quarter" idx="11"/>
          </p:nvPr>
        </p:nvSpPr>
        <p:spPr/>
        <p:txBody>
          <a:bodyPr/>
          <a:lstStyle/>
          <a:p>
            <a:fld id="{322341B5-94A3-42B0-BE12-F1375AE035BD}" type="slidenum">
              <a:rPr lang="es-ES" smtClean="0"/>
              <a:pPr/>
              <a:t>‹Nr.›</a:t>
            </a:fld>
            <a:endParaRPr lang="es-ES"/>
          </a:p>
        </p:txBody>
      </p:sp>
      <p:sp>
        <p:nvSpPr>
          <p:cNvPr id="10" name="Marcador de pie de página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Marcador de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24" name="Marcador de fech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9742515-608E-4209-A1E9-A8B72B2C8B3B}" type="datetimeFigureOut">
              <a:rPr lang="es-ES" smtClean="0"/>
              <a:pPr/>
              <a:t>24/1/09</a:t>
            </a:fld>
            <a:endParaRPr lang="es-ES"/>
          </a:p>
        </p:txBody>
      </p:sp>
      <p:sp>
        <p:nvSpPr>
          <p:cNvPr id="10" name="Marcador de pie de pá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Marcador de número de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22341B5-94A3-42B0-BE12-F1375AE035BD}" type="slidenum">
              <a:rPr lang="es-ES" smtClean="0"/>
              <a:pPr/>
              <a:t>‹Nr.›</a:t>
            </a:fld>
            <a:endParaRPr lang="es-ES"/>
          </a:p>
        </p:txBody>
      </p:sp>
      <p:sp>
        <p:nvSpPr>
          <p:cNvPr id="5" name="Marcador de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_tradnl" smtClean="0"/>
              <a:t>Clic para editar título</a:t>
            </a:r>
            <a:endParaRPr kumimoji="0"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3" Type="http://schemas.openxmlformats.org/officeDocument/2006/relationships/chart" Target="../charts/chart17.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4" Type="http://schemas.openxmlformats.org/officeDocument/2006/relationships/chart" Target="../charts/chart19.xml"/><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chart" Target="../charts/char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8.xml"/><Relationship Id="rId3" Type="http://schemas.openxmlformats.org/officeDocument/2006/relationships/image" Target="../media/image6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4" Type="http://schemas.openxmlformats.org/officeDocument/2006/relationships/oleObject" Target="../embeddings/Hoja_de_Microsoft_Excel_97_-_20041.xls"/><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89.xml"/><Relationship Id="rId5" Type="http://schemas.openxmlformats.org/officeDocument/2006/relationships/oleObject" Target="../embeddings/Hoja_de_Microsoft_Excel_97_-_20042.xls"/></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9.xml"/><Relationship Id="rId3" Type="http://schemas.openxmlformats.org/officeDocument/2006/relationships/image" Target="../media/image67.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3" Type="http://schemas.openxmlformats.org/officeDocument/2006/relationships/chart" Target="../charts/chart2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3" Type="http://schemas.openxmlformats.org/officeDocument/2006/relationships/image" Target="../media/image68.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8.xml"/><Relationship Id="rId3" Type="http://schemas.openxmlformats.org/officeDocument/2006/relationships/image" Target="../media/image6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71.png"/><Relationship Id="rId3" Type="http://schemas.openxmlformats.org/officeDocument/2006/relationships/image" Target="../media/image7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3"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chart" Target="../charts/chart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9.xml"/></Relationships>
</file>

<file path=ppt/slides/_rels/slide54.xml.rels><?xml version="1.0" encoding="UTF-8" standalone="yes"?>
<Relationships xmlns="http://schemas.openxmlformats.org/package/2006/relationships"><Relationship Id="rId4"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chart" Target="../charts/chart1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chart" Target="../charts/chart1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chart" Target="../charts/chart1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3"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0.png"/></Relationships>
</file>

<file path=ppt/slides/_rels/slide89.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2.png"/><Relationship Id="rId5"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4" Type="http://schemas.openxmlformats.org/officeDocument/2006/relationships/image" Target="../media/image14.png"/><Relationship Id="rId10" Type="http://schemas.openxmlformats.org/officeDocument/2006/relationships/image" Target="../media/image20.png"/><Relationship Id="rId5" Type="http://schemas.openxmlformats.org/officeDocument/2006/relationships/image" Target="../media/image15.png"/><Relationship Id="rId7" Type="http://schemas.openxmlformats.org/officeDocument/2006/relationships/image" Target="../media/image17.png"/><Relationship Id="rId11"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2.png"/><Relationship Id="rId9" Type="http://schemas.openxmlformats.org/officeDocument/2006/relationships/image" Target="../media/image19.png"/><Relationship Id="rId3" Type="http://schemas.openxmlformats.org/officeDocument/2006/relationships/image" Target="../media/image13.png"/><Relationship Id="rId6" Type="http://schemas.openxmlformats.org/officeDocument/2006/relationships/image" Target="../media/image16.png"/></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4"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57.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6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3" Type="http://schemas.openxmlformats.org/officeDocument/2006/relationships/chart" Target="../charts/chart1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PREVENCION CARDIOVASCULAR Y LIPIDOS.</a:t>
            </a:r>
            <a:endParaRPr lang="es-ES" dirty="0"/>
          </a:p>
        </p:txBody>
      </p:sp>
      <p:sp>
        <p:nvSpPr>
          <p:cNvPr id="2" name="1 Título"/>
          <p:cNvSpPr>
            <a:spLocks noGrp="1"/>
          </p:cNvSpPr>
          <p:nvPr>
            <p:ph type="ctrTitle"/>
          </p:nvPr>
        </p:nvSpPr>
        <p:spPr/>
        <p:txBody>
          <a:bodyPr/>
          <a:lstStyle/>
          <a:p>
            <a:r>
              <a:rPr lang="es-ES" dirty="0" smtClean="0"/>
              <a:t>UPDATE EN CARDIOLOGIA 2008</a:t>
            </a:r>
            <a:br>
              <a:rPr lang="es-ES" dirty="0" smtClean="0"/>
            </a:br>
            <a:endParaRPr lang="es-ES" dirty="0"/>
          </a:p>
        </p:txBody>
      </p:sp>
      <p:sp>
        <p:nvSpPr>
          <p:cNvPr id="4" name="3 CuadroTexto"/>
          <p:cNvSpPr txBox="1"/>
          <p:nvPr/>
        </p:nvSpPr>
        <p:spPr>
          <a:xfrm>
            <a:off x="4643406" y="5643578"/>
            <a:ext cx="4500594" cy="923330"/>
          </a:xfrm>
          <a:prstGeom prst="rect">
            <a:avLst/>
          </a:prstGeom>
          <a:noFill/>
        </p:spPr>
        <p:txBody>
          <a:bodyPr wrap="square" rtlCol="0">
            <a:spAutoFit/>
          </a:bodyPr>
          <a:lstStyle/>
          <a:p>
            <a:pPr algn="ctr"/>
            <a:r>
              <a:rPr lang="es-ES" dirty="0" smtClean="0"/>
              <a:t>Dr. JJ Gómez Doblas</a:t>
            </a:r>
          </a:p>
          <a:p>
            <a:pPr algn="ctr"/>
            <a:r>
              <a:rPr lang="es-ES" dirty="0" smtClean="0"/>
              <a:t>Hospital Virgen de la Victoria </a:t>
            </a:r>
          </a:p>
          <a:p>
            <a:pPr algn="ctr"/>
            <a:r>
              <a:rPr lang="es-ES" dirty="0" smtClean="0"/>
              <a:t>Málaga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609600" y="1143000"/>
            <a:ext cx="6451600" cy="5319713"/>
          </a:xfrm>
          <a:prstGeom prst="rect">
            <a:avLst/>
          </a:prstGeom>
          <a:noFill/>
        </p:spPr>
      </p:pic>
      <p:sp>
        <p:nvSpPr>
          <p:cNvPr id="3" name="Rectangle 2"/>
          <p:cNvSpPr txBox="1">
            <a:spLocks noChangeArrowheads="1"/>
          </p:cNvSpPr>
          <p:nvPr/>
        </p:nvSpPr>
        <p:spPr>
          <a:xfrm>
            <a:off x="317500" y="152400"/>
            <a:ext cx="8637588" cy="798513"/>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Resultados end-point primario</a:t>
            </a:r>
            <a:endParaRPr kumimoji="0" lang="en-U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4" name="Rectángulo 3"/>
          <p:cNvSpPr/>
          <p:nvPr/>
        </p:nvSpPr>
        <p:spPr>
          <a:xfrm>
            <a:off x="7315200" y="3124200"/>
            <a:ext cx="1047232" cy="400110"/>
          </a:xfrm>
          <a:prstGeom prst="rect">
            <a:avLst/>
          </a:prstGeom>
        </p:spPr>
        <p:txBody>
          <a:bodyPr wrap="none">
            <a:spAutoFit/>
          </a:bodyPr>
          <a:lstStyle/>
          <a:p>
            <a:r>
              <a:rPr lang="en-US" dirty="0" smtClean="0"/>
              <a:t>(P=0.29</a:t>
            </a:r>
            <a:r>
              <a:rPr lang="en-US" sz="2000" dirty="0" smtClean="0"/>
              <a:t>)</a:t>
            </a:r>
            <a:endParaRPr lang="es-ES_tradnl"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s-ES"/>
              <a:t>Resultados (3)</a:t>
            </a:r>
          </a:p>
        </p:txBody>
      </p:sp>
      <p:graphicFrame>
        <p:nvGraphicFramePr>
          <p:cNvPr id="4" name="Object 2"/>
          <p:cNvGraphicFramePr>
            <a:graphicFrameLocks noChangeAspect="1"/>
          </p:cNvGraphicFramePr>
          <p:nvPr/>
        </p:nvGraphicFramePr>
        <p:xfrm>
          <a:off x="684213" y="1844675"/>
          <a:ext cx="7772400" cy="4186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r>
              <a:rPr lang="es-ES"/>
              <a:t>Resultados (4)</a:t>
            </a:r>
          </a:p>
        </p:txBody>
      </p:sp>
      <p:sp>
        <p:nvSpPr>
          <p:cNvPr id="741379" name="Rectangle 3"/>
          <p:cNvSpPr>
            <a:spLocks noGrp="1" noChangeArrowheads="1"/>
          </p:cNvSpPr>
          <p:nvPr>
            <p:ph type="body" idx="1"/>
          </p:nvPr>
        </p:nvSpPr>
        <p:spPr>
          <a:xfrm>
            <a:off x="755650" y="1916113"/>
            <a:ext cx="7696200" cy="4114800"/>
          </a:xfrm>
          <a:noFill/>
          <a:ln/>
        </p:spPr>
        <p:txBody>
          <a:bodyPr/>
          <a:lstStyle/>
          <a:p>
            <a:r>
              <a:rPr lang="es-ES"/>
              <a:t>Los menores riesgos se dieron para el IMC de 25,3 en varones y de  24,3 en mujeres. </a:t>
            </a:r>
          </a:p>
          <a:p>
            <a:r>
              <a:rPr lang="es-ES"/>
              <a:t>Cuando no se ajustaban por el IMC, la relación de la mortalidad total con la circunferencia de la cintura y la RCC mostraba una distribución similar.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13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build="p" autoUpdateAnimBg="0"/>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s-ES"/>
              <a:t>Resultados (5)</a:t>
            </a:r>
          </a:p>
        </p:txBody>
      </p:sp>
      <p:graphicFrame>
        <p:nvGraphicFramePr>
          <p:cNvPr id="6" name="Object 2"/>
          <p:cNvGraphicFramePr>
            <a:graphicFrameLocks noChangeAspect="1"/>
          </p:cNvGraphicFramePr>
          <p:nvPr/>
        </p:nvGraphicFramePr>
        <p:xfrm>
          <a:off x="684213" y="1916113"/>
          <a:ext cx="3810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26028" name="Text Box 12"/>
          <p:cNvSpPr txBox="1">
            <a:spLocks noChangeArrowheads="1"/>
          </p:cNvSpPr>
          <p:nvPr/>
        </p:nvSpPr>
        <p:spPr bwMode="auto">
          <a:xfrm>
            <a:off x="857224" y="1285860"/>
            <a:ext cx="7572428" cy="646331"/>
          </a:xfrm>
          <a:prstGeom prst="rect">
            <a:avLst/>
          </a:prstGeom>
          <a:noFill/>
          <a:ln w="9525">
            <a:noFill/>
            <a:miter lim="800000"/>
            <a:headEnd/>
            <a:tailEnd/>
          </a:ln>
          <a:effectLst/>
        </p:spPr>
        <p:txBody>
          <a:bodyPr wrap="square">
            <a:spAutoFit/>
          </a:bodyPr>
          <a:lstStyle/>
          <a:p>
            <a:pPr algn="ctr"/>
            <a:r>
              <a:rPr lang="es-ES" dirty="0"/>
              <a:t>Riesgo relativo ajustado (RRA) de muerte en función de la circunferencia de la cintura y de la RCC. </a:t>
            </a:r>
          </a:p>
        </p:txBody>
      </p:sp>
      <p:graphicFrame>
        <p:nvGraphicFramePr>
          <p:cNvPr id="7" name="Object 3"/>
          <p:cNvGraphicFramePr>
            <a:graphicFrameLocks noChangeAspect="1"/>
          </p:cNvGraphicFramePr>
          <p:nvPr/>
        </p:nvGraphicFramePr>
        <p:xfrm>
          <a:off x="4649788" y="1916113"/>
          <a:ext cx="38100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s-ES"/>
              <a:t>Resultados (6)</a:t>
            </a:r>
          </a:p>
        </p:txBody>
      </p:sp>
      <p:sp>
        <p:nvSpPr>
          <p:cNvPr id="709635" name="Rectangle 3"/>
          <p:cNvSpPr>
            <a:spLocks noGrp="1" noChangeArrowheads="1"/>
          </p:cNvSpPr>
          <p:nvPr>
            <p:ph type="body" idx="1"/>
          </p:nvPr>
        </p:nvSpPr>
        <p:spPr>
          <a:xfrm>
            <a:off x="755650" y="1916113"/>
            <a:ext cx="7696200" cy="4114800"/>
          </a:xfrm>
          <a:noFill/>
          <a:ln/>
        </p:spPr>
        <p:txBody>
          <a:bodyPr/>
          <a:lstStyle/>
          <a:p>
            <a:pPr>
              <a:lnSpc>
                <a:spcPct val="90000"/>
              </a:lnSpc>
            </a:pPr>
            <a:r>
              <a:rPr lang="es-ES" sz="2800" dirty="0"/>
              <a:t>Dentro de los diferentes subgrupos de IMC, los quintiles superiores de la circunferencia de la cintura y de la RCC se asociaron a una mayor mortalidad que los quintiles inferiores y su </a:t>
            </a:r>
            <a:r>
              <a:rPr lang="es-ES" sz="2800" dirty="0" smtClean="0"/>
              <a:t>asociación </a:t>
            </a:r>
            <a:r>
              <a:rPr lang="es-ES" sz="2800" dirty="0"/>
              <a:t>al IMC mejoró la capacidad predictiva de éste. </a:t>
            </a:r>
          </a:p>
          <a:p>
            <a:pPr>
              <a:lnSpc>
                <a:spcPct val="90000"/>
              </a:lnSpc>
            </a:pPr>
            <a:r>
              <a:rPr lang="es-ES" sz="2800" dirty="0"/>
              <a:t>La relación entre las medidas de adiposidad abdominal y la mortalidad fueron más intensas en las personas con IMC bajo que en las que tenían un IMC elevado.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autoUpdateAnimBg="0"/>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a:xfrm>
            <a:off x="685800" y="2349500"/>
            <a:ext cx="7772400" cy="3517900"/>
          </a:xfrm>
        </p:spPr>
        <p:txBody>
          <a:bodyPr/>
          <a:lstStyle/>
          <a:p>
            <a:r>
              <a:rPr lang="es-ES"/>
              <a:t>Los autores concluyen que:</a:t>
            </a:r>
          </a:p>
          <a:p>
            <a:pPr lvl="1"/>
            <a:r>
              <a:rPr lang="es-ES"/>
              <a:t>tanto el IMC como las medidas de adiposidad central se asocian a un mayor riesgo de mortalidad, </a:t>
            </a:r>
          </a:p>
          <a:p>
            <a:pPr lvl="1"/>
            <a:r>
              <a:rPr lang="es-ES"/>
              <a:t>por lo que recomiendan la utilización de ambas en la predicción del riesgo de muerte.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s-ES"/>
              <a:t>Comentario (1)</a:t>
            </a:r>
          </a:p>
        </p:txBody>
      </p:sp>
      <p:sp>
        <p:nvSpPr>
          <p:cNvPr id="642051" name="Rectangle 3"/>
          <p:cNvSpPr>
            <a:spLocks noGrp="1" noChangeArrowheads="1"/>
          </p:cNvSpPr>
          <p:nvPr>
            <p:ph type="body" idx="1"/>
          </p:nvPr>
        </p:nvSpPr>
        <p:spPr>
          <a:xfrm>
            <a:off x="685800" y="1752600"/>
            <a:ext cx="7772400" cy="4114800"/>
          </a:xfrm>
        </p:spPr>
        <p:txBody>
          <a:bodyPr>
            <a:normAutofit lnSpcReduction="10000"/>
          </a:bodyPr>
          <a:lstStyle/>
          <a:p>
            <a:pPr>
              <a:lnSpc>
                <a:spcPct val="80000"/>
              </a:lnSpc>
            </a:pPr>
            <a:r>
              <a:rPr lang="es-ES" sz="2400"/>
              <a:t>En los últimos años ha habido una polémica muy activa sobre cuál es la medida de adiposidad preferible para utilizar en la práctica clínica. </a:t>
            </a:r>
          </a:p>
          <a:p>
            <a:pPr>
              <a:lnSpc>
                <a:spcPct val="80000"/>
              </a:lnSpc>
            </a:pPr>
            <a:r>
              <a:rPr lang="es-ES" sz="2400"/>
              <a:t>El IMC es un índice de adiposidad muy sencillo que se ha venido utilizando durante décadas y que ha mostrado una buena correlación con :</a:t>
            </a:r>
          </a:p>
          <a:p>
            <a:pPr lvl="1">
              <a:lnSpc>
                <a:spcPct val="80000"/>
              </a:lnSpc>
            </a:pPr>
            <a:r>
              <a:rPr lang="es-ES" sz="2000"/>
              <a:t>el riesgo de desarrollar enfermedades crónicas como HTA, diabetes, enfermedades cardiovasculares y cáncer y</a:t>
            </a:r>
          </a:p>
          <a:p>
            <a:pPr lvl="1">
              <a:lnSpc>
                <a:spcPct val="80000"/>
              </a:lnSpc>
            </a:pPr>
            <a:r>
              <a:rPr lang="es-ES" sz="2000"/>
              <a:t>la mortalidad. </a:t>
            </a:r>
          </a:p>
          <a:p>
            <a:pPr>
              <a:lnSpc>
                <a:spcPct val="80000"/>
              </a:lnSpc>
            </a:pPr>
            <a:r>
              <a:rPr lang="es-ES" sz="2400"/>
              <a:t>Sin embargo, en los últimos años se había criticado algunos defectos de esta medida, como que era incapaz de distinguir:</a:t>
            </a:r>
          </a:p>
          <a:p>
            <a:pPr lvl="1">
              <a:lnSpc>
                <a:spcPct val="80000"/>
              </a:lnSpc>
            </a:pPr>
            <a:r>
              <a:rPr lang="es-ES" sz="2000"/>
              <a:t>entre la masa magra y la masa grasa y</a:t>
            </a:r>
          </a:p>
          <a:p>
            <a:pPr lvl="1">
              <a:lnSpc>
                <a:spcPct val="80000"/>
              </a:lnSpc>
            </a:pPr>
            <a:r>
              <a:rPr lang="es-ES" sz="2000"/>
              <a:t>la distribución de ésta.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20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42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4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20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420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42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autoUpdateAnimBg="0"/>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s-ES"/>
              <a:t>Comentario (2)</a:t>
            </a:r>
          </a:p>
        </p:txBody>
      </p:sp>
      <p:sp>
        <p:nvSpPr>
          <p:cNvPr id="670723" name="Rectangle 3"/>
          <p:cNvSpPr>
            <a:spLocks noGrp="1" noChangeArrowheads="1"/>
          </p:cNvSpPr>
          <p:nvPr>
            <p:ph type="body" idx="1"/>
          </p:nvPr>
        </p:nvSpPr>
        <p:spPr>
          <a:xfrm>
            <a:off x="685800" y="1752600"/>
            <a:ext cx="7772400" cy="4114800"/>
          </a:xfrm>
        </p:spPr>
        <p:txBody>
          <a:bodyPr/>
          <a:lstStyle/>
          <a:p>
            <a:pPr>
              <a:lnSpc>
                <a:spcPct val="80000"/>
              </a:lnSpc>
            </a:pPr>
            <a:r>
              <a:rPr lang="es-ES" sz="2400"/>
              <a:t>Éstos hechos lo hacían sensible a determinados sesgos:</a:t>
            </a:r>
          </a:p>
          <a:p>
            <a:pPr lvl="1">
              <a:lnSpc>
                <a:spcPct val="80000"/>
              </a:lnSpc>
            </a:pPr>
            <a:r>
              <a:rPr lang="es-ES" sz="2000"/>
              <a:t>como la posibilidad de causalidad inversa de modo que los pacientes con enfermedades crónicas o </a:t>
            </a:r>
          </a:p>
          <a:p>
            <a:pPr lvl="1">
              <a:lnSpc>
                <a:spcPct val="80000"/>
              </a:lnSpc>
            </a:pPr>
            <a:r>
              <a:rPr lang="es-ES" sz="2000"/>
              <a:t>con situaciones que se asocian a un menor peso y a una mayor mortalidad (como el tabaquismo) podían afectar a su capacidad predictiva.</a:t>
            </a:r>
          </a:p>
          <a:p>
            <a:pPr>
              <a:lnSpc>
                <a:spcPct val="80000"/>
              </a:lnSpc>
            </a:pPr>
            <a:r>
              <a:rPr lang="es-ES" sz="2400"/>
              <a:t>Todo ello, unido al hecho de que los índices de adiposidad central también mostraban una capacidad predictiva importante, parecía que inclinaban la balanza a favor de estas últimas medidas, en especial la circunferencia de la cintura por su sencillez.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7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7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autoUpdateAnimBg="0"/>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s-ES"/>
              <a:t>Comentario (3)</a:t>
            </a:r>
          </a:p>
        </p:txBody>
      </p:sp>
      <p:sp>
        <p:nvSpPr>
          <p:cNvPr id="672771" name="Rectangle 3"/>
          <p:cNvSpPr>
            <a:spLocks noGrp="1" noChangeArrowheads="1"/>
          </p:cNvSpPr>
          <p:nvPr>
            <p:ph type="body" idx="1"/>
          </p:nvPr>
        </p:nvSpPr>
        <p:spPr>
          <a:xfrm>
            <a:off x="685800" y="1752600"/>
            <a:ext cx="7772400" cy="4114800"/>
          </a:xfrm>
        </p:spPr>
        <p:txBody>
          <a:bodyPr/>
          <a:lstStyle/>
          <a:p>
            <a:pPr>
              <a:lnSpc>
                <a:spcPct val="80000"/>
              </a:lnSpc>
            </a:pPr>
            <a:r>
              <a:rPr lang="es-ES" sz="2400"/>
              <a:t>Sin embargo, los resultados de este estudio, muy valiosos por el elevado número de personas incluidas y el seguimiento de casi 10 años, apuntan en el sentido de que se deben valorar tanto el IMC como el perímetro abdominal. </a:t>
            </a:r>
          </a:p>
          <a:p>
            <a:pPr>
              <a:lnSpc>
                <a:spcPct val="80000"/>
              </a:lnSpc>
            </a:pPr>
            <a:r>
              <a:rPr lang="es-ES" sz="2400"/>
              <a:t>Tal vez la mayor utilidad de éste sería en personas sin sobrepeso, en fumadores y en personas de edad avanzada, en los que en éste estudio se ha encontrado una mayor relación entre la mortalidad y las medidas de adiposidad central que con el IMC. </a:t>
            </a:r>
          </a:p>
          <a:p>
            <a:pPr>
              <a:lnSpc>
                <a:spcPct val="80000"/>
              </a:lnSpc>
            </a:pPr>
            <a:r>
              <a:rPr lang="es-ES" sz="2400"/>
              <a:t>En otros estudios también se han detectado resultados similares.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autoUpdateAnimBg="0"/>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42910" y="1714488"/>
            <a:ext cx="7772400" cy="1143000"/>
          </a:xfrm>
        </p:spPr>
        <p:txBody>
          <a:bodyPr/>
          <a:lstStyle/>
          <a:p>
            <a:r>
              <a:rPr lang="es-ES" sz="4400" dirty="0">
                <a:solidFill>
                  <a:srgbClr val="FFFFFF"/>
                </a:solidFill>
              </a:rPr>
              <a:t>Efecto de la dieta mediterránea sobre la </a:t>
            </a:r>
            <a:r>
              <a:rPr lang="es-ES" sz="4400" dirty="0" smtClean="0">
                <a:solidFill>
                  <a:srgbClr val="FFFFFF"/>
                </a:solidFill>
              </a:rPr>
              <a:t>salud</a:t>
            </a:r>
            <a:endParaRPr lang="es-ES" sz="4400" dirty="0">
              <a:solidFill>
                <a:srgbClr val="FFFFFF"/>
              </a:solidFill>
            </a:endParaRPr>
          </a:p>
        </p:txBody>
      </p:sp>
      <p:sp>
        <p:nvSpPr>
          <p:cNvPr id="102425" name="Rectangle 25"/>
          <p:cNvSpPr>
            <a:spLocks noGrp="1" noChangeArrowheads="1"/>
          </p:cNvSpPr>
          <p:nvPr>
            <p:ph type="subTitle" idx="1"/>
          </p:nvPr>
        </p:nvSpPr>
        <p:spPr>
          <a:xfrm>
            <a:off x="1371600" y="3962400"/>
            <a:ext cx="6400800" cy="1066800"/>
          </a:xfrm>
          <a:noFill/>
          <a:ln/>
        </p:spPr>
        <p:txBody>
          <a:bodyPr/>
          <a:lstStyle/>
          <a:p>
            <a:pPr algn="l"/>
            <a:r>
              <a:rPr lang="es-ES" sz="1900">
                <a:solidFill>
                  <a:srgbClr val="FF0000"/>
                </a:solidFill>
              </a:rPr>
              <a:t> </a:t>
            </a:r>
          </a:p>
        </p:txBody>
      </p:sp>
      <p:sp>
        <p:nvSpPr>
          <p:cNvPr id="102430" name="Rectangle 30"/>
          <p:cNvSpPr>
            <a:spLocks noChangeArrowheads="1"/>
          </p:cNvSpPr>
          <p:nvPr/>
        </p:nvSpPr>
        <p:spPr bwMode="auto">
          <a:xfrm>
            <a:off x="1447800" y="4267200"/>
            <a:ext cx="6400800" cy="1066800"/>
          </a:xfrm>
          <a:prstGeom prst="rect">
            <a:avLst/>
          </a:prstGeom>
          <a:noFill/>
          <a:ln w="9525">
            <a:noFill/>
            <a:miter lim="800000"/>
            <a:headEnd/>
            <a:tailEnd/>
          </a:ln>
          <a:effectLst/>
        </p:spPr>
        <p:txBody>
          <a:bodyPr/>
          <a:lstStyle/>
          <a:p>
            <a:pPr algn="ctr">
              <a:spcBef>
                <a:spcPct val="20000"/>
              </a:spcBef>
            </a:pPr>
            <a:r>
              <a:rPr lang="es-ES" sz="1900" dirty="0" err="1">
                <a:solidFill>
                  <a:schemeClr val="accent3">
                    <a:lumMod val="50000"/>
                  </a:schemeClr>
                </a:solidFill>
              </a:rPr>
              <a:t>Sofi</a:t>
            </a:r>
            <a:r>
              <a:rPr lang="es-ES" sz="1900" dirty="0">
                <a:solidFill>
                  <a:schemeClr val="accent3">
                    <a:lumMod val="50000"/>
                  </a:schemeClr>
                </a:solidFill>
              </a:rPr>
              <a:t> F, </a:t>
            </a:r>
            <a:r>
              <a:rPr lang="es-ES" sz="1900" dirty="0" err="1">
                <a:solidFill>
                  <a:schemeClr val="accent3">
                    <a:lumMod val="50000"/>
                  </a:schemeClr>
                </a:solidFill>
              </a:rPr>
              <a:t>Cesari</a:t>
            </a:r>
            <a:r>
              <a:rPr lang="es-ES" sz="1900" dirty="0">
                <a:solidFill>
                  <a:schemeClr val="accent3">
                    <a:lumMod val="50000"/>
                  </a:schemeClr>
                </a:solidFill>
              </a:rPr>
              <a:t> F, </a:t>
            </a:r>
            <a:r>
              <a:rPr lang="es-ES" sz="1900" dirty="0" err="1">
                <a:solidFill>
                  <a:schemeClr val="accent3">
                    <a:lumMod val="50000"/>
                  </a:schemeClr>
                </a:solidFill>
              </a:rPr>
              <a:t>Abbate</a:t>
            </a:r>
            <a:r>
              <a:rPr lang="es-ES" sz="1900" dirty="0">
                <a:solidFill>
                  <a:schemeClr val="accent3">
                    <a:lumMod val="50000"/>
                  </a:schemeClr>
                </a:solidFill>
              </a:rPr>
              <a:t> R, </a:t>
            </a:r>
            <a:r>
              <a:rPr lang="es-ES" sz="1900" dirty="0" err="1">
                <a:solidFill>
                  <a:schemeClr val="accent3">
                    <a:lumMod val="50000"/>
                  </a:schemeClr>
                </a:solidFill>
              </a:rPr>
              <a:t>Gensini</a:t>
            </a:r>
            <a:r>
              <a:rPr lang="es-ES" sz="1900" dirty="0">
                <a:solidFill>
                  <a:schemeClr val="accent3">
                    <a:lumMod val="50000"/>
                  </a:schemeClr>
                </a:solidFill>
              </a:rPr>
              <a:t> GF, </a:t>
            </a:r>
            <a:r>
              <a:rPr lang="es-ES" sz="1900" dirty="0" err="1">
                <a:solidFill>
                  <a:schemeClr val="accent3">
                    <a:lumMod val="50000"/>
                  </a:schemeClr>
                </a:solidFill>
              </a:rPr>
              <a:t>Casini</a:t>
            </a:r>
            <a:r>
              <a:rPr lang="es-ES" sz="1900" dirty="0">
                <a:solidFill>
                  <a:schemeClr val="accent3">
                    <a:lumMod val="50000"/>
                  </a:schemeClr>
                </a:solidFill>
              </a:rPr>
              <a:t> A. </a:t>
            </a:r>
            <a:br>
              <a:rPr lang="es-ES" sz="1900" dirty="0">
                <a:solidFill>
                  <a:schemeClr val="accent3">
                    <a:lumMod val="50000"/>
                  </a:schemeClr>
                </a:solidFill>
              </a:rPr>
            </a:br>
            <a:r>
              <a:rPr lang="es-ES" sz="1900" b="1" dirty="0" err="1">
                <a:solidFill>
                  <a:schemeClr val="accent3">
                    <a:lumMod val="50000"/>
                  </a:schemeClr>
                </a:solidFill>
              </a:rPr>
              <a:t>Adherence</a:t>
            </a:r>
            <a:r>
              <a:rPr lang="es-ES" sz="1900" b="1" dirty="0">
                <a:solidFill>
                  <a:schemeClr val="accent3">
                    <a:lumMod val="50000"/>
                  </a:schemeClr>
                </a:solidFill>
              </a:rPr>
              <a:t> </a:t>
            </a:r>
            <a:r>
              <a:rPr lang="es-ES" sz="1900" b="1" dirty="0" err="1">
                <a:solidFill>
                  <a:schemeClr val="accent3">
                    <a:lumMod val="50000"/>
                  </a:schemeClr>
                </a:solidFill>
              </a:rPr>
              <a:t>to</a:t>
            </a:r>
            <a:r>
              <a:rPr lang="es-ES" sz="1900" b="1" dirty="0">
                <a:solidFill>
                  <a:schemeClr val="accent3">
                    <a:lumMod val="50000"/>
                  </a:schemeClr>
                </a:solidFill>
              </a:rPr>
              <a:t> </a:t>
            </a:r>
            <a:r>
              <a:rPr lang="es-ES" sz="1900" b="1" dirty="0" err="1">
                <a:solidFill>
                  <a:schemeClr val="accent3">
                    <a:lumMod val="50000"/>
                  </a:schemeClr>
                </a:solidFill>
              </a:rPr>
              <a:t>Mediterranean</a:t>
            </a:r>
            <a:r>
              <a:rPr lang="es-ES" sz="1900" b="1" dirty="0">
                <a:solidFill>
                  <a:schemeClr val="accent3">
                    <a:lumMod val="50000"/>
                  </a:schemeClr>
                </a:solidFill>
              </a:rPr>
              <a:t> </a:t>
            </a:r>
            <a:r>
              <a:rPr lang="es-ES" sz="1900" b="1" dirty="0" err="1">
                <a:solidFill>
                  <a:schemeClr val="accent3">
                    <a:lumMod val="50000"/>
                  </a:schemeClr>
                </a:solidFill>
              </a:rPr>
              <a:t>diet</a:t>
            </a:r>
            <a:r>
              <a:rPr lang="es-ES" sz="1900" b="1" dirty="0">
                <a:solidFill>
                  <a:schemeClr val="accent3">
                    <a:lumMod val="50000"/>
                  </a:schemeClr>
                </a:solidFill>
              </a:rPr>
              <a:t> and </a:t>
            </a:r>
            <a:r>
              <a:rPr lang="es-ES" sz="1900" b="1" dirty="0" err="1">
                <a:solidFill>
                  <a:schemeClr val="accent3">
                    <a:lumMod val="50000"/>
                  </a:schemeClr>
                </a:solidFill>
              </a:rPr>
              <a:t>health</a:t>
            </a:r>
            <a:r>
              <a:rPr lang="es-ES" sz="1900" b="1" dirty="0">
                <a:solidFill>
                  <a:schemeClr val="accent3">
                    <a:lumMod val="50000"/>
                  </a:schemeClr>
                </a:solidFill>
              </a:rPr>
              <a:t> status: meta-</a:t>
            </a:r>
            <a:r>
              <a:rPr lang="es-ES" sz="1900" b="1" dirty="0" err="1">
                <a:solidFill>
                  <a:schemeClr val="accent3">
                    <a:lumMod val="50000"/>
                  </a:schemeClr>
                </a:solidFill>
              </a:rPr>
              <a:t>analysis</a:t>
            </a:r>
            <a:r>
              <a:rPr lang="es-ES" sz="1900" b="1" dirty="0">
                <a:solidFill>
                  <a:schemeClr val="accent3">
                    <a:lumMod val="50000"/>
                  </a:schemeClr>
                </a:solidFill>
              </a:rPr>
              <a:t>.</a:t>
            </a:r>
            <a:br>
              <a:rPr lang="es-ES" sz="1900" b="1" dirty="0">
                <a:solidFill>
                  <a:schemeClr val="accent3">
                    <a:lumMod val="50000"/>
                  </a:schemeClr>
                </a:solidFill>
              </a:rPr>
            </a:br>
            <a:r>
              <a:rPr lang="es-ES" sz="1900" i="1" dirty="0">
                <a:solidFill>
                  <a:schemeClr val="accent3">
                    <a:lumMod val="50000"/>
                  </a:schemeClr>
                </a:solidFill>
              </a:rPr>
              <a:t>BMJ 2008; 337: 1344.</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s-ES"/>
              <a:t>Antecedentes</a:t>
            </a:r>
          </a:p>
        </p:txBody>
      </p:sp>
      <p:sp>
        <p:nvSpPr>
          <p:cNvPr id="416771" name="Rectangle 3"/>
          <p:cNvSpPr>
            <a:spLocks noGrp="1" noChangeArrowheads="1"/>
          </p:cNvSpPr>
          <p:nvPr>
            <p:ph type="body" idx="1"/>
          </p:nvPr>
        </p:nvSpPr>
        <p:spPr/>
        <p:txBody>
          <a:bodyPr/>
          <a:lstStyle/>
          <a:p>
            <a:pPr fontAlgn="b"/>
            <a:r>
              <a:rPr lang="es-ES" sz="2800"/>
              <a:t>En los últimos meses se han publicado varios trabajos en los que se asocia la adherencia a la dieta mediterránea con:</a:t>
            </a:r>
          </a:p>
          <a:p>
            <a:pPr lvl="1" fontAlgn="b"/>
            <a:r>
              <a:rPr lang="es-ES" sz="2400"/>
              <a:t>una menor mortalidad global, </a:t>
            </a:r>
          </a:p>
          <a:p>
            <a:pPr lvl="1" fontAlgn="b"/>
            <a:r>
              <a:rPr lang="es-ES" sz="2400"/>
              <a:t>por enfermedades cardiovasculares y por cáncer y </a:t>
            </a:r>
          </a:p>
          <a:p>
            <a:pPr lvl="1" fontAlgn="b"/>
            <a:r>
              <a:rPr lang="es-ES" sz="2400"/>
              <a:t>a un mejor perfil cardiovascular y </a:t>
            </a:r>
          </a:p>
          <a:p>
            <a:pPr lvl="1" fontAlgn="b"/>
            <a:r>
              <a:rPr lang="es-ES" sz="2400"/>
              <a:t>una menor tendencia a desarrollar diabetes.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anim calcmode="lin" valueType="num">
                                      <p:cBhvr additive="base">
                                        <p:cTn id="11"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6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anim calcmode="lin" valueType="num">
                                      <p:cBhvr additive="base">
                                        <p:cTn id="15"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6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6771">
                                            <p:txEl>
                                              <p:pRg st="3" end="3"/>
                                            </p:txEl>
                                          </p:spTgt>
                                        </p:tgtEl>
                                        <p:attrNameLst>
                                          <p:attrName>style.visibility</p:attrName>
                                        </p:attrNameLst>
                                      </p:cBhvr>
                                      <p:to>
                                        <p:strVal val="visible"/>
                                      </p:to>
                                    </p:set>
                                    <p:anim calcmode="lin" valueType="num">
                                      <p:cBhvr additive="base">
                                        <p:cTn id="19" dur="500" fill="hold"/>
                                        <p:tgtEl>
                                          <p:spTgt spid="416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6771">
                                            <p:txEl>
                                              <p:pRg st="4" end="4"/>
                                            </p:txEl>
                                          </p:spTgt>
                                        </p:tgtEl>
                                        <p:attrNameLst>
                                          <p:attrName>style.visibility</p:attrName>
                                        </p:attrNameLst>
                                      </p:cBhvr>
                                      <p:to>
                                        <p:strVal val="visible"/>
                                      </p:to>
                                    </p:set>
                                    <p:anim calcmode="lin" valueType="num">
                                      <p:cBhvr additive="base">
                                        <p:cTn id="23" dur="500" fill="hold"/>
                                        <p:tgtEl>
                                          <p:spTgt spid="4167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6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500034" y="1571612"/>
          <a:ext cx="8429684" cy="5286388"/>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TextBox 3"/>
          <p:cNvSpPr txBox="1">
            <a:spLocks noChangeArrowheads="1"/>
          </p:cNvSpPr>
          <p:nvPr/>
        </p:nvSpPr>
        <p:spPr bwMode="auto">
          <a:xfrm rot="-5400000">
            <a:off x="-2266950" y="3287713"/>
            <a:ext cx="5286375" cy="368300"/>
          </a:xfrm>
          <a:prstGeom prst="rect">
            <a:avLst/>
          </a:prstGeom>
          <a:noFill/>
          <a:ln w="9525">
            <a:noFill/>
            <a:miter lim="800000"/>
            <a:headEnd/>
            <a:tailEnd/>
          </a:ln>
        </p:spPr>
        <p:txBody>
          <a:bodyPr>
            <a:spAutoFit/>
          </a:bodyPr>
          <a:lstStyle/>
          <a:p>
            <a:pPr algn="ctr"/>
            <a:r>
              <a:rPr lang="nl-NL" b="1">
                <a:latin typeface="Calibri" pitchFamily="34" charset="0"/>
              </a:rPr>
              <a:t>Change cIMT (mm)</a:t>
            </a:r>
          </a:p>
        </p:txBody>
      </p:sp>
      <p:sp>
        <p:nvSpPr>
          <p:cNvPr id="33797" name="TextBox 4"/>
          <p:cNvSpPr txBox="1">
            <a:spLocks noChangeArrowheads="1"/>
          </p:cNvSpPr>
          <p:nvPr/>
        </p:nvSpPr>
        <p:spPr bwMode="auto">
          <a:xfrm>
            <a:off x="214313" y="6286500"/>
            <a:ext cx="2071687" cy="307975"/>
          </a:xfrm>
          <a:prstGeom prst="rect">
            <a:avLst/>
          </a:prstGeom>
          <a:noFill/>
          <a:ln w="9525">
            <a:noFill/>
            <a:miter lim="800000"/>
            <a:headEnd/>
            <a:tailEnd/>
          </a:ln>
        </p:spPr>
        <p:txBody>
          <a:bodyPr>
            <a:spAutoFit/>
          </a:bodyPr>
          <a:lstStyle/>
          <a:p>
            <a:r>
              <a:rPr lang="en-US" sz="1400" b="1">
                <a:solidFill>
                  <a:srgbClr val="FFC000"/>
                </a:solidFill>
                <a:latin typeface="Calibri" pitchFamily="34" charset="0"/>
              </a:rPr>
              <a:t>ENHANCE</a:t>
            </a:r>
            <a:endParaRPr lang="nl-NL" sz="1400" b="1">
              <a:solidFill>
                <a:srgbClr val="FFC000"/>
              </a:solidFill>
              <a:latin typeface="Calibri" pitchFamily="34" charset="0"/>
            </a:endParaRPr>
          </a:p>
        </p:txBody>
      </p:sp>
      <p:sp>
        <p:nvSpPr>
          <p:cNvPr id="33798" name="TextBox 5"/>
          <p:cNvSpPr txBox="1">
            <a:spLocks noChangeArrowheads="1"/>
          </p:cNvSpPr>
          <p:nvPr/>
        </p:nvSpPr>
        <p:spPr bwMode="auto">
          <a:xfrm>
            <a:off x="5715000" y="2571750"/>
            <a:ext cx="3071813" cy="369888"/>
          </a:xfrm>
          <a:prstGeom prst="rect">
            <a:avLst/>
          </a:prstGeom>
          <a:noFill/>
          <a:ln w="9525">
            <a:noFill/>
            <a:miter lim="800000"/>
            <a:headEnd/>
            <a:tailEnd/>
          </a:ln>
        </p:spPr>
        <p:txBody>
          <a:bodyPr>
            <a:spAutoFit/>
          </a:bodyPr>
          <a:lstStyle/>
          <a:p>
            <a:r>
              <a:rPr lang="nl-NL" b="1">
                <a:solidFill>
                  <a:srgbClr val="FFC000"/>
                </a:solidFill>
                <a:latin typeface="Calibri" pitchFamily="34" charset="0"/>
              </a:rPr>
              <a:t>Progression</a:t>
            </a:r>
          </a:p>
        </p:txBody>
      </p:sp>
      <p:sp>
        <p:nvSpPr>
          <p:cNvPr id="33799" name="TextBox 6"/>
          <p:cNvSpPr txBox="1">
            <a:spLocks noChangeArrowheads="1"/>
          </p:cNvSpPr>
          <p:nvPr/>
        </p:nvSpPr>
        <p:spPr bwMode="auto">
          <a:xfrm>
            <a:off x="5857875" y="4500563"/>
            <a:ext cx="3071813" cy="369887"/>
          </a:xfrm>
          <a:prstGeom prst="rect">
            <a:avLst/>
          </a:prstGeom>
          <a:noFill/>
          <a:ln w="9525">
            <a:noFill/>
            <a:miter lim="800000"/>
            <a:headEnd/>
            <a:tailEnd/>
          </a:ln>
        </p:spPr>
        <p:txBody>
          <a:bodyPr>
            <a:spAutoFit/>
          </a:bodyPr>
          <a:lstStyle/>
          <a:p>
            <a:r>
              <a:rPr lang="nl-NL" b="1">
                <a:solidFill>
                  <a:srgbClr val="FFC000"/>
                </a:solidFill>
                <a:latin typeface="Calibri" pitchFamily="34" charset="0"/>
              </a:rPr>
              <a:t>Regression</a:t>
            </a:r>
          </a:p>
        </p:txBody>
      </p:sp>
      <p:sp>
        <p:nvSpPr>
          <p:cNvPr id="8" name="Título 7"/>
          <p:cNvSpPr>
            <a:spLocks noGrp="1"/>
          </p:cNvSpPr>
          <p:nvPr>
            <p:ph type="title"/>
          </p:nvPr>
        </p:nvSpPr>
        <p:spPr/>
        <p:txBody>
          <a:bodyPr/>
          <a:lstStyle/>
          <a:p>
            <a:r>
              <a:rPr lang="es-ES_tradnl" dirty="0" err="1" smtClean="0"/>
              <a:t>Análisis</a:t>
            </a:r>
            <a:r>
              <a:rPr lang="es-ES_tradnl" dirty="0" smtClean="0"/>
              <a:t> subgrupos</a:t>
            </a:r>
            <a:endParaRPr lang="es-ES_tradnl"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s-ES"/>
              <a:t>Objetivos</a:t>
            </a:r>
          </a:p>
        </p:txBody>
      </p:sp>
      <p:sp>
        <p:nvSpPr>
          <p:cNvPr id="417795" name="Rectangle 3"/>
          <p:cNvSpPr>
            <a:spLocks noGrp="1" noChangeArrowheads="1"/>
          </p:cNvSpPr>
          <p:nvPr>
            <p:ph type="body" idx="1"/>
          </p:nvPr>
        </p:nvSpPr>
        <p:spPr/>
        <p:txBody>
          <a:bodyPr/>
          <a:lstStyle/>
          <a:p>
            <a:r>
              <a:rPr lang="es-ES"/>
              <a:t>Revisar sistemáticamente todos los estudios que relacionan la adherencia a una dieta mediterránea con resultados significativos de salud.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bldLvl="2" autoUpdateAnimBg="0"/>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s-ES"/>
              <a:t>Diseño (1)</a:t>
            </a:r>
          </a:p>
        </p:txBody>
      </p:sp>
      <p:sp>
        <p:nvSpPr>
          <p:cNvPr id="418819" name="Rectangle 3"/>
          <p:cNvSpPr>
            <a:spLocks noGrp="1" noChangeArrowheads="1"/>
          </p:cNvSpPr>
          <p:nvPr>
            <p:ph type="body" idx="1"/>
          </p:nvPr>
        </p:nvSpPr>
        <p:spPr/>
        <p:txBody>
          <a:bodyPr/>
          <a:lstStyle/>
          <a:p>
            <a:pPr marL="288925" indent="-288925"/>
            <a:r>
              <a:rPr lang="es-ES" sz="2400"/>
              <a:t>Revisión sistemática.</a:t>
            </a:r>
          </a:p>
          <a:p>
            <a:pPr marL="288925" indent="-288925"/>
            <a:r>
              <a:rPr lang="es-ES" sz="2400"/>
              <a:t>Se llevó a cabo una búsqueda bibliográfica:</a:t>
            </a:r>
          </a:p>
          <a:p>
            <a:pPr marL="765175" lvl="1"/>
            <a:r>
              <a:rPr lang="es-ES" sz="2000"/>
              <a:t>en </a:t>
            </a:r>
            <a:r>
              <a:rPr lang="es-ES" sz="2000" i="1"/>
              <a:t>PubMed</a:t>
            </a:r>
            <a:r>
              <a:rPr lang="es-ES" sz="2000"/>
              <a:t>, </a:t>
            </a:r>
            <a:r>
              <a:rPr lang="es-ES" sz="2000" i="1"/>
              <a:t>Embase</a:t>
            </a:r>
            <a:r>
              <a:rPr lang="es-ES" sz="2000"/>
              <a:t>, </a:t>
            </a:r>
            <a:r>
              <a:rPr lang="es-ES" sz="2000" i="1"/>
              <a:t>Web of Science</a:t>
            </a:r>
            <a:r>
              <a:rPr lang="es-ES" sz="2000"/>
              <a:t>, y el </a:t>
            </a:r>
            <a:r>
              <a:rPr lang="es-ES" sz="2000" i="1"/>
              <a:t>Cochrane Central Register of Controlled Trials</a:t>
            </a:r>
            <a:r>
              <a:rPr lang="es-ES" sz="2000"/>
              <a:t>, así como las listas de referencias de las publicaciones localizadas </a:t>
            </a:r>
          </a:p>
          <a:p>
            <a:pPr marL="765175" lvl="1"/>
            <a:r>
              <a:rPr lang="es-ES" sz="2000"/>
              <a:t>para localizar los estudios prospectivos </a:t>
            </a:r>
          </a:p>
          <a:p>
            <a:pPr marL="765175" lvl="1"/>
            <a:r>
              <a:rPr lang="es-ES" sz="2000"/>
              <a:t>que estudiaban la relación entre la puntuación de adherencia a la dieta mediterránea y resultados clínicos adversos.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additive="base">
                                        <p:cTn id="7"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additive="base">
                                        <p:cTn id="13"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8819">
                                            <p:txEl>
                                              <p:pRg st="2" end="2"/>
                                            </p:txEl>
                                          </p:spTgt>
                                        </p:tgtEl>
                                        <p:attrNameLst>
                                          <p:attrName>style.visibility</p:attrName>
                                        </p:attrNameLst>
                                      </p:cBhvr>
                                      <p:to>
                                        <p:strVal val="visible"/>
                                      </p:to>
                                    </p:set>
                                    <p:anim calcmode="lin" valueType="num">
                                      <p:cBhvr additive="base">
                                        <p:cTn id="1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8819">
                                            <p:txEl>
                                              <p:pRg st="3" end="3"/>
                                            </p:txEl>
                                          </p:spTgt>
                                        </p:tgtEl>
                                        <p:attrNameLst>
                                          <p:attrName>style.visibility</p:attrName>
                                        </p:attrNameLst>
                                      </p:cBhvr>
                                      <p:to>
                                        <p:strVal val="visible"/>
                                      </p:to>
                                    </p:set>
                                    <p:anim calcmode="lin" valueType="num">
                                      <p:cBhvr additive="base">
                                        <p:cTn id="21"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88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18819">
                                            <p:txEl>
                                              <p:pRg st="4" end="4"/>
                                            </p:txEl>
                                          </p:spTgt>
                                        </p:tgtEl>
                                        <p:attrNameLst>
                                          <p:attrName>style.visibility</p:attrName>
                                        </p:attrNameLst>
                                      </p:cBhvr>
                                      <p:to>
                                        <p:strVal val="visible"/>
                                      </p:to>
                                    </p:set>
                                    <p:anim calcmode="lin" valueType="num">
                                      <p:cBhvr additive="base">
                                        <p:cTn id="25" dur="500" fill="hold"/>
                                        <p:tgtEl>
                                          <p:spTgt spid="4188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s-ES"/>
              <a:t>Diseño (2)</a:t>
            </a:r>
          </a:p>
        </p:txBody>
      </p:sp>
      <p:sp>
        <p:nvSpPr>
          <p:cNvPr id="419843" name="Rectangle 3"/>
          <p:cNvSpPr>
            <a:spLocks noGrp="1" noChangeArrowheads="1"/>
          </p:cNvSpPr>
          <p:nvPr>
            <p:ph type="body" idx="1"/>
          </p:nvPr>
        </p:nvSpPr>
        <p:spPr>
          <a:xfrm>
            <a:off x="685800" y="1828800"/>
            <a:ext cx="7772400" cy="4114800"/>
          </a:xfrm>
        </p:spPr>
        <p:txBody>
          <a:bodyPr/>
          <a:lstStyle/>
          <a:p>
            <a:pPr eaLnBrk="0" hangingPunct="0">
              <a:spcBef>
                <a:spcPct val="0"/>
              </a:spcBef>
            </a:pPr>
            <a:r>
              <a:rPr lang="es-ES" sz="2000"/>
              <a:t>Eventos de interés:</a:t>
            </a:r>
          </a:p>
          <a:p>
            <a:pPr lvl="1" eaLnBrk="0" hangingPunct="0">
              <a:spcBef>
                <a:spcPct val="0"/>
              </a:spcBef>
            </a:pPr>
            <a:r>
              <a:rPr lang="es-ES" sz="1800"/>
              <a:t>mortalidad global, </a:t>
            </a:r>
          </a:p>
          <a:p>
            <a:pPr lvl="1" eaLnBrk="0" hangingPunct="0">
              <a:spcBef>
                <a:spcPct val="0"/>
              </a:spcBef>
            </a:pPr>
            <a:r>
              <a:rPr lang="es-ES" sz="1800"/>
              <a:t>mortalidad cardiovascular, </a:t>
            </a:r>
          </a:p>
          <a:p>
            <a:pPr lvl="1" eaLnBrk="0" hangingPunct="0">
              <a:spcBef>
                <a:spcPct val="0"/>
              </a:spcBef>
            </a:pPr>
            <a:r>
              <a:rPr lang="es-ES" sz="1800"/>
              <a:t>incidencia y la mortalidad por cáncer e </a:t>
            </a:r>
          </a:p>
          <a:p>
            <a:pPr lvl="1" eaLnBrk="0" hangingPunct="0">
              <a:spcBef>
                <a:spcPct val="0"/>
              </a:spcBef>
            </a:pPr>
            <a:r>
              <a:rPr lang="es-ES" sz="1800"/>
              <a:t>incidencia de enfermedad de Parkinson y de Alzheimer. </a:t>
            </a:r>
          </a:p>
          <a:p>
            <a:r>
              <a:rPr lang="es-ES" sz="2000"/>
              <a:t>Criterios de exclusión:</a:t>
            </a:r>
          </a:p>
          <a:p>
            <a:pPr lvl="1"/>
            <a:r>
              <a:rPr lang="es-ES" sz="1800"/>
              <a:t>estudios transversales y </a:t>
            </a:r>
          </a:p>
          <a:p>
            <a:pPr lvl="1"/>
            <a:r>
              <a:rPr lang="es-ES" sz="1800"/>
              <a:t>los que medían la adherencia a una dieta específica recomendada o inespecífica, </a:t>
            </a:r>
          </a:p>
          <a:p>
            <a:pPr lvl="1"/>
            <a:r>
              <a:rPr lang="es-ES" sz="1800"/>
              <a:t>incluir pacientes con eventos clínicos previos (prevención secundaria), </a:t>
            </a:r>
          </a:p>
          <a:p>
            <a:pPr lvl="1"/>
            <a:r>
              <a:rPr lang="es-ES" sz="1800"/>
              <a:t>sin control en el análisis del posible efecto de factores de confusión o si el análisis estadístico era incorrecto.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anim calcmode="lin" valueType="num">
                                      <p:cBhvr additive="base">
                                        <p:cTn id="11" dur="500" fill="hold"/>
                                        <p:tgtEl>
                                          <p:spTgt spid="419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43">
                                            <p:txEl>
                                              <p:pRg st="2" end="2"/>
                                            </p:txEl>
                                          </p:spTgt>
                                        </p:tgtEl>
                                        <p:attrNameLst>
                                          <p:attrName>style.visibility</p:attrName>
                                        </p:attrNameLst>
                                      </p:cBhvr>
                                      <p:to>
                                        <p:strVal val="visible"/>
                                      </p:to>
                                    </p:set>
                                    <p:anim calcmode="lin" valueType="num">
                                      <p:cBhvr additive="base">
                                        <p:cTn id="15" dur="500" fill="hold"/>
                                        <p:tgtEl>
                                          <p:spTgt spid="419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9843">
                                            <p:txEl>
                                              <p:pRg st="3" end="3"/>
                                            </p:txEl>
                                          </p:spTgt>
                                        </p:tgtEl>
                                        <p:attrNameLst>
                                          <p:attrName>style.visibility</p:attrName>
                                        </p:attrNameLst>
                                      </p:cBhvr>
                                      <p:to>
                                        <p:strVal val="visible"/>
                                      </p:to>
                                    </p:set>
                                    <p:anim calcmode="lin" valueType="num">
                                      <p:cBhvr additive="base">
                                        <p:cTn id="19" dur="500" fill="hold"/>
                                        <p:tgtEl>
                                          <p:spTgt spid="419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9843">
                                            <p:txEl>
                                              <p:pRg st="4" end="4"/>
                                            </p:txEl>
                                          </p:spTgt>
                                        </p:tgtEl>
                                        <p:attrNameLst>
                                          <p:attrName>style.visibility</p:attrName>
                                        </p:attrNameLst>
                                      </p:cBhvr>
                                      <p:to>
                                        <p:strVal val="visible"/>
                                      </p:to>
                                    </p:set>
                                    <p:anim calcmode="lin" valueType="num">
                                      <p:cBhvr additive="base">
                                        <p:cTn id="23" dur="500" fill="hold"/>
                                        <p:tgtEl>
                                          <p:spTgt spid="4198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9843">
                                            <p:txEl>
                                              <p:pRg st="5" end="5"/>
                                            </p:txEl>
                                          </p:spTgt>
                                        </p:tgtEl>
                                        <p:attrNameLst>
                                          <p:attrName>style.visibility</p:attrName>
                                        </p:attrNameLst>
                                      </p:cBhvr>
                                      <p:to>
                                        <p:strVal val="visible"/>
                                      </p:to>
                                    </p:set>
                                    <p:anim calcmode="lin" valueType="num">
                                      <p:cBhvr additive="base">
                                        <p:cTn id="29" dur="500" fill="hold"/>
                                        <p:tgtEl>
                                          <p:spTgt spid="4198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984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19843">
                                            <p:txEl>
                                              <p:pRg st="6" end="6"/>
                                            </p:txEl>
                                          </p:spTgt>
                                        </p:tgtEl>
                                        <p:attrNameLst>
                                          <p:attrName>style.visibility</p:attrName>
                                        </p:attrNameLst>
                                      </p:cBhvr>
                                      <p:to>
                                        <p:strVal val="visible"/>
                                      </p:to>
                                    </p:set>
                                    <p:anim calcmode="lin" valueType="num">
                                      <p:cBhvr additive="base">
                                        <p:cTn id="33" dur="500" fill="hold"/>
                                        <p:tgtEl>
                                          <p:spTgt spid="4198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984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19843">
                                            <p:txEl>
                                              <p:pRg st="7" end="7"/>
                                            </p:txEl>
                                          </p:spTgt>
                                        </p:tgtEl>
                                        <p:attrNameLst>
                                          <p:attrName>style.visibility</p:attrName>
                                        </p:attrNameLst>
                                      </p:cBhvr>
                                      <p:to>
                                        <p:strVal val="visible"/>
                                      </p:to>
                                    </p:set>
                                    <p:anim calcmode="lin" valueType="num">
                                      <p:cBhvr additive="base">
                                        <p:cTn id="37" dur="500" fill="hold"/>
                                        <p:tgtEl>
                                          <p:spTgt spid="4198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4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19843">
                                            <p:txEl>
                                              <p:pRg st="8" end="8"/>
                                            </p:txEl>
                                          </p:spTgt>
                                        </p:tgtEl>
                                        <p:attrNameLst>
                                          <p:attrName>style.visibility</p:attrName>
                                        </p:attrNameLst>
                                      </p:cBhvr>
                                      <p:to>
                                        <p:strVal val="visible"/>
                                      </p:to>
                                    </p:set>
                                    <p:anim calcmode="lin" valueType="num">
                                      <p:cBhvr additive="base">
                                        <p:cTn id="41" dur="500" fill="hold"/>
                                        <p:tgtEl>
                                          <p:spTgt spid="41984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984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9843">
                                            <p:txEl>
                                              <p:pRg st="9" end="9"/>
                                            </p:txEl>
                                          </p:spTgt>
                                        </p:tgtEl>
                                        <p:attrNameLst>
                                          <p:attrName>style.visibility</p:attrName>
                                        </p:attrNameLst>
                                      </p:cBhvr>
                                      <p:to>
                                        <p:strVal val="visible"/>
                                      </p:to>
                                    </p:set>
                                    <p:anim calcmode="lin" valueType="num">
                                      <p:cBhvr additive="base">
                                        <p:cTn id="45" dur="500" fill="hold"/>
                                        <p:tgtEl>
                                          <p:spTgt spid="41984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98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s-ES"/>
              <a:t>Diseño (3)</a:t>
            </a:r>
          </a:p>
        </p:txBody>
      </p:sp>
      <p:sp>
        <p:nvSpPr>
          <p:cNvPr id="621571" name="Rectangle 3"/>
          <p:cNvSpPr>
            <a:spLocks noGrp="1" noChangeArrowheads="1"/>
          </p:cNvSpPr>
          <p:nvPr>
            <p:ph type="body" idx="1"/>
          </p:nvPr>
        </p:nvSpPr>
        <p:spPr>
          <a:xfrm>
            <a:off x="685800" y="1752600"/>
            <a:ext cx="7772400" cy="4114800"/>
          </a:xfrm>
        </p:spPr>
        <p:txBody>
          <a:bodyPr/>
          <a:lstStyle/>
          <a:p>
            <a:pPr eaLnBrk="0" hangingPunct="0">
              <a:spcBef>
                <a:spcPct val="0"/>
              </a:spcBef>
            </a:pPr>
            <a:r>
              <a:rPr lang="es-ES" sz="2400"/>
              <a:t>Se valoró la calidad de los estudios en función del número de participantes, la duración del seguimiento y el grado de control de los factores de confusión. </a:t>
            </a:r>
          </a:p>
          <a:p>
            <a:pPr eaLnBrk="0" hangingPunct="0">
              <a:spcBef>
                <a:spcPct val="0"/>
              </a:spcBef>
            </a:pPr>
            <a:r>
              <a:rPr lang="es-ES" sz="2400"/>
              <a:t>En todos ellos, se valoraba el grado de adherencia a la dieta mediterránea mediante escalas con puntuaciones que iban de 0 a un máximo de 7-9 puntos.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 calcmode="lin" valueType="num">
                                      <p:cBhvr additive="base">
                                        <p:cTn id="7" dur="500" fill="hold"/>
                                        <p:tgtEl>
                                          <p:spTgt spid="621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1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1571">
                                            <p:txEl>
                                              <p:pRg st="1" end="1"/>
                                            </p:txEl>
                                          </p:spTgt>
                                        </p:tgtEl>
                                        <p:attrNameLst>
                                          <p:attrName>style.visibility</p:attrName>
                                        </p:attrNameLst>
                                      </p:cBhvr>
                                      <p:to>
                                        <p:strVal val="visible"/>
                                      </p:to>
                                    </p:set>
                                    <p:anim calcmode="lin" valueType="num">
                                      <p:cBhvr additive="base">
                                        <p:cTn id="13" dur="500" fill="hold"/>
                                        <p:tgtEl>
                                          <p:spTgt spid="621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15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autoUpdateAnimBg="0"/>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s-ES"/>
              <a:t>Resultados (1)</a:t>
            </a:r>
          </a:p>
        </p:txBody>
      </p:sp>
      <p:sp>
        <p:nvSpPr>
          <p:cNvPr id="633864" name="Rectangle 8"/>
          <p:cNvSpPr>
            <a:spLocks noChangeArrowheads="1"/>
          </p:cNvSpPr>
          <p:nvPr/>
        </p:nvSpPr>
        <p:spPr bwMode="auto">
          <a:xfrm>
            <a:off x="762000" y="1905000"/>
            <a:ext cx="7848600" cy="4114800"/>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s-ES" sz="2800"/>
              <a:t>Se incluyeron en el estudio 42 trabajos: </a:t>
            </a:r>
          </a:p>
          <a:p>
            <a:pPr marL="742950" lvl="1" indent="-285750" algn="l">
              <a:lnSpc>
                <a:spcPct val="90000"/>
              </a:lnSpc>
              <a:spcBef>
                <a:spcPct val="20000"/>
              </a:spcBef>
              <a:buFontTx/>
              <a:buChar char="•"/>
            </a:pPr>
            <a:r>
              <a:rPr lang="es-ES" sz="2400"/>
              <a:t>El tamaño de las muestras osciló entre 161 y más de 200.000 personas.</a:t>
            </a:r>
          </a:p>
          <a:p>
            <a:pPr marL="742950" lvl="1" indent="-285750" algn="l">
              <a:lnSpc>
                <a:spcPct val="90000"/>
              </a:lnSpc>
              <a:spcBef>
                <a:spcPct val="20000"/>
              </a:spcBef>
              <a:buFontTx/>
              <a:buChar char="•"/>
            </a:pPr>
            <a:r>
              <a:rPr lang="es-ES" sz="2400"/>
              <a:t>Más de 1,5 millones de personas incluidas. </a:t>
            </a:r>
          </a:p>
          <a:p>
            <a:pPr marL="742950" lvl="1" indent="-285750" algn="l">
              <a:lnSpc>
                <a:spcPct val="90000"/>
              </a:lnSpc>
              <a:spcBef>
                <a:spcPct val="20000"/>
              </a:spcBef>
              <a:buFontTx/>
              <a:buChar char="•"/>
            </a:pPr>
            <a:r>
              <a:rPr lang="es-ES" sz="2400"/>
              <a:t>Periodos de seguimiento, entre 3,7 a 18 años.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3864">
                                            <p:txEl>
                                              <p:pRg st="0" end="0"/>
                                            </p:txEl>
                                          </p:spTgt>
                                        </p:tgtEl>
                                        <p:attrNameLst>
                                          <p:attrName>style.visibility</p:attrName>
                                        </p:attrNameLst>
                                      </p:cBhvr>
                                      <p:to>
                                        <p:strVal val="visible"/>
                                      </p:to>
                                    </p:set>
                                    <p:anim calcmode="lin" valueType="num">
                                      <p:cBhvr additive="base">
                                        <p:cTn id="7" dur="500" fill="hold"/>
                                        <p:tgtEl>
                                          <p:spTgt spid="6338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38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3864">
                                            <p:txEl>
                                              <p:pRg st="1" end="1"/>
                                            </p:txEl>
                                          </p:spTgt>
                                        </p:tgtEl>
                                        <p:attrNameLst>
                                          <p:attrName>style.visibility</p:attrName>
                                        </p:attrNameLst>
                                      </p:cBhvr>
                                      <p:to>
                                        <p:strVal val="visible"/>
                                      </p:to>
                                    </p:set>
                                    <p:anim calcmode="lin" valueType="num">
                                      <p:cBhvr additive="base">
                                        <p:cTn id="11" dur="500" fill="hold"/>
                                        <p:tgtEl>
                                          <p:spTgt spid="63386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338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3864">
                                            <p:txEl>
                                              <p:pRg st="2" end="2"/>
                                            </p:txEl>
                                          </p:spTgt>
                                        </p:tgtEl>
                                        <p:attrNameLst>
                                          <p:attrName>style.visibility</p:attrName>
                                        </p:attrNameLst>
                                      </p:cBhvr>
                                      <p:to>
                                        <p:strVal val="visible"/>
                                      </p:to>
                                    </p:set>
                                    <p:anim calcmode="lin" valueType="num">
                                      <p:cBhvr additive="base">
                                        <p:cTn id="15" dur="500" fill="hold"/>
                                        <p:tgtEl>
                                          <p:spTgt spid="63386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3386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33864">
                                            <p:txEl>
                                              <p:pRg st="3" end="3"/>
                                            </p:txEl>
                                          </p:spTgt>
                                        </p:tgtEl>
                                        <p:attrNameLst>
                                          <p:attrName>style.visibility</p:attrName>
                                        </p:attrNameLst>
                                      </p:cBhvr>
                                      <p:to>
                                        <p:strVal val="visible"/>
                                      </p:to>
                                    </p:set>
                                    <p:anim calcmode="lin" valueType="num">
                                      <p:cBhvr additive="base">
                                        <p:cTn id="19" dur="500" fill="hold"/>
                                        <p:tgtEl>
                                          <p:spTgt spid="6338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386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4" grpId="0" build="p" autoUpdateAnimBg="0"/>
    </p:bld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914400" y="0"/>
            <a:ext cx="6477000" cy="1143000"/>
          </a:xfrm>
        </p:spPr>
        <p:txBody>
          <a:bodyPr/>
          <a:lstStyle/>
          <a:p>
            <a:r>
              <a:rPr lang="es-ES" dirty="0"/>
              <a:t>Resultados (2)</a:t>
            </a:r>
          </a:p>
        </p:txBody>
      </p:sp>
      <p:graphicFrame>
        <p:nvGraphicFramePr>
          <p:cNvPr id="638230" name="Group 278"/>
          <p:cNvGraphicFramePr>
            <a:graphicFrameLocks noGrp="1"/>
          </p:cNvGraphicFramePr>
          <p:nvPr>
            <p:ph type="tbl" idx="1"/>
          </p:nvPr>
        </p:nvGraphicFramePr>
        <p:xfrm>
          <a:off x="762000" y="2514600"/>
          <a:ext cx="7924800" cy="3429001"/>
        </p:xfrm>
        <a:graphic>
          <a:graphicData uri="http://schemas.openxmlformats.org/drawingml/2006/table">
            <a:tbl>
              <a:tblPr/>
              <a:tblGrid>
                <a:gridCol w="3060700"/>
                <a:gridCol w="1254125"/>
                <a:gridCol w="1412875"/>
                <a:gridCol w="2197100"/>
              </a:tblGrid>
              <a:tr h="44926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bg1"/>
                          </a:solidFill>
                          <a:effectLst/>
                          <a:latin typeface="Arial" charset="0"/>
                        </a:rPr>
                        <a:t>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s-E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bg1"/>
                          </a:solidFill>
                          <a:effectLst/>
                          <a:latin typeface="Arial" charset="0"/>
                        </a:rPr>
                        <a:t>RR (IC95%)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450850">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bg1"/>
                          </a:solidFill>
                          <a:effectLst/>
                          <a:latin typeface="Arial" charset="0"/>
                        </a:rPr>
                        <a:t>Estudios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bg1"/>
                          </a:solidFill>
                          <a:effectLst/>
                          <a:latin typeface="Arial" charset="0"/>
                        </a:rPr>
                        <a:t>Individuos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vMerge="1">
                  <a:txBody>
                    <a:bodyPr/>
                    <a:lstStyle/>
                    <a:p>
                      <a:endParaRPr lang="es-ES"/>
                    </a:p>
                  </a:txBody>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bg2"/>
                          </a:solidFill>
                          <a:effectLst/>
                          <a:latin typeface="Arial" charset="0"/>
                        </a:rPr>
                        <a:t>Mortalidad total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514.816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FF"/>
                          </a:solidFill>
                          <a:effectLst/>
                          <a:latin typeface="Arial" charset="0"/>
                        </a:rPr>
                        <a:t>0,91 (0,89 a 0,94)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bg2"/>
                          </a:solidFill>
                          <a:effectLst/>
                          <a:latin typeface="Arial" charset="0"/>
                        </a:rPr>
                        <a:t>Mortalidad cardiovascular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304.491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FF"/>
                          </a:solidFill>
                          <a:effectLst/>
                          <a:latin typeface="Arial" charset="0"/>
                        </a:rPr>
                        <a:t>0,91 (0,87 a 0,95)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bg2"/>
                          </a:solidFill>
                          <a:effectLst/>
                          <a:latin typeface="Arial" charset="0"/>
                        </a:rPr>
                        <a:t>Mortalidad / incidencia cáncer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521.366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FF"/>
                          </a:solidFill>
                          <a:effectLst/>
                          <a:latin typeface="Arial" charset="0"/>
                        </a:rPr>
                        <a:t>0,94 (0,92 a 0,96)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788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bg2"/>
                          </a:solidFill>
                          <a:effectLst/>
                          <a:latin typeface="Arial" charset="0"/>
                        </a:rPr>
                        <a:t>Pólipos hiperplásicos en la primera colonoscopia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133.626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FF"/>
                          </a:solidFill>
                          <a:effectLst/>
                          <a:latin typeface="Arial" charset="0"/>
                        </a:rPr>
                        <a:t>0,87 (0,80 a 0,96)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bl>
          </a:graphicData>
        </a:graphic>
      </p:graphicFrame>
      <p:sp>
        <p:nvSpPr>
          <p:cNvPr id="637975" name="Text Box 23"/>
          <p:cNvSpPr txBox="1">
            <a:spLocks noChangeArrowheads="1"/>
          </p:cNvSpPr>
          <p:nvPr/>
        </p:nvSpPr>
        <p:spPr bwMode="auto">
          <a:xfrm>
            <a:off x="838200" y="1371600"/>
            <a:ext cx="7620000" cy="581025"/>
          </a:xfrm>
          <a:prstGeom prst="rect">
            <a:avLst/>
          </a:prstGeom>
          <a:noFill/>
          <a:ln w="9525">
            <a:noFill/>
            <a:miter lim="800000"/>
            <a:headEnd/>
            <a:tailEnd/>
          </a:ln>
          <a:effectLst/>
        </p:spPr>
        <p:txBody>
          <a:bodyPr>
            <a:spAutoFit/>
          </a:bodyPr>
          <a:lstStyle/>
          <a:p>
            <a:pPr algn="ctr"/>
            <a:r>
              <a:rPr lang="es-ES" sz="1600" dirty="0"/>
              <a:t>Riesgo relativo de los principales resultados del estudio asociado a un incremento de 2 puntos en las escalas de adherencia a la dieta mediterránea.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8230"/>
                                        </p:tgtEl>
                                        <p:attrNameLst>
                                          <p:attrName>style.visibility</p:attrName>
                                        </p:attrNameLst>
                                      </p:cBhvr>
                                      <p:to>
                                        <p:strVal val="visible"/>
                                      </p:to>
                                    </p:set>
                                    <p:anim calcmode="lin" valueType="num">
                                      <p:cBhvr additive="base">
                                        <p:cTn id="7" dur="500" fill="hold"/>
                                        <p:tgtEl>
                                          <p:spTgt spid="638230"/>
                                        </p:tgtEl>
                                        <p:attrNameLst>
                                          <p:attrName>ppt_x</p:attrName>
                                        </p:attrNameLst>
                                      </p:cBhvr>
                                      <p:tavLst>
                                        <p:tav tm="0">
                                          <p:val>
                                            <p:strVal val="0-#ppt_w/2"/>
                                          </p:val>
                                        </p:tav>
                                        <p:tav tm="100000">
                                          <p:val>
                                            <p:strVal val="#ppt_x"/>
                                          </p:val>
                                        </p:tav>
                                      </p:tavLst>
                                    </p:anim>
                                    <p:anim calcmode="lin" valueType="num">
                                      <p:cBhvr additive="base">
                                        <p:cTn id="8" dur="500" fill="hold"/>
                                        <p:tgtEl>
                                          <p:spTgt spid="638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s-ES"/>
              <a:t>Resultados (3)</a:t>
            </a:r>
          </a:p>
        </p:txBody>
      </p:sp>
      <p:sp>
        <p:nvSpPr>
          <p:cNvPr id="648195" name="Rectangle 3"/>
          <p:cNvSpPr>
            <a:spLocks noChangeArrowheads="1"/>
          </p:cNvSpPr>
          <p:nvPr/>
        </p:nvSpPr>
        <p:spPr bwMode="auto">
          <a:xfrm>
            <a:off x="762000" y="1981200"/>
            <a:ext cx="7848600" cy="3505200"/>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s-ES" sz="2400"/>
              <a:t>Se dio cierto grado de heterogeneidad entre los estudios incluidos. </a:t>
            </a:r>
          </a:p>
          <a:p>
            <a:pPr marL="342900" indent="-342900" algn="l">
              <a:lnSpc>
                <a:spcPct val="90000"/>
              </a:lnSpc>
              <a:spcBef>
                <a:spcPct val="20000"/>
              </a:spcBef>
              <a:buFontTx/>
              <a:buChar char="•"/>
            </a:pPr>
            <a:r>
              <a:rPr lang="es-ES" sz="2400"/>
              <a:t>En el análisis de sensibilidad en función del país de origen, el sexo, la duración del seguimiento y la calidad de los estudios no cambiaron de forma importante los resultados.</a:t>
            </a:r>
          </a:p>
          <a:p>
            <a:pPr marL="342900" indent="-342900" algn="l">
              <a:lnSpc>
                <a:spcPct val="90000"/>
              </a:lnSpc>
              <a:spcBef>
                <a:spcPct val="20000"/>
              </a:spcBef>
              <a:buFontTx/>
              <a:buChar char="•"/>
            </a:pPr>
            <a:endParaRPr lang="es-E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8195">
                                            <p:txEl>
                                              <p:pRg st="0" end="0"/>
                                            </p:txEl>
                                          </p:spTgt>
                                        </p:tgtEl>
                                        <p:attrNameLst>
                                          <p:attrName>style.visibility</p:attrName>
                                        </p:attrNameLst>
                                      </p:cBhvr>
                                      <p:to>
                                        <p:strVal val="visible"/>
                                      </p:to>
                                    </p:set>
                                    <p:anim calcmode="lin" valueType="num">
                                      <p:cBhvr additive="base">
                                        <p:cTn id="7" dur="500" fill="hold"/>
                                        <p:tgtEl>
                                          <p:spTgt spid="64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8195">
                                            <p:txEl>
                                              <p:pRg st="1" end="1"/>
                                            </p:txEl>
                                          </p:spTgt>
                                        </p:tgtEl>
                                        <p:attrNameLst>
                                          <p:attrName>style.visibility</p:attrName>
                                        </p:attrNameLst>
                                      </p:cBhvr>
                                      <p:to>
                                        <p:strVal val="visible"/>
                                      </p:to>
                                    </p:set>
                                    <p:anim calcmode="lin" valueType="num">
                                      <p:cBhvr additive="base">
                                        <p:cTn id="13" dur="500" fill="hold"/>
                                        <p:tgtEl>
                                          <p:spTgt spid="64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autoUpdateAnimBg="0"/>
    </p:bld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p:txBody>
          <a:bodyPr/>
          <a:lstStyle/>
          <a:p>
            <a:pPr>
              <a:lnSpc>
                <a:spcPct val="90000"/>
              </a:lnSpc>
            </a:pPr>
            <a:r>
              <a:rPr lang="es-ES" sz="2800"/>
              <a:t>Los autores concluyen que una mayor adherencia a la dieta mediterránea</a:t>
            </a:r>
          </a:p>
          <a:p>
            <a:pPr lvl="1">
              <a:lnSpc>
                <a:spcPct val="90000"/>
              </a:lnSpc>
            </a:pPr>
            <a:r>
              <a:rPr lang="es-ES" sz="2400"/>
              <a:t> se asocia a:</a:t>
            </a:r>
          </a:p>
          <a:p>
            <a:pPr lvl="2">
              <a:lnSpc>
                <a:spcPct val="90000"/>
              </a:lnSpc>
            </a:pPr>
            <a:r>
              <a:rPr lang="es-ES" sz="2000"/>
              <a:t>un mejor estado de salud, </a:t>
            </a:r>
          </a:p>
          <a:p>
            <a:pPr lvl="2">
              <a:lnSpc>
                <a:spcPct val="90000"/>
              </a:lnSpc>
            </a:pPr>
            <a:r>
              <a:rPr lang="es-ES" sz="2000"/>
              <a:t>una reducción de la mortalidad total y cardiovascular, </a:t>
            </a:r>
          </a:p>
          <a:p>
            <a:pPr lvl="2">
              <a:lnSpc>
                <a:spcPct val="90000"/>
              </a:lnSpc>
            </a:pPr>
            <a:r>
              <a:rPr lang="es-ES" sz="2000"/>
              <a:t>una menor incidencia y mortalidad por cáncer y</a:t>
            </a:r>
          </a:p>
          <a:p>
            <a:pPr lvl="2">
              <a:lnSpc>
                <a:spcPct val="90000"/>
              </a:lnSpc>
            </a:pPr>
            <a:r>
              <a:rPr lang="es-ES" sz="2000"/>
              <a:t>una menor incidencia de enfermedad de Parkinson y de Alzheimer y </a:t>
            </a:r>
          </a:p>
          <a:p>
            <a:pPr lvl="1">
              <a:lnSpc>
                <a:spcPct val="90000"/>
              </a:lnSpc>
            </a:pPr>
            <a:r>
              <a:rPr lang="es-ES" sz="2400"/>
              <a:t>que debería promoverse su aceptación pública como una forma de prevenir las principales enfermedades crónicas.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 calcmode="lin" valueType="num">
                                      <p:cBhvr additive="base">
                                        <p:cTn id="29"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 calcmode="lin" valueType="num">
                                      <p:cBhvr additive="base">
                                        <p:cTn id="35"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s-ES"/>
              <a:t>Comentario (1)</a:t>
            </a:r>
          </a:p>
        </p:txBody>
      </p:sp>
      <p:sp>
        <p:nvSpPr>
          <p:cNvPr id="568323" name="Rectangle 3"/>
          <p:cNvSpPr>
            <a:spLocks noGrp="1" noChangeArrowheads="1"/>
          </p:cNvSpPr>
          <p:nvPr>
            <p:ph type="body" idx="1"/>
          </p:nvPr>
        </p:nvSpPr>
        <p:spPr>
          <a:xfrm>
            <a:off x="685800" y="1752600"/>
            <a:ext cx="7772400" cy="4114800"/>
          </a:xfrm>
        </p:spPr>
        <p:txBody>
          <a:bodyPr/>
          <a:lstStyle/>
          <a:p>
            <a:pPr>
              <a:lnSpc>
                <a:spcPct val="90000"/>
              </a:lnSpc>
            </a:pPr>
            <a:r>
              <a:rPr lang="es-ES" sz="2000"/>
              <a:t>Desde la publicación del estudio </a:t>
            </a:r>
            <a:r>
              <a:rPr lang="es-ES" sz="2000" i="1"/>
              <a:t>Seven Countries</a:t>
            </a:r>
            <a:r>
              <a:rPr lang="es-ES" sz="2000"/>
              <a:t> se ha asociado la dieta mediterránea con un mayor grado de salud cardiovascular. </a:t>
            </a:r>
          </a:p>
          <a:p>
            <a:pPr>
              <a:lnSpc>
                <a:spcPct val="90000"/>
              </a:lnSpc>
            </a:pPr>
            <a:r>
              <a:rPr lang="es-ES" sz="2000"/>
              <a:t>A pesar de las grandes diferencias en los hábitos culinarios entre los países ribereños de ese mar, comparten una serie de rasgos como:</a:t>
            </a:r>
          </a:p>
          <a:p>
            <a:pPr lvl="1">
              <a:lnSpc>
                <a:spcPct val="90000"/>
              </a:lnSpc>
            </a:pPr>
            <a:r>
              <a:rPr lang="es-ES" sz="1800"/>
              <a:t>ser rica en frutas, verduras, cereales, legumbres, patatas y frutos secos, </a:t>
            </a:r>
          </a:p>
          <a:p>
            <a:pPr lvl="1">
              <a:lnSpc>
                <a:spcPct val="90000"/>
              </a:lnSpc>
            </a:pPr>
            <a:r>
              <a:rPr lang="es-ES" sz="1800"/>
              <a:t>utilizar el aceite de oliva como fuente primaria de ácidos grasos monoinsaturados, </a:t>
            </a:r>
          </a:p>
          <a:p>
            <a:pPr lvl="1">
              <a:lnSpc>
                <a:spcPct val="90000"/>
              </a:lnSpc>
            </a:pPr>
            <a:r>
              <a:rPr lang="es-ES" sz="1800"/>
              <a:t>el consumo moderado de aves y pescado con consumo escaso de carnes rojas, </a:t>
            </a:r>
          </a:p>
          <a:p>
            <a:pPr lvl="1">
              <a:lnSpc>
                <a:spcPct val="90000"/>
              </a:lnSpc>
            </a:pPr>
            <a:r>
              <a:rPr lang="es-ES" sz="1800"/>
              <a:t>consumo de &lt;5 huevos por semana y </a:t>
            </a:r>
          </a:p>
          <a:p>
            <a:pPr lvl="1">
              <a:lnSpc>
                <a:spcPct val="90000"/>
              </a:lnSpc>
            </a:pPr>
            <a:r>
              <a:rPr lang="es-ES" sz="1800"/>
              <a:t>la ingesta moderada de vino.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 calcmode="lin" valueType="num">
                                      <p:cBhvr additive="base">
                                        <p:cTn id="7" dur="500" fill="hold"/>
                                        <p:tgtEl>
                                          <p:spTgt spid="568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8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8323">
                                            <p:txEl>
                                              <p:pRg st="1" end="1"/>
                                            </p:txEl>
                                          </p:spTgt>
                                        </p:tgtEl>
                                        <p:attrNameLst>
                                          <p:attrName>style.visibility</p:attrName>
                                        </p:attrNameLst>
                                      </p:cBhvr>
                                      <p:to>
                                        <p:strVal val="visible"/>
                                      </p:to>
                                    </p:set>
                                    <p:anim calcmode="lin" valueType="num">
                                      <p:cBhvr additive="base">
                                        <p:cTn id="13" dur="500" fill="hold"/>
                                        <p:tgtEl>
                                          <p:spTgt spid="568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83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68323">
                                            <p:txEl>
                                              <p:pRg st="2" end="2"/>
                                            </p:txEl>
                                          </p:spTgt>
                                        </p:tgtEl>
                                        <p:attrNameLst>
                                          <p:attrName>style.visibility</p:attrName>
                                        </p:attrNameLst>
                                      </p:cBhvr>
                                      <p:to>
                                        <p:strVal val="visible"/>
                                      </p:to>
                                    </p:set>
                                    <p:anim calcmode="lin" valueType="num">
                                      <p:cBhvr additive="base">
                                        <p:cTn id="17" dur="500" fill="hold"/>
                                        <p:tgtEl>
                                          <p:spTgt spid="5683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83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68323">
                                            <p:txEl>
                                              <p:pRg st="3" end="3"/>
                                            </p:txEl>
                                          </p:spTgt>
                                        </p:tgtEl>
                                        <p:attrNameLst>
                                          <p:attrName>style.visibility</p:attrName>
                                        </p:attrNameLst>
                                      </p:cBhvr>
                                      <p:to>
                                        <p:strVal val="visible"/>
                                      </p:to>
                                    </p:set>
                                    <p:anim calcmode="lin" valueType="num">
                                      <p:cBhvr additive="base">
                                        <p:cTn id="21" dur="500" fill="hold"/>
                                        <p:tgtEl>
                                          <p:spTgt spid="5683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683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68323">
                                            <p:txEl>
                                              <p:pRg st="4" end="4"/>
                                            </p:txEl>
                                          </p:spTgt>
                                        </p:tgtEl>
                                        <p:attrNameLst>
                                          <p:attrName>style.visibility</p:attrName>
                                        </p:attrNameLst>
                                      </p:cBhvr>
                                      <p:to>
                                        <p:strVal val="visible"/>
                                      </p:to>
                                    </p:set>
                                    <p:anim calcmode="lin" valueType="num">
                                      <p:cBhvr additive="base">
                                        <p:cTn id="25" dur="500" fill="hold"/>
                                        <p:tgtEl>
                                          <p:spTgt spid="5683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83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8323">
                                            <p:txEl>
                                              <p:pRg st="5" end="5"/>
                                            </p:txEl>
                                          </p:spTgt>
                                        </p:tgtEl>
                                        <p:attrNameLst>
                                          <p:attrName>style.visibility</p:attrName>
                                        </p:attrNameLst>
                                      </p:cBhvr>
                                      <p:to>
                                        <p:strVal val="visible"/>
                                      </p:to>
                                    </p:set>
                                    <p:anim calcmode="lin" valueType="num">
                                      <p:cBhvr additive="base">
                                        <p:cTn id="29" dur="500" fill="hold"/>
                                        <p:tgtEl>
                                          <p:spTgt spid="5683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83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68323">
                                            <p:txEl>
                                              <p:pRg st="6" end="6"/>
                                            </p:txEl>
                                          </p:spTgt>
                                        </p:tgtEl>
                                        <p:attrNameLst>
                                          <p:attrName>style.visibility</p:attrName>
                                        </p:attrNameLst>
                                      </p:cBhvr>
                                      <p:to>
                                        <p:strVal val="visible"/>
                                      </p:to>
                                    </p:set>
                                    <p:anim calcmode="lin" valueType="num">
                                      <p:cBhvr additive="base">
                                        <p:cTn id="33" dur="500" fill="hold"/>
                                        <p:tgtEl>
                                          <p:spTgt spid="56832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683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autoUpdateAnimBg="0"/>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s-ES"/>
              <a:t>Comentario (2)</a:t>
            </a:r>
          </a:p>
        </p:txBody>
      </p:sp>
      <p:sp>
        <p:nvSpPr>
          <p:cNvPr id="642051" name="Rectangle 3"/>
          <p:cNvSpPr>
            <a:spLocks noGrp="1" noChangeArrowheads="1"/>
          </p:cNvSpPr>
          <p:nvPr>
            <p:ph type="body" idx="1"/>
          </p:nvPr>
        </p:nvSpPr>
        <p:spPr>
          <a:xfrm>
            <a:off x="685800" y="1752600"/>
            <a:ext cx="7772400" cy="4114800"/>
          </a:xfrm>
        </p:spPr>
        <p:txBody>
          <a:bodyPr>
            <a:normAutofit lnSpcReduction="10000"/>
          </a:bodyPr>
          <a:lstStyle/>
          <a:p>
            <a:pPr>
              <a:lnSpc>
                <a:spcPct val="90000"/>
              </a:lnSpc>
            </a:pPr>
            <a:r>
              <a:rPr lang="es-ES" sz="2400"/>
              <a:t>Como un complemento a los estudios en los que se analizaban los efectos sobre la salud de algunos nutrientes y alimentos concretos, en los últimos años se han venido publicando trabajos en los que se analizaban los efectos sobre la salud de patrones dietéticos complejos, que es la forma natural en la que los individuos organizan su dieta. </a:t>
            </a:r>
          </a:p>
          <a:p>
            <a:pPr>
              <a:lnSpc>
                <a:spcPct val="90000"/>
              </a:lnSpc>
            </a:pPr>
            <a:r>
              <a:rPr lang="es-ES" sz="2400"/>
              <a:t>Entre ellos, han destacado varios estudios prospectivos en los que se utilizaban cuestionarios en los que se valoraba el grado de adherencia de la dieta de los participantes a este patrón y se examinaban los resultados de salud a largo plazo.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2051">
                                            <p:txEl>
                                              <p:pRg st="0" end="0"/>
                                            </p:txEl>
                                          </p:spTgt>
                                        </p:tgtEl>
                                        <p:attrNameLst>
                                          <p:attrName>style.visibility</p:attrName>
                                        </p:attrNameLst>
                                      </p:cBhvr>
                                      <p:to>
                                        <p:strVal val="visible"/>
                                      </p:to>
                                    </p:set>
                                    <p:anim calcmode="lin" valueType="num">
                                      <p:cBhvr additive="base">
                                        <p:cTn id="7" dur="500" fill="hold"/>
                                        <p:tgtEl>
                                          <p:spTgt spid="64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2051">
                                            <p:txEl>
                                              <p:pRg st="1" end="1"/>
                                            </p:txEl>
                                          </p:spTgt>
                                        </p:tgtEl>
                                        <p:attrNameLst>
                                          <p:attrName>style.visibility</p:attrName>
                                        </p:attrNameLst>
                                      </p:cBhvr>
                                      <p:to>
                                        <p:strVal val="visible"/>
                                      </p:to>
                                    </p:set>
                                    <p:anim calcmode="lin" valueType="num">
                                      <p:cBhvr additive="base">
                                        <p:cTn id="13" dur="500" fill="hold"/>
                                        <p:tgtEl>
                                          <p:spTgt spid="64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20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ES" sz="3600" b="1" dirty="0" smtClean="0">
                <a:solidFill>
                  <a:srgbClr val="FFFFFF"/>
                </a:solidFill>
              </a:rPr>
              <a:t>Conclusion</a:t>
            </a:r>
          </a:p>
        </p:txBody>
      </p:sp>
      <p:sp>
        <p:nvSpPr>
          <p:cNvPr id="28678" name="Rectangle 5"/>
          <p:cNvSpPr>
            <a:spLocks noChangeArrowheads="1"/>
          </p:cNvSpPr>
          <p:nvPr/>
        </p:nvSpPr>
        <p:spPr bwMode="auto">
          <a:xfrm>
            <a:off x="500063" y="2274888"/>
            <a:ext cx="8143875" cy="2862322"/>
          </a:xfrm>
          <a:prstGeom prst="rect">
            <a:avLst/>
          </a:prstGeom>
          <a:noFill/>
          <a:ln w="9525">
            <a:noFill/>
            <a:miter lim="800000"/>
            <a:headEnd/>
            <a:tailEnd/>
          </a:ln>
        </p:spPr>
        <p:txBody>
          <a:bodyPr>
            <a:spAutoFit/>
          </a:bodyPr>
          <a:lstStyle/>
          <a:p>
            <a:r>
              <a:rPr lang="es-ES" sz="3000" smtClean="0"/>
              <a:t>La combinacin de Ezetimibe a Simvastatina produce una reduccion en LDL colesterol y PCR hs pero no reduce el grosor intimomedial. </a:t>
            </a:r>
          </a:p>
          <a:p>
            <a:endParaRPr lang="es-ES" sz="3000" smtClean="0"/>
          </a:p>
          <a:p>
            <a:r>
              <a:rPr lang="es-ES" sz="3000" smtClean="0"/>
              <a:t>Las razones para esta discrepancia permanece desconocida.</a:t>
            </a:r>
            <a:endParaRPr lang="es-ES" sz="30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s-ES"/>
              <a:t>Comentario (3)</a:t>
            </a:r>
          </a:p>
        </p:txBody>
      </p:sp>
      <p:sp>
        <p:nvSpPr>
          <p:cNvPr id="576515" name="Rectangle 3"/>
          <p:cNvSpPr>
            <a:spLocks noGrp="1" noChangeArrowheads="1"/>
          </p:cNvSpPr>
          <p:nvPr>
            <p:ph type="body" idx="1"/>
          </p:nvPr>
        </p:nvSpPr>
        <p:spPr>
          <a:xfrm>
            <a:off x="685800" y="1828800"/>
            <a:ext cx="7772400" cy="4114800"/>
          </a:xfrm>
        </p:spPr>
        <p:txBody>
          <a:bodyPr/>
          <a:lstStyle/>
          <a:p>
            <a:pPr>
              <a:lnSpc>
                <a:spcPct val="90000"/>
              </a:lnSpc>
            </a:pPr>
            <a:r>
              <a:rPr lang="es-ES" sz="2400"/>
              <a:t>En esta revisión se resumen los principales hallazgos de los mismos, que confirman no sólo los efectos de la dieta sobre la salud cardiovascular, sino también sobre la mortalidad total, el cáncer y las enfermedades neurodegenerativas.</a:t>
            </a:r>
          </a:p>
          <a:p>
            <a:pPr>
              <a:lnSpc>
                <a:spcPct val="90000"/>
              </a:lnSpc>
            </a:pPr>
            <a:r>
              <a:rPr lang="es-ES" sz="2400"/>
              <a:t>Como resultado de estos beneficios, las principales asociaciones científicas recomiendan la adopción de esta dieta, pese a lo cual asistimos en los países mediterráneos a una progresiva sustitución de este patrón dietético por otros modelos importados que se asocian a peores resultados en términos de salud.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anim calcmode="lin" valueType="num">
                                      <p:cBhvr additive="base">
                                        <p:cTn id="7" dur="500" fill="hold"/>
                                        <p:tgtEl>
                                          <p:spTgt spid="576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6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6515">
                                            <p:txEl>
                                              <p:pRg st="1" end="1"/>
                                            </p:txEl>
                                          </p:spTgt>
                                        </p:tgtEl>
                                        <p:attrNameLst>
                                          <p:attrName>style.visibility</p:attrName>
                                        </p:attrNameLst>
                                      </p:cBhvr>
                                      <p:to>
                                        <p:strVal val="visible"/>
                                      </p:to>
                                    </p:set>
                                    <p:anim calcmode="lin" valueType="num">
                                      <p:cBhvr additive="base">
                                        <p:cTn id="13" dur="500" fill="hold"/>
                                        <p:tgtEl>
                                          <p:spTgt spid="576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65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autoUpdateAnimBg="0"/>
    </p:bld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1" descr="Stradivarius_Page1.jpg"/>
          <p:cNvPicPr>
            <a:picLocks noChangeAspect="1"/>
          </p:cNvPicPr>
          <p:nvPr/>
        </p:nvPicPr>
        <p:blipFill>
          <a:blip r:embed="rId2"/>
          <a:srcRect/>
          <a:stretch>
            <a:fillRect/>
          </a:stretch>
        </p:blipFill>
        <p:spPr bwMode="auto">
          <a:xfrm>
            <a:off x="674688" y="76200"/>
            <a:ext cx="7726362" cy="665162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728663"/>
          </a:xfrm>
          <a:effectLst>
            <a:outerShdw blurRad="50800" dist="38100" dir="2700000">
              <a:srgbClr val="000000">
                <a:alpha val="43000"/>
              </a:srgbClr>
            </a:outerShdw>
          </a:effectLst>
        </p:spPr>
        <p:txBody>
          <a:bodyPr>
            <a:normAutofit/>
          </a:bodyPr>
          <a:lstStyle/>
          <a:p>
            <a:r>
              <a:rPr lang="en-US" sz="4000" smtClean="0"/>
              <a:t>Methods</a:t>
            </a:r>
          </a:p>
        </p:txBody>
      </p:sp>
      <p:sp>
        <p:nvSpPr>
          <p:cNvPr id="3" name="Content Placeholder 2"/>
          <p:cNvSpPr>
            <a:spLocks noGrp="1"/>
          </p:cNvSpPr>
          <p:nvPr>
            <p:ph idx="1"/>
          </p:nvPr>
        </p:nvSpPr>
        <p:spPr>
          <a:xfrm>
            <a:off x="287338" y="922338"/>
            <a:ext cx="8670925" cy="5851525"/>
          </a:xfrm>
          <a:effectLst>
            <a:outerShdw blurRad="50800" dist="38100" dir="2700000">
              <a:srgbClr val="000000">
                <a:alpha val="43000"/>
              </a:srgbClr>
            </a:outerShdw>
          </a:effectLst>
        </p:spPr>
        <p:txBody>
          <a:bodyPr>
            <a:noAutofit/>
          </a:bodyPr>
          <a:lstStyle/>
          <a:p>
            <a:pPr>
              <a:lnSpc>
                <a:spcPts val="3100"/>
              </a:lnSpc>
              <a:spcBef>
                <a:spcPct val="0"/>
              </a:spcBef>
              <a:spcAft>
                <a:spcPts val="3000"/>
              </a:spcAft>
              <a:buClr>
                <a:schemeClr val="accent1"/>
              </a:buClr>
              <a:buSzPct val="120000"/>
            </a:pPr>
            <a:r>
              <a:rPr lang="en-US" sz="2700" dirty="0" err="1" smtClean="0"/>
              <a:t>Pacientes</a:t>
            </a:r>
            <a:r>
              <a:rPr lang="en-US" sz="2700" dirty="0" smtClean="0"/>
              <a:t> con </a:t>
            </a:r>
            <a:r>
              <a:rPr lang="en-US" sz="2700" dirty="0" err="1" smtClean="0"/>
              <a:t>obesidad</a:t>
            </a:r>
            <a:r>
              <a:rPr lang="en-US" sz="2700" dirty="0" smtClean="0"/>
              <a:t> abdominal (</a:t>
            </a:r>
            <a:r>
              <a:rPr lang="en-US" sz="2700" dirty="0" err="1" smtClean="0"/>
              <a:t>definida</a:t>
            </a:r>
            <a:r>
              <a:rPr lang="en-US" sz="2700" dirty="0" smtClean="0"/>
              <a:t/>
            </a:r>
            <a:br>
              <a:rPr lang="en-US" sz="2700" dirty="0" smtClean="0"/>
            </a:br>
            <a:r>
              <a:rPr lang="en-US" sz="2700" dirty="0" err="1" smtClean="0"/>
              <a:t>como</a:t>
            </a:r>
            <a:r>
              <a:rPr lang="en-US" sz="2700" dirty="0" smtClean="0"/>
              <a:t> </a:t>
            </a:r>
            <a:r>
              <a:rPr lang="en-US" sz="2700" dirty="0" err="1" smtClean="0"/>
              <a:t>cintura</a:t>
            </a:r>
            <a:r>
              <a:rPr lang="en-US" sz="2700" dirty="0" smtClean="0"/>
              <a:t> &gt;102 cm </a:t>
            </a:r>
            <a:r>
              <a:rPr lang="en-US" sz="2700" dirty="0" err="1" smtClean="0"/>
              <a:t>para</a:t>
            </a:r>
            <a:r>
              <a:rPr lang="en-US" sz="2700" dirty="0" smtClean="0"/>
              <a:t> hombres o  &gt;88 cm </a:t>
            </a:r>
            <a:r>
              <a:rPr lang="en-US" sz="2700" dirty="0" err="1" smtClean="0"/>
              <a:t>para</a:t>
            </a:r>
            <a:r>
              <a:rPr lang="en-US" sz="2700" dirty="0" smtClean="0"/>
              <a:t> </a:t>
            </a:r>
            <a:r>
              <a:rPr lang="en-US" sz="2700" dirty="0" err="1" smtClean="0"/>
              <a:t>muejres</a:t>
            </a:r>
            <a:r>
              <a:rPr lang="en-US" sz="2700" dirty="0" smtClean="0"/>
              <a:t>) con </a:t>
            </a:r>
            <a:r>
              <a:rPr lang="en-US" sz="2700" dirty="0" err="1" smtClean="0"/>
              <a:t>indicacion</a:t>
            </a:r>
            <a:r>
              <a:rPr lang="en-US" sz="2700" dirty="0" smtClean="0"/>
              <a:t> </a:t>
            </a:r>
            <a:r>
              <a:rPr lang="en-US" sz="2700" dirty="0" err="1" smtClean="0"/>
              <a:t>clinica</a:t>
            </a:r>
            <a:r>
              <a:rPr lang="en-US" sz="2700" dirty="0" smtClean="0"/>
              <a:t> de </a:t>
            </a:r>
            <a:r>
              <a:rPr lang="en-US" sz="2700" dirty="0" err="1" smtClean="0"/>
              <a:t>coronariogafia</a:t>
            </a:r>
            <a:endParaRPr lang="en-US" sz="2700" dirty="0" smtClean="0"/>
          </a:p>
          <a:p>
            <a:pPr>
              <a:lnSpc>
                <a:spcPts val="3100"/>
              </a:lnSpc>
              <a:spcBef>
                <a:spcPct val="0"/>
              </a:spcBef>
              <a:spcAft>
                <a:spcPts val="3000"/>
              </a:spcAft>
              <a:buClr>
                <a:schemeClr val="accent1"/>
              </a:buClr>
              <a:buSzPct val="120000"/>
            </a:pPr>
            <a:r>
              <a:rPr lang="en-US" sz="2700" dirty="0" smtClean="0"/>
              <a:t>Inclusion criteria required two additional risk factors of the metabolic syndrome or current smoking.  </a:t>
            </a:r>
          </a:p>
          <a:p>
            <a:pPr>
              <a:lnSpc>
                <a:spcPts val="3100"/>
              </a:lnSpc>
              <a:spcBef>
                <a:spcPct val="0"/>
              </a:spcBef>
              <a:spcAft>
                <a:spcPts val="3000"/>
              </a:spcAft>
              <a:buClr>
                <a:schemeClr val="accent1"/>
              </a:buClr>
              <a:buSzPct val="120000"/>
            </a:pPr>
            <a:r>
              <a:rPr lang="en-US" sz="2700" dirty="0" smtClean="0"/>
              <a:t>Intravascular ultrasound (IVUS) was performed  </a:t>
            </a:r>
            <a:br>
              <a:rPr lang="en-US" sz="2700" dirty="0" smtClean="0"/>
            </a:br>
            <a:r>
              <a:rPr lang="en-US" sz="2700" dirty="0" smtClean="0"/>
              <a:t>to assess </a:t>
            </a:r>
            <a:r>
              <a:rPr lang="en-US" sz="2700" dirty="0" err="1" smtClean="0"/>
              <a:t>atheroma</a:t>
            </a:r>
            <a:r>
              <a:rPr lang="en-US" sz="2700" dirty="0" smtClean="0"/>
              <a:t> volume in 839 patients randomized to placebo or </a:t>
            </a:r>
            <a:r>
              <a:rPr lang="en-US" sz="2700" dirty="0" err="1" smtClean="0"/>
              <a:t>rimonabant</a:t>
            </a:r>
            <a:r>
              <a:rPr lang="en-US" sz="2700" dirty="0" smtClean="0"/>
              <a:t> 20 mg.</a:t>
            </a:r>
          </a:p>
          <a:p>
            <a:pPr>
              <a:lnSpc>
                <a:spcPts val="3100"/>
              </a:lnSpc>
              <a:spcBef>
                <a:spcPct val="0"/>
              </a:spcBef>
              <a:spcAft>
                <a:spcPts val="3000"/>
              </a:spcAft>
              <a:buClr>
                <a:schemeClr val="accent1"/>
              </a:buClr>
              <a:buSzPct val="120000"/>
            </a:pPr>
            <a:r>
              <a:rPr lang="en-US" sz="2700" dirty="0" smtClean="0"/>
              <a:t>After 18 months, repeat IVUS was performed in the 676 patients who remained in the trial, regardless</a:t>
            </a:r>
            <a:br>
              <a:rPr lang="en-US" sz="2700" dirty="0" smtClean="0"/>
            </a:br>
            <a:r>
              <a:rPr lang="en-US" sz="2700" dirty="0" smtClean="0"/>
              <a:t>of whether they were still taking study drug.  </a:t>
            </a:r>
          </a:p>
          <a:p>
            <a:pPr>
              <a:spcBef>
                <a:spcPct val="0"/>
              </a:spcBef>
              <a:spcAft>
                <a:spcPts val="2700"/>
              </a:spcAft>
              <a:buClr>
                <a:schemeClr val="accent1"/>
              </a:buClr>
              <a:buSzPct val="120000"/>
            </a:pPr>
            <a:endParaRPr lang="en-US" sz="3000" dirty="0" smtClean="0"/>
          </a:p>
          <a:p>
            <a:pPr>
              <a:spcBef>
                <a:spcPct val="0"/>
              </a:spcBef>
              <a:spcAft>
                <a:spcPts val="2700"/>
              </a:spcAft>
              <a:buClr>
                <a:schemeClr val="accent1"/>
              </a:buClr>
              <a:buSzPct val="120000"/>
            </a:pPr>
            <a:endParaRPr lang="en-US" sz="3000" dirty="0"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09"/>
          <p:cNvSpPr>
            <a:spLocks noChangeArrowheads="1"/>
          </p:cNvSpPr>
          <p:nvPr/>
        </p:nvSpPr>
        <p:spPr bwMode="auto">
          <a:xfrm>
            <a:off x="276225" y="3975100"/>
            <a:ext cx="8648700" cy="2603500"/>
          </a:xfrm>
          <a:prstGeom prst="rect">
            <a:avLst/>
          </a:prstGeom>
          <a:solidFill>
            <a:schemeClr val="tx1">
              <a:lumMod val="65000"/>
            </a:schemeClr>
          </a:solidFill>
          <a:ln w="9525">
            <a:solidFill>
              <a:schemeClr val="bg1"/>
            </a:solidFill>
            <a:miter lim="800000"/>
            <a:headEnd/>
            <a:tailEnd/>
          </a:ln>
        </p:spPr>
        <p:txBody>
          <a:bodyPr wrap="none" anchor="ctr">
            <a:prstTxWarp prst="textNoShape">
              <a:avLst/>
            </a:prstTxWarp>
          </a:bodyPr>
          <a:lstStyle/>
          <a:p>
            <a:endParaRPr lang="es-ES_tradnl"/>
          </a:p>
        </p:txBody>
      </p:sp>
      <p:sp>
        <p:nvSpPr>
          <p:cNvPr id="20483" name="Rectangle 108"/>
          <p:cNvSpPr>
            <a:spLocks noChangeArrowheads="1"/>
          </p:cNvSpPr>
          <p:nvPr/>
        </p:nvSpPr>
        <p:spPr bwMode="auto">
          <a:xfrm>
            <a:off x="254000" y="1041400"/>
            <a:ext cx="8648700" cy="2628900"/>
          </a:xfrm>
          <a:prstGeom prst="rect">
            <a:avLst/>
          </a:prstGeom>
          <a:solidFill>
            <a:schemeClr val="tx1">
              <a:lumMod val="65000"/>
            </a:schemeClr>
          </a:solidFill>
          <a:ln w="9525">
            <a:solidFill>
              <a:schemeClr val="bg1"/>
            </a:solidFill>
            <a:miter lim="800000"/>
            <a:headEnd/>
            <a:tailEnd/>
          </a:ln>
        </p:spPr>
        <p:txBody>
          <a:bodyPr wrap="none" anchor="ctr">
            <a:prstTxWarp prst="textNoShape">
              <a:avLst/>
            </a:prstTxWarp>
          </a:bodyPr>
          <a:lstStyle/>
          <a:p>
            <a:endParaRPr lang="es-ES_tradnl"/>
          </a:p>
        </p:txBody>
      </p:sp>
      <p:grpSp>
        <p:nvGrpSpPr>
          <p:cNvPr id="2" name="Group 41"/>
          <p:cNvGrpSpPr>
            <a:grpSpLocks/>
          </p:cNvGrpSpPr>
          <p:nvPr/>
        </p:nvGrpSpPr>
        <p:grpSpPr bwMode="auto">
          <a:xfrm>
            <a:off x="461963" y="1254125"/>
            <a:ext cx="2222500" cy="2163763"/>
            <a:chOff x="215" y="2662"/>
            <a:chExt cx="1400" cy="1363"/>
          </a:xfrm>
        </p:grpSpPr>
        <p:grpSp>
          <p:nvGrpSpPr>
            <p:cNvPr id="3" name="Group 40"/>
            <p:cNvGrpSpPr>
              <a:grpSpLocks/>
            </p:cNvGrpSpPr>
            <p:nvPr/>
          </p:nvGrpSpPr>
          <p:grpSpPr bwMode="auto">
            <a:xfrm>
              <a:off x="215" y="2662"/>
              <a:ext cx="1356" cy="1363"/>
              <a:chOff x="175" y="742"/>
              <a:chExt cx="1356" cy="1363"/>
            </a:xfrm>
          </p:grpSpPr>
          <p:pic>
            <p:nvPicPr>
              <p:cNvPr id="20502" name="Picture 3"/>
              <p:cNvPicPr>
                <a:picLocks noChangeAspect="1" noChangeArrowheads="1"/>
              </p:cNvPicPr>
              <p:nvPr/>
            </p:nvPicPr>
            <p:blipFill>
              <a:blip r:embed="rId3"/>
              <a:srcRect/>
              <a:stretch>
                <a:fillRect/>
              </a:stretch>
            </p:blipFill>
            <p:spPr bwMode="auto">
              <a:xfrm>
                <a:off x="175" y="742"/>
                <a:ext cx="1356" cy="1361"/>
              </a:xfrm>
              <a:prstGeom prst="rect">
                <a:avLst/>
              </a:prstGeom>
              <a:noFill/>
              <a:ln w="9525">
                <a:solidFill>
                  <a:schemeClr val="bg1"/>
                </a:solidFill>
                <a:miter lim="800000"/>
                <a:headEnd/>
                <a:tailEnd/>
              </a:ln>
            </p:spPr>
          </p:pic>
          <p:sp>
            <p:nvSpPr>
              <p:cNvPr id="20503" name="Freeform 4"/>
              <p:cNvSpPr>
                <a:spLocks noChangeAspect="1"/>
              </p:cNvSpPr>
              <p:nvPr/>
            </p:nvSpPr>
            <p:spPr bwMode="auto">
              <a:xfrm>
                <a:off x="357" y="983"/>
                <a:ext cx="951" cy="931"/>
              </a:xfrm>
              <a:custGeom>
                <a:avLst/>
                <a:gdLst>
                  <a:gd name="T0" fmla="*/ 408 w 2132"/>
                  <a:gd name="T1" fmla="*/ 1855 h 2207"/>
                  <a:gd name="T2" fmla="*/ 288 w 2132"/>
                  <a:gd name="T3" fmla="*/ 1711 h 2207"/>
                  <a:gd name="T4" fmla="*/ 152 w 2132"/>
                  <a:gd name="T5" fmla="*/ 1531 h 2207"/>
                  <a:gd name="T6" fmla="*/ 72 w 2132"/>
                  <a:gd name="T7" fmla="*/ 1423 h 2207"/>
                  <a:gd name="T8" fmla="*/ 40 w 2132"/>
                  <a:gd name="T9" fmla="*/ 1283 h 2207"/>
                  <a:gd name="T10" fmla="*/ 0 w 2132"/>
                  <a:gd name="T11" fmla="*/ 1115 h 2207"/>
                  <a:gd name="T12" fmla="*/ 0 w 2132"/>
                  <a:gd name="T13" fmla="*/ 955 h 2207"/>
                  <a:gd name="T14" fmla="*/ 36 w 2132"/>
                  <a:gd name="T15" fmla="*/ 723 h 2207"/>
                  <a:gd name="T16" fmla="*/ 120 w 2132"/>
                  <a:gd name="T17" fmla="*/ 575 h 2207"/>
                  <a:gd name="T18" fmla="*/ 188 w 2132"/>
                  <a:gd name="T19" fmla="*/ 487 h 2207"/>
                  <a:gd name="T20" fmla="*/ 316 w 2132"/>
                  <a:gd name="T21" fmla="*/ 367 h 2207"/>
                  <a:gd name="T22" fmla="*/ 464 w 2132"/>
                  <a:gd name="T23" fmla="*/ 231 h 2207"/>
                  <a:gd name="T24" fmla="*/ 656 w 2132"/>
                  <a:gd name="T25" fmla="*/ 99 h 2207"/>
                  <a:gd name="T26" fmla="*/ 856 w 2132"/>
                  <a:gd name="T27" fmla="*/ 31 h 2207"/>
                  <a:gd name="T28" fmla="*/ 960 w 2132"/>
                  <a:gd name="T29" fmla="*/ 15 h 2207"/>
                  <a:gd name="T30" fmla="*/ 1076 w 2132"/>
                  <a:gd name="T31" fmla="*/ 7 h 2207"/>
                  <a:gd name="T32" fmla="*/ 1356 w 2132"/>
                  <a:gd name="T33" fmla="*/ 59 h 2207"/>
                  <a:gd name="T34" fmla="*/ 1616 w 2132"/>
                  <a:gd name="T35" fmla="*/ 175 h 2207"/>
                  <a:gd name="T36" fmla="*/ 1788 w 2132"/>
                  <a:gd name="T37" fmla="*/ 303 h 2207"/>
                  <a:gd name="T38" fmla="*/ 1972 w 2132"/>
                  <a:gd name="T39" fmla="*/ 523 h 2207"/>
                  <a:gd name="T40" fmla="*/ 2044 w 2132"/>
                  <a:gd name="T41" fmla="*/ 687 h 2207"/>
                  <a:gd name="T42" fmla="*/ 2096 w 2132"/>
                  <a:gd name="T43" fmla="*/ 839 h 2207"/>
                  <a:gd name="T44" fmla="*/ 2132 w 2132"/>
                  <a:gd name="T45" fmla="*/ 1099 h 2207"/>
                  <a:gd name="T46" fmla="*/ 2132 w 2132"/>
                  <a:gd name="T47" fmla="*/ 1327 h 2207"/>
                  <a:gd name="T48" fmla="*/ 2100 w 2132"/>
                  <a:gd name="T49" fmla="*/ 1527 h 2207"/>
                  <a:gd name="T50" fmla="*/ 2028 w 2132"/>
                  <a:gd name="T51" fmla="*/ 1699 h 2207"/>
                  <a:gd name="T52" fmla="*/ 1836 w 2132"/>
                  <a:gd name="T53" fmla="*/ 1899 h 2207"/>
                  <a:gd name="T54" fmla="*/ 1616 w 2132"/>
                  <a:gd name="T55" fmla="*/ 2019 h 2207"/>
                  <a:gd name="T56" fmla="*/ 1344 w 2132"/>
                  <a:gd name="T57" fmla="*/ 2123 h 2207"/>
                  <a:gd name="T58" fmla="*/ 1140 w 2132"/>
                  <a:gd name="T59" fmla="*/ 2171 h 2207"/>
                  <a:gd name="T60" fmla="*/ 1008 w 2132"/>
                  <a:gd name="T61" fmla="*/ 2207 h 2207"/>
                  <a:gd name="T62" fmla="*/ 900 w 2132"/>
                  <a:gd name="T63" fmla="*/ 2183 h 2207"/>
                  <a:gd name="T64" fmla="*/ 776 w 2132"/>
                  <a:gd name="T65" fmla="*/ 2155 h 2207"/>
                  <a:gd name="T66" fmla="*/ 604 w 2132"/>
                  <a:gd name="T67" fmla="*/ 2051 h 2207"/>
                  <a:gd name="T68" fmla="*/ 452 w 2132"/>
                  <a:gd name="T69" fmla="*/ 1923 h 2207"/>
                  <a:gd name="T70" fmla="*/ 368 w 2132"/>
                  <a:gd name="T71" fmla="*/ 1803 h 2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2"/>
                  <a:gd name="T109" fmla="*/ 0 h 2207"/>
                  <a:gd name="T110" fmla="*/ 2132 w 2132"/>
                  <a:gd name="T111" fmla="*/ 2207 h 2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2" h="2207">
                    <a:moveTo>
                      <a:pt x="408" y="1855"/>
                    </a:moveTo>
                    <a:lnTo>
                      <a:pt x="288" y="1711"/>
                    </a:lnTo>
                    <a:lnTo>
                      <a:pt x="152" y="1531"/>
                    </a:lnTo>
                    <a:lnTo>
                      <a:pt x="72" y="1423"/>
                    </a:lnTo>
                    <a:lnTo>
                      <a:pt x="40" y="1283"/>
                    </a:lnTo>
                    <a:lnTo>
                      <a:pt x="0" y="1115"/>
                    </a:lnTo>
                    <a:lnTo>
                      <a:pt x="0" y="955"/>
                    </a:lnTo>
                    <a:lnTo>
                      <a:pt x="36" y="723"/>
                    </a:lnTo>
                    <a:lnTo>
                      <a:pt x="120" y="575"/>
                    </a:lnTo>
                    <a:lnTo>
                      <a:pt x="188" y="487"/>
                    </a:lnTo>
                    <a:lnTo>
                      <a:pt x="316" y="367"/>
                    </a:lnTo>
                    <a:lnTo>
                      <a:pt x="464" y="231"/>
                    </a:lnTo>
                    <a:lnTo>
                      <a:pt x="656" y="99"/>
                    </a:lnTo>
                    <a:lnTo>
                      <a:pt x="856" y="31"/>
                    </a:lnTo>
                    <a:cubicBezTo>
                      <a:pt x="919" y="21"/>
                      <a:pt x="923" y="19"/>
                      <a:pt x="960" y="15"/>
                    </a:cubicBezTo>
                    <a:cubicBezTo>
                      <a:pt x="997" y="11"/>
                      <a:pt x="1010" y="0"/>
                      <a:pt x="1076" y="7"/>
                    </a:cubicBezTo>
                    <a:lnTo>
                      <a:pt x="1356" y="59"/>
                    </a:lnTo>
                    <a:lnTo>
                      <a:pt x="1616" y="175"/>
                    </a:lnTo>
                    <a:lnTo>
                      <a:pt x="1788" y="303"/>
                    </a:lnTo>
                    <a:lnTo>
                      <a:pt x="1972" y="523"/>
                    </a:lnTo>
                    <a:lnTo>
                      <a:pt x="2044" y="687"/>
                    </a:lnTo>
                    <a:lnTo>
                      <a:pt x="2096" y="839"/>
                    </a:lnTo>
                    <a:lnTo>
                      <a:pt x="2132" y="1099"/>
                    </a:lnTo>
                    <a:lnTo>
                      <a:pt x="2132" y="1327"/>
                    </a:lnTo>
                    <a:lnTo>
                      <a:pt x="2100" y="1527"/>
                    </a:lnTo>
                    <a:lnTo>
                      <a:pt x="2028" y="1699"/>
                    </a:lnTo>
                    <a:lnTo>
                      <a:pt x="1836" y="1899"/>
                    </a:lnTo>
                    <a:lnTo>
                      <a:pt x="1616" y="2019"/>
                    </a:lnTo>
                    <a:lnTo>
                      <a:pt x="1344" y="2123"/>
                    </a:lnTo>
                    <a:lnTo>
                      <a:pt x="1140" y="2171"/>
                    </a:lnTo>
                    <a:lnTo>
                      <a:pt x="1008" y="2207"/>
                    </a:lnTo>
                    <a:lnTo>
                      <a:pt x="900" y="2183"/>
                    </a:lnTo>
                    <a:lnTo>
                      <a:pt x="776" y="2155"/>
                    </a:lnTo>
                    <a:lnTo>
                      <a:pt x="604" y="2051"/>
                    </a:lnTo>
                    <a:lnTo>
                      <a:pt x="452" y="1923"/>
                    </a:lnTo>
                    <a:lnTo>
                      <a:pt x="368" y="1803"/>
                    </a:lnTo>
                  </a:path>
                </a:pathLst>
              </a:custGeom>
              <a:solidFill>
                <a:srgbClr val="FF9900">
                  <a:alpha val="50195"/>
                </a:srgbClr>
              </a:solidFill>
              <a:ln w="19050">
                <a:solidFill>
                  <a:srgbClr val="FF9900"/>
                </a:solidFill>
                <a:round/>
                <a:headEnd/>
                <a:tailEnd/>
              </a:ln>
            </p:spPr>
            <p:txBody>
              <a:bodyPr wrap="none" anchor="ctr">
                <a:prstTxWarp prst="textNoShape">
                  <a:avLst/>
                </a:prstTxWarp>
              </a:bodyPr>
              <a:lstStyle/>
              <a:p>
                <a:endParaRPr lang="es-ES_tradnl"/>
              </a:p>
            </p:txBody>
          </p:sp>
          <p:sp>
            <p:nvSpPr>
              <p:cNvPr id="20504" name="Freeform 5"/>
              <p:cNvSpPr>
                <a:spLocks noChangeAspect="1"/>
              </p:cNvSpPr>
              <p:nvPr/>
            </p:nvSpPr>
            <p:spPr bwMode="auto">
              <a:xfrm>
                <a:off x="522" y="1097"/>
                <a:ext cx="626" cy="601"/>
              </a:xfrm>
              <a:custGeom>
                <a:avLst/>
                <a:gdLst>
                  <a:gd name="T0" fmla="*/ 742 w 1403"/>
                  <a:gd name="T1" fmla="*/ 0 h 1429"/>
                  <a:gd name="T2" fmla="*/ 827 w 1403"/>
                  <a:gd name="T3" fmla="*/ 16 h 1429"/>
                  <a:gd name="T4" fmla="*/ 944 w 1403"/>
                  <a:gd name="T5" fmla="*/ 58 h 1429"/>
                  <a:gd name="T6" fmla="*/ 1015 w 1403"/>
                  <a:gd name="T7" fmla="*/ 81 h 1429"/>
                  <a:gd name="T8" fmla="*/ 1075 w 1403"/>
                  <a:gd name="T9" fmla="*/ 122 h 1429"/>
                  <a:gd name="T10" fmla="*/ 1131 w 1403"/>
                  <a:gd name="T11" fmla="*/ 153 h 1429"/>
                  <a:gd name="T12" fmla="*/ 1203 w 1403"/>
                  <a:gd name="T13" fmla="*/ 210 h 1429"/>
                  <a:gd name="T14" fmla="*/ 1255 w 1403"/>
                  <a:gd name="T15" fmla="*/ 269 h 1429"/>
                  <a:gd name="T16" fmla="*/ 1310 w 1403"/>
                  <a:gd name="T17" fmla="*/ 336 h 1429"/>
                  <a:gd name="T18" fmla="*/ 1355 w 1403"/>
                  <a:gd name="T19" fmla="*/ 453 h 1429"/>
                  <a:gd name="T20" fmla="*/ 1375 w 1403"/>
                  <a:gd name="T21" fmla="*/ 517 h 1429"/>
                  <a:gd name="T22" fmla="*/ 1398 w 1403"/>
                  <a:gd name="T23" fmla="*/ 597 h 1429"/>
                  <a:gd name="T24" fmla="*/ 1403 w 1403"/>
                  <a:gd name="T25" fmla="*/ 665 h 1429"/>
                  <a:gd name="T26" fmla="*/ 1400 w 1403"/>
                  <a:gd name="T27" fmla="*/ 741 h 1429"/>
                  <a:gd name="T28" fmla="*/ 1399 w 1403"/>
                  <a:gd name="T29" fmla="*/ 821 h 1429"/>
                  <a:gd name="T30" fmla="*/ 1382 w 1403"/>
                  <a:gd name="T31" fmla="*/ 933 h 1429"/>
                  <a:gd name="T32" fmla="*/ 1336 w 1403"/>
                  <a:gd name="T33" fmla="*/ 1053 h 1429"/>
                  <a:gd name="T34" fmla="*/ 1307 w 1403"/>
                  <a:gd name="T35" fmla="*/ 1121 h 1429"/>
                  <a:gd name="T36" fmla="*/ 1270 w 1403"/>
                  <a:gd name="T37" fmla="*/ 1184 h 1429"/>
                  <a:gd name="T38" fmla="*/ 1215 w 1403"/>
                  <a:gd name="T39" fmla="*/ 1253 h 1429"/>
                  <a:gd name="T40" fmla="*/ 1152 w 1403"/>
                  <a:gd name="T41" fmla="*/ 1328 h 1429"/>
                  <a:gd name="T42" fmla="*/ 1048 w 1403"/>
                  <a:gd name="T43" fmla="*/ 1360 h 1429"/>
                  <a:gd name="T44" fmla="*/ 928 w 1403"/>
                  <a:gd name="T45" fmla="*/ 1408 h 1429"/>
                  <a:gd name="T46" fmla="*/ 774 w 1403"/>
                  <a:gd name="T47" fmla="*/ 1421 h 1429"/>
                  <a:gd name="T48" fmla="*/ 671 w 1403"/>
                  <a:gd name="T49" fmla="*/ 1429 h 1429"/>
                  <a:gd name="T50" fmla="*/ 560 w 1403"/>
                  <a:gd name="T51" fmla="*/ 1429 h 1429"/>
                  <a:gd name="T52" fmla="*/ 432 w 1403"/>
                  <a:gd name="T53" fmla="*/ 1400 h 1429"/>
                  <a:gd name="T54" fmla="*/ 326 w 1403"/>
                  <a:gd name="T55" fmla="*/ 1365 h 1429"/>
                  <a:gd name="T56" fmla="*/ 247 w 1403"/>
                  <a:gd name="T57" fmla="*/ 1301 h 1429"/>
                  <a:gd name="T58" fmla="*/ 198 w 1403"/>
                  <a:gd name="T59" fmla="*/ 1253 h 1429"/>
                  <a:gd name="T60" fmla="*/ 143 w 1403"/>
                  <a:gd name="T61" fmla="*/ 1213 h 1429"/>
                  <a:gd name="T62" fmla="*/ 96 w 1403"/>
                  <a:gd name="T63" fmla="*/ 1157 h 1429"/>
                  <a:gd name="T64" fmla="*/ 51 w 1403"/>
                  <a:gd name="T65" fmla="*/ 1069 h 1429"/>
                  <a:gd name="T66" fmla="*/ 38 w 1403"/>
                  <a:gd name="T67" fmla="*/ 997 h 1429"/>
                  <a:gd name="T68" fmla="*/ 11 w 1403"/>
                  <a:gd name="T69" fmla="*/ 913 h 1429"/>
                  <a:gd name="T70" fmla="*/ 0 w 1403"/>
                  <a:gd name="T71" fmla="*/ 842 h 1429"/>
                  <a:gd name="T72" fmla="*/ 0 w 1403"/>
                  <a:gd name="T73" fmla="*/ 701 h 1429"/>
                  <a:gd name="T74" fmla="*/ 16 w 1403"/>
                  <a:gd name="T75" fmla="*/ 557 h 1429"/>
                  <a:gd name="T76" fmla="*/ 70 w 1403"/>
                  <a:gd name="T77" fmla="*/ 450 h 1429"/>
                  <a:gd name="T78" fmla="*/ 107 w 1403"/>
                  <a:gd name="T79" fmla="*/ 365 h 1429"/>
                  <a:gd name="T80" fmla="*/ 187 w 1403"/>
                  <a:gd name="T81" fmla="*/ 237 h 1429"/>
                  <a:gd name="T82" fmla="*/ 267 w 1403"/>
                  <a:gd name="T83" fmla="*/ 181 h 1429"/>
                  <a:gd name="T84" fmla="*/ 360 w 1403"/>
                  <a:gd name="T85" fmla="*/ 133 h 1429"/>
                  <a:gd name="T86" fmla="*/ 475 w 1403"/>
                  <a:gd name="T87" fmla="*/ 61 h 1429"/>
                  <a:gd name="T88" fmla="*/ 571 w 1403"/>
                  <a:gd name="T89" fmla="*/ 29 h 1429"/>
                  <a:gd name="T90" fmla="*/ 664 w 1403"/>
                  <a:gd name="T91" fmla="*/ 18 h 1429"/>
                  <a:gd name="T92" fmla="*/ 742 w 1403"/>
                  <a:gd name="T93" fmla="*/ 5 h 1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3"/>
                  <a:gd name="T142" fmla="*/ 0 h 1429"/>
                  <a:gd name="T143" fmla="*/ 1403 w 1403"/>
                  <a:gd name="T144" fmla="*/ 1429 h 1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3" h="1429">
                    <a:moveTo>
                      <a:pt x="742" y="0"/>
                    </a:moveTo>
                    <a:lnTo>
                      <a:pt x="827" y="16"/>
                    </a:lnTo>
                    <a:lnTo>
                      <a:pt x="944" y="58"/>
                    </a:lnTo>
                    <a:lnTo>
                      <a:pt x="1015" y="81"/>
                    </a:lnTo>
                    <a:lnTo>
                      <a:pt x="1075" y="122"/>
                    </a:lnTo>
                    <a:lnTo>
                      <a:pt x="1131" y="153"/>
                    </a:lnTo>
                    <a:lnTo>
                      <a:pt x="1203" y="210"/>
                    </a:lnTo>
                    <a:lnTo>
                      <a:pt x="1255" y="269"/>
                    </a:lnTo>
                    <a:lnTo>
                      <a:pt x="1310" y="336"/>
                    </a:lnTo>
                    <a:lnTo>
                      <a:pt x="1355" y="453"/>
                    </a:lnTo>
                    <a:lnTo>
                      <a:pt x="1375" y="517"/>
                    </a:lnTo>
                    <a:lnTo>
                      <a:pt x="1398" y="597"/>
                    </a:lnTo>
                    <a:lnTo>
                      <a:pt x="1403" y="665"/>
                    </a:lnTo>
                    <a:lnTo>
                      <a:pt x="1400" y="741"/>
                    </a:lnTo>
                    <a:lnTo>
                      <a:pt x="1399" y="821"/>
                    </a:lnTo>
                    <a:lnTo>
                      <a:pt x="1382" y="933"/>
                    </a:lnTo>
                    <a:lnTo>
                      <a:pt x="1336" y="1053"/>
                    </a:lnTo>
                    <a:lnTo>
                      <a:pt x="1307" y="1121"/>
                    </a:lnTo>
                    <a:lnTo>
                      <a:pt x="1270" y="1184"/>
                    </a:lnTo>
                    <a:lnTo>
                      <a:pt x="1215" y="1253"/>
                    </a:lnTo>
                    <a:lnTo>
                      <a:pt x="1152" y="1328"/>
                    </a:lnTo>
                    <a:lnTo>
                      <a:pt x="1048" y="1360"/>
                    </a:lnTo>
                    <a:lnTo>
                      <a:pt x="928" y="1408"/>
                    </a:lnTo>
                    <a:lnTo>
                      <a:pt x="774" y="1421"/>
                    </a:lnTo>
                    <a:lnTo>
                      <a:pt x="671" y="1429"/>
                    </a:lnTo>
                    <a:lnTo>
                      <a:pt x="560" y="1429"/>
                    </a:lnTo>
                    <a:lnTo>
                      <a:pt x="432" y="1400"/>
                    </a:lnTo>
                    <a:lnTo>
                      <a:pt x="326" y="1365"/>
                    </a:lnTo>
                    <a:lnTo>
                      <a:pt x="247" y="1301"/>
                    </a:lnTo>
                    <a:lnTo>
                      <a:pt x="198" y="1253"/>
                    </a:lnTo>
                    <a:lnTo>
                      <a:pt x="143" y="1213"/>
                    </a:lnTo>
                    <a:lnTo>
                      <a:pt x="96" y="1157"/>
                    </a:lnTo>
                    <a:lnTo>
                      <a:pt x="51" y="1069"/>
                    </a:lnTo>
                    <a:lnTo>
                      <a:pt x="38" y="997"/>
                    </a:lnTo>
                    <a:lnTo>
                      <a:pt x="11" y="913"/>
                    </a:lnTo>
                    <a:lnTo>
                      <a:pt x="0" y="842"/>
                    </a:lnTo>
                    <a:lnTo>
                      <a:pt x="0" y="701"/>
                    </a:lnTo>
                    <a:lnTo>
                      <a:pt x="16" y="557"/>
                    </a:lnTo>
                    <a:lnTo>
                      <a:pt x="70" y="450"/>
                    </a:lnTo>
                    <a:lnTo>
                      <a:pt x="107" y="365"/>
                    </a:lnTo>
                    <a:lnTo>
                      <a:pt x="187" y="237"/>
                    </a:lnTo>
                    <a:lnTo>
                      <a:pt x="267" y="181"/>
                    </a:lnTo>
                    <a:lnTo>
                      <a:pt x="360" y="133"/>
                    </a:lnTo>
                    <a:lnTo>
                      <a:pt x="475" y="61"/>
                    </a:lnTo>
                    <a:lnTo>
                      <a:pt x="571" y="29"/>
                    </a:lnTo>
                    <a:lnTo>
                      <a:pt x="664" y="18"/>
                    </a:lnTo>
                    <a:lnTo>
                      <a:pt x="742" y="5"/>
                    </a:lnTo>
                  </a:path>
                </a:pathLst>
              </a:custGeom>
              <a:solidFill>
                <a:srgbClr val="0098FF">
                  <a:alpha val="50195"/>
                </a:srgbClr>
              </a:solidFill>
              <a:ln w="19050">
                <a:solidFill>
                  <a:srgbClr val="0096FF"/>
                </a:solidFill>
                <a:round/>
                <a:headEnd/>
                <a:tailEnd/>
              </a:ln>
            </p:spPr>
            <p:txBody>
              <a:bodyPr wrap="none" anchor="ctr">
                <a:prstTxWarp prst="textNoShape">
                  <a:avLst/>
                </a:prstTxWarp>
              </a:bodyPr>
              <a:lstStyle/>
              <a:p>
                <a:endParaRPr lang="es-ES_tradnl"/>
              </a:p>
            </p:txBody>
          </p:sp>
          <p:sp>
            <p:nvSpPr>
              <p:cNvPr id="20505" name="Text Box 6"/>
              <p:cNvSpPr txBox="1">
                <a:spLocks noChangeAspect="1" noChangeArrowheads="1"/>
              </p:cNvSpPr>
              <p:nvPr/>
            </p:nvSpPr>
            <p:spPr bwMode="auto">
              <a:xfrm>
                <a:off x="583" y="1268"/>
                <a:ext cx="496" cy="287"/>
              </a:xfrm>
              <a:prstGeom prst="rect">
                <a:avLst/>
              </a:prstGeom>
              <a:noFill/>
              <a:ln w="9525">
                <a:noFill/>
                <a:miter lim="800000"/>
                <a:headEnd/>
                <a:tailEnd/>
              </a:ln>
            </p:spPr>
            <p:txBody>
              <a:bodyPr>
                <a:prstTxWarp prst="textNoShape">
                  <a:avLst/>
                </a:prstTxWarp>
                <a:spAutoFit/>
              </a:bodyPr>
              <a:lstStyle/>
              <a:p>
                <a:pPr algn="ctr">
                  <a:lnSpc>
                    <a:spcPct val="90000"/>
                  </a:lnSpc>
                </a:pPr>
                <a:r>
                  <a:rPr lang="en-US" sz="1300">
                    <a:solidFill>
                      <a:schemeClr val="bg1"/>
                    </a:solidFill>
                  </a:rPr>
                  <a:t>Lumen</a:t>
                </a:r>
                <a:br>
                  <a:rPr lang="en-US" sz="1300">
                    <a:solidFill>
                      <a:schemeClr val="bg1"/>
                    </a:solidFill>
                  </a:rPr>
                </a:br>
                <a:r>
                  <a:rPr lang="en-US" sz="1300">
                    <a:solidFill>
                      <a:schemeClr val="bg1"/>
                    </a:solidFill>
                    <a:ea typeface="Arial" pitchFamily="-111" charset="0"/>
                    <a:cs typeface="Arial" pitchFamily="-111" charset="0"/>
                  </a:rPr>
                  <a:t>Area</a:t>
                </a:r>
                <a:endParaRPr lang="en-US" sz="1300">
                  <a:ea typeface="Arial" pitchFamily="-111" charset="0"/>
                  <a:cs typeface="Arial" pitchFamily="-111" charset="0"/>
                </a:endParaRPr>
              </a:p>
            </p:txBody>
          </p:sp>
          <p:sp>
            <p:nvSpPr>
              <p:cNvPr id="20506" name="Text Box 8"/>
              <p:cNvSpPr txBox="1">
                <a:spLocks noChangeAspect="1" noChangeArrowheads="1"/>
              </p:cNvSpPr>
              <p:nvPr/>
            </p:nvSpPr>
            <p:spPr bwMode="auto">
              <a:xfrm>
                <a:off x="679" y="1922"/>
                <a:ext cx="834" cy="183"/>
              </a:xfrm>
              <a:prstGeom prst="rect">
                <a:avLst/>
              </a:prstGeom>
              <a:noFill/>
              <a:ln w="9525">
                <a:noFill/>
                <a:miter lim="800000"/>
                <a:headEnd/>
                <a:tailEnd/>
              </a:ln>
            </p:spPr>
            <p:txBody>
              <a:bodyPr>
                <a:prstTxWarp prst="textNoShape">
                  <a:avLst/>
                </a:prstTxWarp>
                <a:spAutoFit/>
              </a:bodyPr>
              <a:lstStyle/>
              <a:p>
                <a:pPr algn="ctr"/>
                <a:r>
                  <a:rPr lang="en-US" sz="1300">
                    <a:solidFill>
                      <a:schemeClr val="bg1"/>
                    </a:solidFill>
                    <a:ea typeface="Arial" pitchFamily="-111" charset="0"/>
                    <a:cs typeface="Arial" pitchFamily="-111" charset="0"/>
                  </a:rPr>
                  <a:t>Atheroma</a:t>
                </a:r>
                <a:r>
                  <a:rPr lang="en-US" sz="1300">
                    <a:solidFill>
                      <a:schemeClr val="bg1"/>
                    </a:solidFill>
                  </a:rPr>
                  <a:t> Area</a:t>
                </a:r>
                <a:endParaRPr lang="en-US" sz="1300">
                  <a:latin typeface="Times" pitchFamily="-111" charset="0"/>
                </a:endParaRPr>
              </a:p>
            </p:txBody>
          </p:sp>
          <p:sp>
            <p:nvSpPr>
              <p:cNvPr id="20507" name="Line 9"/>
              <p:cNvSpPr>
                <a:spLocks noChangeAspect="1" noChangeShapeType="1"/>
              </p:cNvSpPr>
              <p:nvPr/>
            </p:nvSpPr>
            <p:spPr bwMode="auto">
              <a:xfrm flipH="1">
                <a:off x="1188" y="949"/>
                <a:ext cx="75" cy="164"/>
              </a:xfrm>
              <a:prstGeom prst="line">
                <a:avLst/>
              </a:prstGeom>
              <a:noFill/>
              <a:ln w="50800">
                <a:solidFill>
                  <a:schemeClr val="bg1"/>
                </a:solidFill>
                <a:round/>
                <a:headEnd/>
                <a:tailEnd type="stealth" w="med" len="med"/>
              </a:ln>
            </p:spPr>
            <p:txBody>
              <a:bodyPr wrap="none" anchor="ctr">
                <a:prstTxWarp prst="textNoShape">
                  <a:avLst/>
                </a:prstTxWarp>
              </a:bodyPr>
              <a:lstStyle/>
              <a:p>
                <a:endParaRPr lang="es-ES_tradnl"/>
              </a:p>
            </p:txBody>
          </p:sp>
          <p:sp>
            <p:nvSpPr>
              <p:cNvPr id="20508" name="Line 10"/>
              <p:cNvSpPr>
                <a:spLocks noChangeAspect="1" noChangeShapeType="1"/>
              </p:cNvSpPr>
              <p:nvPr/>
            </p:nvSpPr>
            <p:spPr bwMode="auto">
              <a:xfrm flipH="1" flipV="1">
                <a:off x="1048" y="1756"/>
                <a:ext cx="144" cy="194"/>
              </a:xfrm>
              <a:prstGeom prst="line">
                <a:avLst/>
              </a:prstGeom>
              <a:noFill/>
              <a:ln w="31750">
                <a:solidFill>
                  <a:schemeClr val="bg1"/>
                </a:solidFill>
                <a:round/>
                <a:headEnd/>
                <a:tailEnd type="stealth" w="med" len="med"/>
              </a:ln>
            </p:spPr>
            <p:txBody>
              <a:bodyPr wrap="none" anchor="ctr">
                <a:prstTxWarp prst="textNoShape">
                  <a:avLst/>
                </a:prstTxWarp>
              </a:bodyPr>
              <a:lstStyle/>
              <a:p>
                <a:endParaRPr lang="es-ES_tradnl"/>
              </a:p>
            </p:txBody>
          </p:sp>
        </p:grpSp>
        <p:sp>
          <p:nvSpPr>
            <p:cNvPr id="20501" name="Text Box 7"/>
            <p:cNvSpPr txBox="1">
              <a:spLocks noChangeAspect="1" noChangeArrowheads="1"/>
            </p:cNvSpPr>
            <p:nvPr/>
          </p:nvSpPr>
          <p:spPr bwMode="auto">
            <a:xfrm>
              <a:off x="874" y="2694"/>
              <a:ext cx="741" cy="183"/>
            </a:xfrm>
            <a:prstGeom prst="rect">
              <a:avLst/>
            </a:prstGeom>
            <a:noFill/>
            <a:ln w="9525">
              <a:noFill/>
              <a:miter lim="800000"/>
              <a:headEnd/>
              <a:tailEnd/>
            </a:ln>
          </p:spPr>
          <p:txBody>
            <a:bodyPr>
              <a:prstTxWarp prst="textNoShape">
                <a:avLst/>
              </a:prstTxWarp>
              <a:spAutoFit/>
            </a:bodyPr>
            <a:lstStyle/>
            <a:p>
              <a:pPr algn="ctr"/>
              <a:r>
                <a:rPr lang="en-US" sz="1300">
                  <a:solidFill>
                    <a:schemeClr val="bg1"/>
                  </a:solidFill>
                </a:rPr>
                <a:t>EEM Area</a:t>
              </a:r>
              <a:endParaRPr lang="en-US" sz="1300">
                <a:solidFill>
                  <a:srgbClr val="FE6600"/>
                </a:solidFill>
                <a:latin typeface="Times" pitchFamily="-111" charset="0"/>
              </a:endParaRPr>
            </a:p>
          </p:txBody>
        </p:sp>
      </p:grpSp>
      <p:grpSp>
        <p:nvGrpSpPr>
          <p:cNvPr id="4" name="Group 125"/>
          <p:cNvGrpSpPr>
            <a:grpSpLocks/>
          </p:cNvGrpSpPr>
          <p:nvPr/>
        </p:nvGrpSpPr>
        <p:grpSpPr bwMode="auto">
          <a:xfrm>
            <a:off x="998538" y="5487988"/>
            <a:ext cx="7156450" cy="782637"/>
            <a:chOff x="679" y="3457"/>
            <a:chExt cx="4508" cy="493"/>
          </a:xfrm>
          <a:effectLst>
            <a:outerShdw blurRad="50800" dist="38100" dir="2700000">
              <a:srgbClr val="000000">
                <a:alpha val="43000"/>
              </a:srgbClr>
            </a:outerShdw>
          </a:effectLst>
        </p:grpSpPr>
        <p:sp>
          <p:nvSpPr>
            <p:cNvPr id="15" name="Text Box 103"/>
            <p:cNvSpPr txBox="1">
              <a:spLocks noChangeArrowheads="1"/>
            </p:cNvSpPr>
            <p:nvPr/>
          </p:nvSpPr>
          <p:spPr bwMode="auto">
            <a:xfrm>
              <a:off x="679" y="3482"/>
              <a:ext cx="1397" cy="442"/>
            </a:xfrm>
            <a:prstGeom prst="rect">
              <a:avLst/>
            </a:prstGeom>
            <a:noFill/>
            <a:ln w="9525">
              <a:noFill/>
              <a:miter lim="800000"/>
              <a:headEnd/>
              <a:tailEnd/>
            </a:ln>
            <a:effectLst/>
          </p:spPr>
          <p:txBody>
            <a:bodyPr wrap="none">
              <a:prstTxWarp prst="textNoShape">
                <a:avLst/>
              </a:prstTxWarp>
              <a:spAutoFit/>
            </a:bodyPr>
            <a:lstStyle/>
            <a:p>
              <a:pPr algn="ctr" fontAlgn="auto">
                <a:spcBef>
                  <a:spcPts val="0"/>
                </a:spcBef>
                <a:spcAft>
                  <a:spcPts val="0"/>
                </a:spcAft>
                <a:defRPr/>
              </a:pPr>
              <a:r>
                <a:rPr lang="en-US" sz="2000">
                  <a:solidFill>
                    <a:schemeClr val="bg1"/>
                  </a:solidFill>
                  <a:latin typeface="Arial"/>
                  <a:ea typeface="+mn-ea"/>
                  <a:cs typeface="Arial"/>
                </a:rPr>
                <a:t>Change in</a:t>
              </a:r>
            </a:p>
            <a:p>
              <a:pPr algn="ctr" fontAlgn="auto">
                <a:spcBef>
                  <a:spcPts val="0"/>
                </a:spcBef>
                <a:spcAft>
                  <a:spcPts val="0"/>
                </a:spcAft>
                <a:defRPr/>
              </a:pPr>
              <a:r>
                <a:rPr lang="en-US" sz="2000">
                  <a:solidFill>
                    <a:schemeClr val="bg1"/>
                  </a:solidFill>
                  <a:latin typeface="Arial"/>
                  <a:ea typeface="+mn-ea"/>
                  <a:cs typeface="Arial"/>
                </a:rPr>
                <a:t>Atheroma Volume</a:t>
              </a:r>
            </a:p>
          </p:txBody>
        </p:sp>
        <p:grpSp>
          <p:nvGrpSpPr>
            <p:cNvPr id="5" name="Group 117"/>
            <p:cNvGrpSpPr>
              <a:grpSpLocks/>
            </p:cNvGrpSpPr>
            <p:nvPr/>
          </p:nvGrpSpPr>
          <p:grpSpPr bwMode="auto">
            <a:xfrm>
              <a:off x="2267" y="3457"/>
              <a:ext cx="1397" cy="493"/>
              <a:chOff x="2312" y="3490"/>
              <a:chExt cx="1397" cy="493"/>
            </a:xfrm>
          </p:grpSpPr>
          <p:sp>
            <p:nvSpPr>
              <p:cNvPr id="22" name="Text Box 95"/>
              <p:cNvSpPr txBox="1">
                <a:spLocks noChangeArrowheads="1"/>
              </p:cNvSpPr>
              <p:nvPr/>
            </p:nvSpPr>
            <p:spPr bwMode="auto">
              <a:xfrm>
                <a:off x="2604" y="3752"/>
                <a:ext cx="812" cy="231"/>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a:solidFill>
                      <a:schemeClr val="bg1"/>
                    </a:solidFill>
                    <a:latin typeface="Arial"/>
                    <a:ea typeface="+mn-ea"/>
                    <a:cs typeface="Arial"/>
                  </a:rPr>
                  <a:t>(Month 18)</a:t>
                </a:r>
              </a:p>
            </p:txBody>
          </p:sp>
          <p:sp>
            <p:nvSpPr>
              <p:cNvPr id="23" name="Rectangle 104"/>
              <p:cNvSpPr>
                <a:spLocks noChangeArrowheads="1"/>
              </p:cNvSpPr>
              <p:nvPr/>
            </p:nvSpPr>
            <p:spPr bwMode="auto">
              <a:xfrm>
                <a:off x="2312" y="3490"/>
                <a:ext cx="1397" cy="25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Atheroma Volume</a:t>
                </a:r>
              </a:p>
            </p:txBody>
          </p:sp>
        </p:grpSp>
        <p:grpSp>
          <p:nvGrpSpPr>
            <p:cNvPr id="6" name="Group 116"/>
            <p:cNvGrpSpPr>
              <a:grpSpLocks/>
            </p:cNvGrpSpPr>
            <p:nvPr/>
          </p:nvGrpSpPr>
          <p:grpSpPr bwMode="auto">
            <a:xfrm>
              <a:off x="3790" y="3468"/>
              <a:ext cx="1397" cy="469"/>
              <a:chOff x="4072" y="3514"/>
              <a:chExt cx="1397" cy="469"/>
            </a:xfrm>
          </p:grpSpPr>
          <p:sp>
            <p:nvSpPr>
              <p:cNvPr id="20" name="Text Box 96"/>
              <p:cNvSpPr txBox="1">
                <a:spLocks noChangeArrowheads="1"/>
              </p:cNvSpPr>
              <p:nvPr/>
            </p:nvSpPr>
            <p:spPr bwMode="auto">
              <a:xfrm>
                <a:off x="4396" y="3752"/>
                <a:ext cx="748" cy="231"/>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a:solidFill>
                      <a:schemeClr val="bg1"/>
                    </a:solidFill>
                    <a:latin typeface="Arial"/>
                    <a:ea typeface="+mn-ea"/>
                    <a:cs typeface="Arial"/>
                  </a:rPr>
                  <a:t>(baseline)</a:t>
                </a:r>
              </a:p>
            </p:txBody>
          </p:sp>
          <p:sp>
            <p:nvSpPr>
              <p:cNvPr id="21" name="Rectangle 105"/>
              <p:cNvSpPr>
                <a:spLocks noChangeArrowheads="1"/>
              </p:cNvSpPr>
              <p:nvPr/>
            </p:nvSpPr>
            <p:spPr bwMode="auto">
              <a:xfrm>
                <a:off x="4072" y="3514"/>
                <a:ext cx="1397" cy="25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Atheroma Volume</a:t>
                </a:r>
              </a:p>
            </p:txBody>
          </p:sp>
        </p:grpSp>
        <p:sp>
          <p:nvSpPr>
            <p:cNvPr id="18" name="Text Box 106"/>
            <p:cNvSpPr txBox="1">
              <a:spLocks noChangeArrowheads="1"/>
            </p:cNvSpPr>
            <p:nvPr/>
          </p:nvSpPr>
          <p:spPr bwMode="auto">
            <a:xfrm>
              <a:off x="2065" y="3583"/>
              <a:ext cx="205" cy="24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900">
                  <a:solidFill>
                    <a:schemeClr val="bg1"/>
                  </a:solidFill>
                  <a:latin typeface="Arial"/>
                  <a:ea typeface="+mn-ea"/>
                  <a:cs typeface="Arial"/>
                </a:rPr>
                <a:t>=</a:t>
              </a:r>
            </a:p>
          </p:txBody>
        </p:sp>
        <p:sp>
          <p:nvSpPr>
            <p:cNvPr id="19" name="Text Box 107"/>
            <p:cNvSpPr txBox="1">
              <a:spLocks noChangeArrowheads="1"/>
            </p:cNvSpPr>
            <p:nvPr/>
          </p:nvSpPr>
          <p:spPr bwMode="auto">
            <a:xfrm>
              <a:off x="3626" y="3578"/>
              <a:ext cx="205" cy="25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a:t>
              </a:r>
            </a:p>
          </p:txBody>
        </p:sp>
      </p:grpSp>
      <p:sp>
        <p:nvSpPr>
          <p:cNvPr id="20486" name="Text Box 89"/>
          <p:cNvSpPr txBox="1">
            <a:spLocks noChangeArrowheads="1"/>
          </p:cNvSpPr>
          <p:nvPr/>
        </p:nvSpPr>
        <p:spPr bwMode="auto">
          <a:xfrm>
            <a:off x="4240213" y="4178300"/>
            <a:ext cx="427037" cy="584200"/>
          </a:xfrm>
          <a:prstGeom prst="rect">
            <a:avLst/>
          </a:prstGeom>
          <a:noFill/>
          <a:ln w="9525">
            <a:noFill/>
            <a:miter lim="800000"/>
            <a:headEnd/>
            <a:tailEnd/>
          </a:ln>
        </p:spPr>
        <p:txBody>
          <a:bodyPr wrap="none">
            <a:prstTxWarp prst="textNoShape">
              <a:avLst/>
            </a:prstTxWarp>
            <a:spAutoFit/>
          </a:bodyPr>
          <a:lstStyle/>
          <a:p>
            <a:r>
              <a:rPr lang="en-US" sz="3200">
                <a:solidFill>
                  <a:schemeClr val="bg1"/>
                </a:solidFill>
                <a:ea typeface="Arial" pitchFamily="-111" charset="0"/>
                <a:cs typeface="Arial" pitchFamily="-111" charset="0"/>
              </a:rPr>
              <a:t></a:t>
            </a:r>
            <a:r>
              <a:rPr lang="en-US" sz="2000">
                <a:solidFill>
                  <a:schemeClr val="bg1"/>
                </a:solidFill>
                <a:ea typeface="Arial" pitchFamily="-111" charset="0"/>
                <a:cs typeface="Arial" pitchFamily="-111" charset="0"/>
              </a:rPr>
              <a:t> </a:t>
            </a:r>
          </a:p>
        </p:txBody>
      </p:sp>
      <p:sp>
        <p:nvSpPr>
          <p:cNvPr id="20487" name="Text Box 90"/>
          <p:cNvSpPr txBox="1">
            <a:spLocks noChangeArrowheads="1"/>
          </p:cNvSpPr>
          <p:nvPr/>
        </p:nvSpPr>
        <p:spPr bwMode="auto">
          <a:xfrm>
            <a:off x="4506913" y="4403725"/>
            <a:ext cx="290512" cy="320675"/>
          </a:xfrm>
          <a:prstGeom prst="rect">
            <a:avLst/>
          </a:prstGeom>
          <a:noFill/>
          <a:ln w="9525">
            <a:noFill/>
            <a:miter lim="800000"/>
            <a:headEnd/>
            <a:tailEnd/>
          </a:ln>
        </p:spPr>
        <p:txBody>
          <a:bodyPr wrap="none">
            <a:prstTxWarp prst="textNoShape">
              <a:avLst/>
            </a:prstTxWarp>
            <a:spAutoFit/>
          </a:bodyPr>
          <a:lstStyle/>
          <a:p>
            <a:r>
              <a:rPr lang="en-US" sz="1500">
                <a:solidFill>
                  <a:schemeClr val="bg1"/>
                </a:solidFill>
                <a:ea typeface="Arial" pitchFamily="-111" charset="0"/>
                <a:cs typeface="Arial" pitchFamily="-111" charset="0"/>
              </a:rPr>
              <a:t>n</a:t>
            </a:r>
            <a:endParaRPr lang="en-US" sz="2000">
              <a:solidFill>
                <a:schemeClr val="bg1"/>
              </a:solidFill>
              <a:ea typeface="Arial" pitchFamily="-111" charset="0"/>
              <a:cs typeface="Arial" pitchFamily="-111" charset="0"/>
            </a:endParaRPr>
          </a:p>
        </p:txBody>
      </p:sp>
      <p:sp>
        <p:nvSpPr>
          <p:cNvPr id="27" name="Text Box 80"/>
          <p:cNvSpPr txBox="1">
            <a:spLocks noChangeArrowheads="1"/>
          </p:cNvSpPr>
          <p:nvPr/>
        </p:nvSpPr>
        <p:spPr bwMode="auto">
          <a:xfrm>
            <a:off x="512763" y="4224338"/>
            <a:ext cx="1309687" cy="10160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rgbClr val="FFC850"/>
                </a:solidFill>
                <a:ea typeface="Arial" pitchFamily="-111" charset="0"/>
                <a:cs typeface="Arial" pitchFamily="-111" charset="0"/>
              </a:rPr>
              <a:t>Total</a:t>
            </a:r>
            <a:br>
              <a:rPr lang="en-US" sz="2000">
                <a:solidFill>
                  <a:srgbClr val="FFC850"/>
                </a:solidFill>
                <a:ea typeface="Arial" pitchFamily="-111" charset="0"/>
                <a:cs typeface="Arial" pitchFamily="-111" charset="0"/>
              </a:rPr>
            </a:br>
            <a:r>
              <a:rPr lang="en-US" sz="2000">
                <a:solidFill>
                  <a:srgbClr val="FFC850"/>
                </a:solidFill>
                <a:ea typeface="Arial" pitchFamily="-111" charset="0"/>
                <a:cs typeface="Arial" pitchFamily="-111" charset="0"/>
              </a:rPr>
              <a:t>Atheroma</a:t>
            </a:r>
          </a:p>
          <a:p>
            <a:r>
              <a:rPr lang="en-US" sz="2000">
                <a:solidFill>
                  <a:srgbClr val="FFC850"/>
                </a:solidFill>
                <a:ea typeface="Arial" pitchFamily="-111" charset="0"/>
                <a:cs typeface="Arial" pitchFamily="-111" charset="0"/>
              </a:rPr>
              <a:t>Volume</a:t>
            </a:r>
          </a:p>
        </p:txBody>
      </p:sp>
      <p:sp>
        <p:nvSpPr>
          <p:cNvPr id="28" name="Line 84"/>
          <p:cNvSpPr>
            <a:spLocks noChangeShapeType="1"/>
          </p:cNvSpPr>
          <p:nvPr/>
        </p:nvSpPr>
        <p:spPr bwMode="auto">
          <a:xfrm>
            <a:off x="2203450" y="4724400"/>
            <a:ext cx="4068763" cy="0"/>
          </a:xfrm>
          <a:prstGeom prst="line">
            <a:avLst/>
          </a:prstGeom>
          <a:noFill/>
          <a:ln w="28575">
            <a:solidFill>
              <a:schemeClr val="bg1"/>
            </a:solidFill>
            <a:round/>
            <a:headEnd/>
            <a:tailEn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Arial"/>
              <a:ea typeface="+mn-ea"/>
              <a:cs typeface="Arial"/>
            </a:endParaRPr>
          </a:p>
        </p:txBody>
      </p:sp>
      <p:sp>
        <p:nvSpPr>
          <p:cNvPr id="29" name="Text Box 85"/>
          <p:cNvSpPr txBox="1">
            <a:spLocks noChangeArrowheads="1"/>
          </p:cNvSpPr>
          <p:nvPr/>
        </p:nvSpPr>
        <p:spPr bwMode="auto">
          <a:xfrm>
            <a:off x="2936875" y="4217988"/>
            <a:ext cx="1095375" cy="40005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chemeClr val="bg1"/>
                </a:solidFill>
                <a:ea typeface="Arial" pitchFamily="-111" charset="0"/>
                <a:cs typeface="Arial" pitchFamily="-111" charset="0"/>
              </a:rPr>
              <a:t>EEM</a:t>
            </a:r>
            <a:r>
              <a:rPr lang="en-US" sz="2000" baseline="-25000">
                <a:solidFill>
                  <a:schemeClr val="bg1"/>
                </a:solidFill>
                <a:ea typeface="Arial" pitchFamily="-111" charset="0"/>
                <a:cs typeface="Arial" pitchFamily="-111" charset="0"/>
              </a:rPr>
              <a:t>CSA</a:t>
            </a:r>
            <a:endParaRPr lang="en-US" sz="1900">
              <a:solidFill>
                <a:schemeClr val="bg1"/>
              </a:solidFill>
              <a:ea typeface="Arial" pitchFamily="-111" charset="0"/>
              <a:cs typeface="Arial" pitchFamily="-111" charset="0"/>
            </a:endParaRPr>
          </a:p>
        </p:txBody>
      </p:sp>
      <p:sp>
        <p:nvSpPr>
          <p:cNvPr id="30" name="Text Box 92"/>
          <p:cNvSpPr txBox="1">
            <a:spLocks noChangeArrowheads="1"/>
          </p:cNvSpPr>
          <p:nvPr/>
        </p:nvSpPr>
        <p:spPr bwMode="auto">
          <a:xfrm>
            <a:off x="4684713" y="4256088"/>
            <a:ext cx="1327150" cy="40005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chemeClr val="bg1"/>
                </a:solidFill>
                <a:ea typeface="Arial" pitchFamily="-111" charset="0"/>
                <a:cs typeface="Arial" pitchFamily="-111" charset="0"/>
              </a:rPr>
              <a:t>Lumen</a:t>
            </a:r>
            <a:r>
              <a:rPr lang="en-US" sz="2000" baseline="-25000">
                <a:solidFill>
                  <a:schemeClr val="bg1"/>
                </a:solidFill>
                <a:ea typeface="Arial" pitchFamily="-111" charset="0"/>
                <a:cs typeface="Arial" pitchFamily="-111" charset="0"/>
              </a:rPr>
              <a:t>CSA</a:t>
            </a:r>
            <a:endParaRPr lang="en-US" sz="1900">
              <a:solidFill>
                <a:schemeClr val="bg1"/>
              </a:solidFill>
              <a:ea typeface="Arial" pitchFamily="-111" charset="0"/>
              <a:cs typeface="Arial" pitchFamily="-111" charset="0"/>
            </a:endParaRPr>
          </a:p>
        </p:txBody>
      </p:sp>
      <p:sp>
        <p:nvSpPr>
          <p:cNvPr id="31" name="Text Box 94"/>
          <p:cNvSpPr txBox="1">
            <a:spLocks noChangeArrowheads="1"/>
          </p:cNvSpPr>
          <p:nvPr/>
        </p:nvSpPr>
        <p:spPr bwMode="auto">
          <a:xfrm>
            <a:off x="3960813" y="4260850"/>
            <a:ext cx="325437"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chemeClr val="bg1"/>
                </a:solidFill>
                <a:ea typeface="Arial" pitchFamily="-111" charset="0"/>
                <a:cs typeface="Arial" pitchFamily="-111" charset="0"/>
              </a:rPr>
              <a:t>–</a:t>
            </a:r>
          </a:p>
        </p:txBody>
      </p:sp>
      <p:grpSp>
        <p:nvGrpSpPr>
          <p:cNvPr id="7" name="Group 119"/>
          <p:cNvGrpSpPr>
            <a:grpSpLocks/>
          </p:cNvGrpSpPr>
          <p:nvPr/>
        </p:nvGrpSpPr>
        <p:grpSpPr bwMode="auto">
          <a:xfrm>
            <a:off x="2479681" y="4168771"/>
            <a:ext cx="617538" cy="584200"/>
            <a:chOff x="1386" y="2629"/>
            <a:chExt cx="389" cy="368"/>
          </a:xfrm>
          <a:effectLst>
            <a:outerShdw blurRad="50800" dist="38100" dir="2700000">
              <a:srgbClr val="000000">
                <a:alpha val="43000"/>
              </a:srgbClr>
            </a:outerShdw>
          </a:effectLst>
        </p:grpSpPr>
        <p:grpSp>
          <p:nvGrpSpPr>
            <p:cNvPr id="8" name="Group 81"/>
            <p:cNvGrpSpPr>
              <a:grpSpLocks/>
            </p:cNvGrpSpPr>
            <p:nvPr/>
          </p:nvGrpSpPr>
          <p:grpSpPr bwMode="auto">
            <a:xfrm>
              <a:off x="1386" y="2698"/>
              <a:ext cx="389" cy="273"/>
              <a:chOff x="2766" y="3349"/>
              <a:chExt cx="389" cy="273"/>
            </a:xfrm>
          </p:grpSpPr>
          <p:sp>
            <p:nvSpPr>
              <p:cNvPr id="35" name="Text Box 82"/>
              <p:cNvSpPr txBox="1">
                <a:spLocks noChangeArrowheads="1"/>
              </p:cNvSpPr>
              <p:nvPr/>
            </p:nvSpPr>
            <p:spPr bwMode="auto">
              <a:xfrm>
                <a:off x="2766" y="3349"/>
                <a:ext cx="116" cy="252"/>
              </a:xfrm>
              <a:prstGeom prst="rect">
                <a:avLst/>
              </a:prstGeom>
              <a:noFill/>
              <a:ln w="9525" cap="rnd">
                <a:solidFill>
                  <a:schemeClr val="tx1"/>
                </a:solidFill>
                <a:prstDash val="sysDot"/>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 </a:t>
                </a:r>
              </a:p>
            </p:txBody>
          </p:sp>
          <p:sp>
            <p:nvSpPr>
              <p:cNvPr id="36" name="Text Box 83"/>
              <p:cNvSpPr txBox="1">
                <a:spLocks noChangeArrowheads="1"/>
              </p:cNvSpPr>
              <p:nvPr/>
            </p:nvSpPr>
            <p:spPr bwMode="auto">
              <a:xfrm>
                <a:off x="2966" y="3414"/>
                <a:ext cx="189" cy="208"/>
              </a:xfrm>
              <a:prstGeom prst="rect">
                <a:avLst/>
              </a:prstGeom>
              <a:noFill/>
              <a:ln w="9525" cap="rnd">
                <a:solidFill>
                  <a:schemeClr val="tx1"/>
                </a:solidFill>
                <a:prstDash val="sysDot"/>
                <a:miter lim="800000"/>
                <a:headEnd/>
                <a:tailEnd/>
              </a:ln>
              <a:effectLst/>
            </p:spPr>
            <p:txBody>
              <a:bodyPr wrap="none">
                <a:prstTxWarp prst="textNoShape">
                  <a:avLst/>
                </a:prstTxWarp>
                <a:spAutoFit/>
              </a:bodyPr>
              <a:lstStyle/>
              <a:p>
                <a:pPr fontAlgn="auto">
                  <a:spcBef>
                    <a:spcPts val="0"/>
                  </a:spcBef>
                  <a:spcAft>
                    <a:spcPts val="0"/>
                  </a:spcAft>
                  <a:defRPr/>
                </a:pPr>
                <a:r>
                  <a:rPr lang="en-US" sz="1500">
                    <a:solidFill>
                      <a:schemeClr val="bg1"/>
                    </a:solidFill>
                    <a:latin typeface="Arial"/>
                    <a:ea typeface="+mn-ea"/>
                    <a:cs typeface="Arial"/>
                  </a:rPr>
                  <a:t>n</a:t>
                </a:r>
                <a:endParaRPr lang="en-US" sz="2000">
                  <a:solidFill>
                    <a:schemeClr val="bg1"/>
                  </a:solidFill>
                  <a:latin typeface="Arial"/>
                  <a:ea typeface="+mn-ea"/>
                  <a:cs typeface="Arial"/>
                </a:endParaRPr>
              </a:p>
            </p:txBody>
          </p:sp>
        </p:grpSp>
        <p:sp>
          <p:nvSpPr>
            <p:cNvPr id="34" name="Rectangle 97"/>
            <p:cNvSpPr>
              <a:spLocks noChangeArrowheads="1"/>
            </p:cNvSpPr>
            <p:nvPr/>
          </p:nvSpPr>
          <p:spPr bwMode="auto">
            <a:xfrm>
              <a:off x="1424" y="2629"/>
              <a:ext cx="269" cy="368"/>
            </a:xfrm>
            <a:prstGeom prst="rect">
              <a:avLst/>
            </a:prstGeom>
            <a:noFill/>
            <a:ln w="9525" cap="rnd">
              <a:solidFill>
                <a:schemeClr val="tx1"/>
              </a:solidFill>
              <a:prstDash val="sysDot"/>
              <a:miter lim="800000"/>
              <a:headEnd/>
              <a:tailEnd/>
            </a:ln>
            <a:effectLst/>
          </p:spPr>
          <p:txBody>
            <a:bodyPr wrap="none">
              <a:prstTxWarp prst="textNoShape">
                <a:avLst/>
              </a:prstTxWarp>
              <a:spAutoFit/>
            </a:bodyPr>
            <a:lstStyle/>
            <a:p>
              <a:pPr fontAlgn="auto">
                <a:spcBef>
                  <a:spcPts val="0"/>
                </a:spcBef>
                <a:spcAft>
                  <a:spcPts val="0"/>
                </a:spcAft>
                <a:defRPr/>
              </a:pPr>
              <a:r>
                <a:rPr lang="en-US" sz="3200">
                  <a:solidFill>
                    <a:schemeClr val="bg1"/>
                  </a:solidFill>
                  <a:latin typeface="Arial"/>
                  <a:ea typeface="+mn-ea"/>
                  <a:cs typeface="Arial"/>
                </a:rPr>
                <a:t></a:t>
              </a:r>
              <a:r>
                <a:rPr lang="en-US" sz="2000">
                  <a:solidFill>
                    <a:schemeClr val="bg1"/>
                  </a:solidFill>
                  <a:latin typeface="Arial"/>
                  <a:ea typeface="+mn-ea"/>
                  <a:cs typeface="Arial"/>
                </a:rPr>
                <a:t> </a:t>
              </a:r>
            </a:p>
          </p:txBody>
        </p:sp>
      </p:grpSp>
      <p:sp>
        <p:nvSpPr>
          <p:cNvPr id="37" name="Text Box 99"/>
          <p:cNvSpPr txBox="1">
            <a:spLocks noChangeArrowheads="1"/>
          </p:cNvSpPr>
          <p:nvPr/>
        </p:nvSpPr>
        <p:spPr bwMode="auto">
          <a:xfrm>
            <a:off x="2101850" y="4811713"/>
            <a:ext cx="4362450" cy="396875"/>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chemeClr val="bg1"/>
                </a:solidFill>
                <a:ea typeface="Arial" pitchFamily="-111" charset="0"/>
                <a:cs typeface="Arial" pitchFamily="-111" charset="0"/>
              </a:rPr>
              <a:t>Number of slices in patient’s pullback</a:t>
            </a:r>
          </a:p>
        </p:txBody>
      </p:sp>
      <p:sp>
        <p:nvSpPr>
          <p:cNvPr id="38" name="Text Box 101"/>
          <p:cNvSpPr txBox="1">
            <a:spLocks noChangeArrowheads="1"/>
          </p:cNvSpPr>
          <p:nvPr/>
        </p:nvSpPr>
        <p:spPr bwMode="auto">
          <a:xfrm>
            <a:off x="6448425" y="4519613"/>
            <a:ext cx="325438" cy="40005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2000">
                <a:solidFill>
                  <a:schemeClr val="bg1"/>
                </a:solidFill>
                <a:ea typeface="Arial" pitchFamily="-111" charset="0"/>
                <a:cs typeface="Arial" pitchFamily="-111" charset="0"/>
              </a:rPr>
              <a:t>x</a:t>
            </a:r>
          </a:p>
        </p:txBody>
      </p:sp>
      <p:sp>
        <p:nvSpPr>
          <p:cNvPr id="39" name="Text Box 102"/>
          <p:cNvSpPr txBox="1">
            <a:spLocks noChangeArrowheads="1"/>
          </p:cNvSpPr>
          <p:nvPr/>
        </p:nvSpPr>
        <p:spPr bwMode="auto">
          <a:xfrm>
            <a:off x="6707188" y="4202113"/>
            <a:ext cx="1966912" cy="10160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algn="ctr"/>
            <a:r>
              <a:rPr lang="en-US" sz="2000">
                <a:solidFill>
                  <a:schemeClr val="bg1"/>
                </a:solidFill>
                <a:ea typeface="Arial" pitchFamily="-111" charset="0"/>
                <a:cs typeface="Arial" pitchFamily="-111" charset="0"/>
              </a:rPr>
              <a:t>Median number</a:t>
            </a:r>
            <a:br>
              <a:rPr lang="en-US" sz="2000">
                <a:solidFill>
                  <a:schemeClr val="bg1"/>
                </a:solidFill>
                <a:ea typeface="Arial" pitchFamily="-111" charset="0"/>
                <a:cs typeface="Arial" pitchFamily="-111" charset="0"/>
              </a:rPr>
            </a:br>
            <a:r>
              <a:rPr lang="en-US" sz="2000">
                <a:solidFill>
                  <a:schemeClr val="bg1"/>
                </a:solidFill>
                <a:ea typeface="Arial" pitchFamily="-111" charset="0"/>
                <a:cs typeface="Arial" pitchFamily="-111" charset="0"/>
              </a:rPr>
              <a:t>of slices in</a:t>
            </a:r>
            <a:br>
              <a:rPr lang="en-US" sz="2000">
                <a:solidFill>
                  <a:schemeClr val="bg1"/>
                </a:solidFill>
                <a:ea typeface="Arial" pitchFamily="-111" charset="0"/>
                <a:cs typeface="Arial" pitchFamily="-111" charset="0"/>
              </a:rPr>
            </a:br>
            <a:r>
              <a:rPr lang="en-US" sz="2000">
                <a:solidFill>
                  <a:schemeClr val="bg1"/>
                </a:solidFill>
                <a:ea typeface="Arial" pitchFamily="-111" charset="0"/>
                <a:cs typeface="Arial" pitchFamily="-111" charset="0"/>
              </a:rPr>
              <a:t>all pullbacks</a:t>
            </a:r>
            <a:endParaRPr lang="en-US" sz="2000">
              <a:ea typeface="Arial" pitchFamily="-111" charset="0"/>
              <a:cs typeface="Arial" pitchFamily="-111" charset="0"/>
            </a:endParaRPr>
          </a:p>
        </p:txBody>
      </p:sp>
      <p:sp>
        <p:nvSpPr>
          <p:cNvPr id="40" name="Text Box 112"/>
          <p:cNvSpPr txBox="1">
            <a:spLocks noChangeArrowheads="1"/>
          </p:cNvSpPr>
          <p:nvPr/>
        </p:nvSpPr>
        <p:spPr bwMode="auto">
          <a:xfrm>
            <a:off x="1773238" y="4514850"/>
            <a:ext cx="325437" cy="3810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r>
              <a:rPr lang="en-US" sz="1900">
                <a:solidFill>
                  <a:schemeClr val="bg1"/>
                </a:solidFill>
                <a:ea typeface="Arial" pitchFamily="-111" charset="0"/>
                <a:cs typeface="Arial" pitchFamily="-111" charset="0"/>
              </a:rPr>
              <a:t>=</a:t>
            </a:r>
          </a:p>
        </p:txBody>
      </p:sp>
      <p:grpSp>
        <p:nvGrpSpPr>
          <p:cNvPr id="9" name="Group 144"/>
          <p:cNvGrpSpPr>
            <a:grpSpLocks/>
          </p:cNvGrpSpPr>
          <p:nvPr/>
        </p:nvGrpSpPr>
        <p:grpSpPr bwMode="auto">
          <a:xfrm>
            <a:off x="2757488" y="1563688"/>
            <a:ext cx="6075362" cy="1470025"/>
            <a:chOff x="1737" y="985"/>
            <a:chExt cx="3827" cy="926"/>
          </a:xfrm>
          <a:effectLst>
            <a:outerShdw blurRad="50800" dist="38100" dir="2700000">
              <a:srgbClr val="000000">
                <a:alpha val="43000"/>
              </a:srgbClr>
            </a:outerShdw>
          </a:effectLst>
        </p:grpSpPr>
        <p:sp>
          <p:nvSpPr>
            <p:cNvPr id="42" name="Text Box 34"/>
            <p:cNvSpPr txBox="1">
              <a:spLocks noChangeArrowheads="1"/>
            </p:cNvSpPr>
            <p:nvPr/>
          </p:nvSpPr>
          <p:spPr bwMode="auto">
            <a:xfrm>
              <a:off x="1737" y="1037"/>
              <a:ext cx="815" cy="805"/>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dirty="0">
                  <a:solidFill>
                    <a:schemeClr val="bg1"/>
                  </a:solidFill>
                  <a:latin typeface="Arial"/>
                  <a:ea typeface="+mn-ea"/>
                  <a:cs typeface="Arial"/>
                </a:rPr>
                <a:t>Change</a:t>
              </a:r>
              <a:r>
                <a:rPr lang="en-US" sz="1900" dirty="0">
                  <a:solidFill>
                    <a:schemeClr val="bg1"/>
                  </a:solidFill>
                  <a:latin typeface="Arial"/>
                  <a:ea typeface="+mn-ea"/>
                  <a:cs typeface="Arial"/>
                </a:rPr>
                <a:t/>
              </a:r>
              <a:br>
                <a:rPr lang="en-US" sz="1900" dirty="0">
                  <a:solidFill>
                    <a:schemeClr val="bg1"/>
                  </a:solidFill>
                  <a:latin typeface="Arial"/>
                  <a:ea typeface="+mn-ea"/>
                  <a:cs typeface="Arial"/>
                </a:rPr>
              </a:br>
              <a:r>
                <a:rPr lang="en-US" sz="1900" dirty="0">
                  <a:solidFill>
                    <a:schemeClr val="bg1"/>
                  </a:solidFill>
                  <a:latin typeface="Arial"/>
                  <a:ea typeface="+mn-ea"/>
                  <a:cs typeface="Arial"/>
                </a:rPr>
                <a:t>in </a:t>
              </a:r>
              <a:r>
                <a:rPr lang="en-US" sz="1900" dirty="0">
                  <a:solidFill>
                    <a:srgbClr val="FFC000"/>
                  </a:solidFill>
                  <a:latin typeface="Arial"/>
                  <a:ea typeface="+mn-ea"/>
                  <a:cs typeface="Arial"/>
                </a:rPr>
                <a:t>Percent</a:t>
              </a:r>
              <a:br>
                <a:rPr lang="en-US" sz="1900" dirty="0">
                  <a:solidFill>
                    <a:srgbClr val="FFC000"/>
                  </a:solidFill>
                  <a:latin typeface="Arial"/>
                  <a:ea typeface="+mn-ea"/>
                  <a:cs typeface="Arial"/>
                </a:rPr>
              </a:br>
              <a:r>
                <a:rPr lang="en-US" sz="1900" dirty="0">
                  <a:solidFill>
                    <a:srgbClr val="FFC000"/>
                  </a:solidFill>
                  <a:latin typeface="Arial"/>
                  <a:ea typeface="+mn-ea"/>
                  <a:cs typeface="Arial"/>
                </a:rPr>
                <a:t>Atheroma</a:t>
              </a:r>
              <a:br>
                <a:rPr lang="en-US" sz="1900" dirty="0">
                  <a:solidFill>
                    <a:srgbClr val="FFC000"/>
                  </a:solidFill>
                  <a:latin typeface="Arial"/>
                  <a:ea typeface="+mn-ea"/>
                  <a:cs typeface="Arial"/>
                </a:rPr>
              </a:br>
              <a:r>
                <a:rPr lang="en-US" sz="1900" dirty="0">
                  <a:solidFill>
                    <a:srgbClr val="FFC000"/>
                  </a:solidFill>
                  <a:latin typeface="Arial"/>
                  <a:ea typeface="+mn-ea"/>
                  <a:cs typeface="Arial"/>
                </a:rPr>
                <a:t>Volume</a:t>
              </a:r>
            </a:p>
          </p:txBody>
        </p:sp>
        <p:sp>
          <p:nvSpPr>
            <p:cNvPr id="43" name="Line 55"/>
            <p:cNvSpPr>
              <a:spLocks noChangeShapeType="1"/>
            </p:cNvSpPr>
            <p:nvPr/>
          </p:nvSpPr>
          <p:spPr bwMode="auto">
            <a:xfrm>
              <a:off x="2778" y="1352"/>
              <a:ext cx="1245" cy="0"/>
            </a:xfrm>
            <a:prstGeom prst="line">
              <a:avLst/>
            </a:prstGeom>
            <a:noFill/>
            <a:ln w="28575">
              <a:solidFill>
                <a:schemeClr val="bg1"/>
              </a:solidFill>
              <a:round/>
              <a:headEnd/>
              <a:tailEnd/>
            </a:ln>
            <a:effectLst/>
          </p:spPr>
          <p:txBody>
            <a:bodyPr wrap="none" anchor="ctr">
              <a:prstTxWarp prst="textNoShape">
                <a:avLst/>
              </a:prstTxWarp>
            </a:bodyPr>
            <a:lstStyle/>
            <a:p>
              <a:pPr fontAlgn="auto">
                <a:spcBef>
                  <a:spcPts val="0"/>
                </a:spcBef>
                <a:spcAft>
                  <a:spcPts val="0"/>
                </a:spcAft>
                <a:defRPr/>
              </a:pPr>
              <a:endParaRPr lang="en-US">
                <a:latin typeface="Arial"/>
                <a:ea typeface="+mn-ea"/>
                <a:cs typeface="Arial"/>
              </a:endParaRPr>
            </a:p>
          </p:txBody>
        </p:sp>
        <p:sp>
          <p:nvSpPr>
            <p:cNvPr id="44" name="Text Box 56"/>
            <p:cNvSpPr txBox="1">
              <a:spLocks noChangeArrowheads="1"/>
            </p:cNvSpPr>
            <p:nvPr/>
          </p:nvSpPr>
          <p:spPr bwMode="auto">
            <a:xfrm>
              <a:off x="3011" y="1065"/>
              <a:ext cx="1046"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Atheroma</a:t>
              </a:r>
              <a:r>
                <a:rPr lang="en-US" sz="2000" baseline="-25000">
                  <a:solidFill>
                    <a:schemeClr val="bg1"/>
                  </a:solidFill>
                  <a:latin typeface="Arial"/>
                  <a:ea typeface="+mn-ea"/>
                  <a:cs typeface="Arial"/>
                </a:rPr>
                <a:t>CSA</a:t>
              </a:r>
              <a:endParaRPr lang="en-US" sz="1900">
                <a:solidFill>
                  <a:schemeClr val="bg1"/>
                </a:solidFill>
                <a:latin typeface="Arial"/>
                <a:ea typeface="+mn-ea"/>
                <a:cs typeface="Arial"/>
              </a:endParaRPr>
            </a:p>
          </p:txBody>
        </p:sp>
        <p:sp>
          <p:nvSpPr>
            <p:cNvPr id="45" name="Text Box 57"/>
            <p:cNvSpPr txBox="1">
              <a:spLocks noChangeArrowheads="1"/>
            </p:cNvSpPr>
            <p:nvPr/>
          </p:nvSpPr>
          <p:spPr bwMode="auto">
            <a:xfrm>
              <a:off x="3164" y="1375"/>
              <a:ext cx="690"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EEM</a:t>
              </a:r>
              <a:r>
                <a:rPr lang="en-US" sz="2000" baseline="-25000">
                  <a:solidFill>
                    <a:schemeClr val="bg1"/>
                  </a:solidFill>
                  <a:latin typeface="Arial"/>
                  <a:ea typeface="+mn-ea"/>
                  <a:cs typeface="Arial"/>
                </a:rPr>
                <a:t>CSA</a:t>
              </a:r>
              <a:r>
                <a:rPr lang="en-US" sz="1900">
                  <a:solidFill>
                    <a:schemeClr val="bg1"/>
                  </a:solidFill>
                  <a:latin typeface="Arial"/>
                  <a:ea typeface="+mn-ea"/>
                  <a:cs typeface="Arial"/>
                </a:rPr>
                <a:t> </a:t>
              </a:r>
            </a:p>
          </p:txBody>
        </p:sp>
        <p:sp>
          <p:nvSpPr>
            <p:cNvPr id="46" name="Text Box 59"/>
            <p:cNvSpPr txBox="1">
              <a:spLocks noChangeArrowheads="1"/>
            </p:cNvSpPr>
            <p:nvPr/>
          </p:nvSpPr>
          <p:spPr bwMode="auto">
            <a:xfrm>
              <a:off x="2490" y="1212"/>
              <a:ext cx="205" cy="24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900">
                  <a:solidFill>
                    <a:schemeClr val="bg1"/>
                  </a:solidFill>
                  <a:latin typeface="Arial"/>
                  <a:ea typeface="+mn-ea"/>
                  <a:cs typeface="Arial"/>
                </a:rPr>
                <a:t>=</a:t>
              </a:r>
            </a:p>
          </p:txBody>
        </p:sp>
        <p:grpSp>
          <p:nvGrpSpPr>
            <p:cNvPr id="10" name="Group 62"/>
            <p:cNvGrpSpPr>
              <a:grpSpLocks/>
            </p:cNvGrpSpPr>
            <p:nvPr/>
          </p:nvGrpSpPr>
          <p:grpSpPr bwMode="auto">
            <a:xfrm>
              <a:off x="4229" y="985"/>
              <a:ext cx="362" cy="368"/>
              <a:chOff x="2766" y="3267"/>
              <a:chExt cx="362" cy="368"/>
            </a:xfrm>
          </p:grpSpPr>
          <p:sp>
            <p:nvSpPr>
              <p:cNvPr id="69" name="Text Box 63"/>
              <p:cNvSpPr txBox="1">
                <a:spLocks noChangeArrowheads="1"/>
              </p:cNvSpPr>
              <p:nvPr/>
            </p:nvSpPr>
            <p:spPr bwMode="auto">
              <a:xfrm>
                <a:off x="2766" y="3267"/>
                <a:ext cx="269" cy="368"/>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3200" dirty="0" err="1">
                    <a:solidFill>
                      <a:schemeClr val="bg1"/>
                    </a:solidFill>
                    <a:latin typeface="Arial"/>
                    <a:ea typeface="+mn-ea"/>
                    <a:cs typeface="Arial"/>
                  </a:rPr>
                  <a:t></a:t>
                </a:r>
                <a:r>
                  <a:rPr lang="en-US" sz="2000" dirty="0">
                    <a:solidFill>
                      <a:schemeClr val="bg1"/>
                    </a:solidFill>
                    <a:latin typeface="Arial"/>
                    <a:ea typeface="+mn-ea"/>
                    <a:cs typeface="Arial"/>
                  </a:rPr>
                  <a:t> </a:t>
                </a:r>
              </a:p>
            </p:txBody>
          </p:sp>
          <p:sp>
            <p:nvSpPr>
              <p:cNvPr id="70" name="Text Box 64"/>
              <p:cNvSpPr txBox="1">
                <a:spLocks noChangeArrowheads="1"/>
              </p:cNvSpPr>
              <p:nvPr/>
            </p:nvSpPr>
            <p:spPr bwMode="auto">
              <a:xfrm>
                <a:off x="2945" y="3414"/>
                <a:ext cx="183" cy="20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500" dirty="0" err="1">
                    <a:solidFill>
                      <a:schemeClr val="bg1"/>
                    </a:solidFill>
                    <a:latin typeface="Arial"/>
                    <a:ea typeface="+mn-ea"/>
                    <a:cs typeface="Arial"/>
                  </a:rPr>
                  <a:t>n</a:t>
                </a:r>
                <a:endParaRPr lang="en-US" sz="2000" dirty="0">
                  <a:solidFill>
                    <a:schemeClr val="bg1"/>
                  </a:solidFill>
                  <a:latin typeface="Arial"/>
                  <a:ea typeface="+mn-ea"/>
                  <a:cs typeface="Arial"/>
                </a:endParaRPr>
              </a:p>
            </p:txBody>
          </p:sp>
        </p:grpSp>
        <p:sp>
          <p:nvSpPr>
            <p:cNvPr id="48" name="Line 65"/>
            <p:cNvSpPr>
              <a:spLocks noChangeShapeType="1"/>
            </p:cNvSpPr>
            <p:nvPr/>
          </p:nvSpPr>
          <p:spPr bwMode="auto">
            <a:xfrm>
              <a:off x="4279" y="1352"/>
              <a:ext cx="1251" cy="0"/>
            </a:xfrm>
            <a:prstGeom prst="line">
              <a:avLst/>
            </a:prstGeom>
            <a:noFill/>
            <a:ln w="28575">
              <a:solidFill>
                <a:schemeClr val="bg1"/>
              </a:solidFill>
              <a:round/>
              <a:headEnd/>
              <a:tailEnd/>
            </a:ln>
            <a:effectLst/>
          </p:spPr>
          <p:txBody>
            <a:bodyPr wrap="none" anchor="ctr">
              <a:prstTxWarp prst="textNoShape">
                <a:avLst/>
              </a:prstTxWarp>
            </a:bodyPr>
            <a:lstStyle/>
            <a:p>
              <a:pPr fontAlgn="auto">
                <a:spcBef>
                  <a:spcPts val="0"/>
                </a:spcBef>
                <a:spcAft>
                  <a:spcPts val="0"/>
                </a:spcAft>
                <a:defRPr/>
              </a:pPr>
              <a:endParaRPr lang="en-US">
                <a:latin typeface="Arial"/>
                <a:ea typeface="+mn-ea"/>
                <a:cs typeface="Arial"/>
              </a:endParaRPr>
            </a:p>
          </p:txBody>
        </p:sp>
        <p:sp>
          <p:nvSpPr>
            <p:cNvPr id="49" name="Text Box 66"/>
            <p:cNvSpPr txBox="1">
              <a:spLocks noChangeArrowheads="1"/>
            </p:cNvSpPr>
            <p:nvPr/>
          </p:nvSpPr>
          <p:spPr bwMode="auto">
            <a:xfrm>
              <a:off x="4518" y="1065"/>
              <a:ext cx="1046"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dirty="0" err="1">
                  <a:solidFill>
                    <a:schemeClr val="bg1"/>
                  </a:solidFill>
                  <a:latin typeface="Arial"/>
                  <a:ea typeface="+mn-ea"/>
                  <a:cs typeface="Arial"/>
                </a:rPr>
                <a:t>Atheroma</a:t>
              </a:r>
              <a:r>
                <a:rPr lang="en-US" sz="2000" baseline="-25000" dirty="0" err="1">
                  <a:solidFill>
                    <a:schemeClr val="bg1"/>
                  </a:solidFill>
                  <a:latin typeface="Arial"/>
                  <a:ea typeface="+mn-ea"/>
                  <a:cs typeface="Arial"/>
                </a:rPr>
                <a:t>CSA</a:t>
              </a:r>
              <a:endParaRPr lang="en-US" sz="1900" dirty="0">
                <a:solidFill>
                  <a:schemeClr val="bg1"/>
                </a:solidFill>
                <a:latin typeface="Arial"/>
                <a:ea typeface="+mn-ea"/>
                <a:cs typeface="Arial"/>
              </a:endParaRPr>
            </a:p>
          </p:txBody>
        </p:sp>
        <p:sp>
          <p:nvSpPr>
            <p:cNvPr id="50" name="Text Box 67"/>
            <p:cNvSpPr txBox="1">
              <a:spLocks noChangeArrowheads="1"/>
            </p:cNvSpPr>
            <p:nvPr/>
          </p:nvSpPr>
          <p:spPr bwMode="auto">
            <a:xfrm>
              <a:off x="4645" y="1385"/>
              <a:ext cx="666" cy="24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900">
                  <a:solidFill>
                    <a:schemeClr val="bg1"/>
                  </a:solidFill>
                  <a:latin typeface="Arial"/>
                  <a:ea typeface="+mn-ea"/>
                  <a:cs typeface="Arial"/>
                </a:rPr>
                <a:t>EEM</a:t>
              </a:r>
              <a:r>
                <a:rPr lang="en-US" sz="1900" baseline="-25000">
                  <a:solidFill>
                    <a:schemeClr val="bg1"/>
                  </a:solidFill>
                  <a:latin typeface="Arial"/>
                  <a:ea typeface="+mn-ea"/>
                  <a:cs typeface="Arial"/>
                </a:rPr>
                <a:t>CSA</a:t>
              </a:r>
              <a:r>
                <a:rPr lang="en-US" sz="1900">
                  <a:solidFill>
                    <a:schemeClr val="bg1"/>
                  </a:solidFill>
                  <a:latin typeface="Arial"/>
                  <a:ea typeface="+mn-ea"/>
                  <a:cs typeface="Arial"/>
                </a:rPr>
                <a:t> </a:t>
              </a:r>
            </a:p>
          </p:txBody>
        </p:sp>
        <p:sp>
          <p:nvSpPr>
            <p:cNvPr id="51" name="Text Box 68"/>
            <p:cNvSpPr txBox="1">
              <a:spLocks noChangeArrowheads="1"/>
            </p:cNvSpPr>
            <p:nvPr/>
          </p:nvSpPr>
          <p:spPr bwMode="auto">
            <a:xfrm>
              <a:off x="4034" y="1212"/>
              <a:ext cx="205" cy="250"/>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a:t>
              </a:r>
            </a:p>
          </p:txBody>
        </p:sp>
        <p:sp>
          <p:nvSpPr>
            <p:cNvPr id="52" name="Text Box 69"/>
            <p:cNvSpPr txBox="1">
              <a:spLocks noChangeArrowheads="1"/>
            </p:cNvSpPr>
            <p:nvPr/>
          </p:nvSpPr>
          <p:spPr bwMode="auto">
            <a:xfrm>
              <a:off x="3117" y="1680"/>
              <a:ext cx="812" cy="231"/>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a:solidFill>
                    <a:schemeClr val="bg1"/>
                  </a:solidFill>
                  <a:latin typeface="Arial"/>
                  <a:ea typeface="+mn-ea"/>
                  <a:cs typeface="Arial"/>
                </a:rPr>
                <a:t>(Month 18)</a:t>
              </a:r>
            </a:p>
          </p:txBody>
        </p:sp>
        <p:sp>
          <p:nvSpPr>
            <p:cNvPr id="53" name="Text Box 70"/>
            <p:cNvSpPr txBox="1">
              <a:spLocks noChangeArrowheads="1"/>
            </p:cNvSpPr>
            <p:nvPr/>
          </p:nvSpPr>
          <p:spPr bwMode="auto">
            <a:xfrm>
              <a:off x="4621" y="1648"/>
              <a:ext cx="748" cy="231"/>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a:solidFill>
                    <a:schemeClr val="bg1"/>
                  </a:solidFill>
                  <a:latin typeface="Arial"/>
                  <a:ea typeface="+mn-ea"/>
                  <a:cs typeface="Arial"/>
                </a:rPr>
                <a:t>(baseline)</a:t>
              </a:r>
            </a:p>
          </p:txBody>
        </p:sp>
        <p:grpSp>
          <p:nvGrpSpPr>
            <p:cNvPr id="11" name="Group 133"/>
            <p:cNvGrpSpPr>
              <a:grpSpLocks/>
            </p:cNvGrpSpPr>
            <p:nvPr/>
          </p:nvGrpSpPr>
          <p:grpSpPr bwMode="auto">
            <a:xfrm>
              <a:off x="2725" y="1022"/>
              <a:ext cx="383" cy="368"/>
              <a:chOff x="2650" y="1157"/>
              <a:chExt cx="383" cy="368"/>
            </a:xfrm>
          </p:grpSpPr>
          <p:grpSp>
            <p:nvGrpSpPr>
              <p:cNvPr id="12" name="Group 58"/>
              <p:cNvGrpSpPr>
                <a:grpSpLocks/>
              </p:cNvGrpSpPr>
              <p:nvPr/>
            </p:nvGrpSpPr>
            <p:grpSpPr bwMode="auto">
              <a:xfrm>
                <a:off x="2650" y="1234"/>
                <a:ext cx="383" cy="267"/>
                <a:chOff x="2766" y="3349"/>
                <a:chExt cx="383" cy="267"/>
              </a:xfrm>
            </p:grpSpPr>
            <p:sp>
              <p:nvSpPr>
                <p:cNvPr id="67" name="Text Box 53"/>
                <p:cNvSpPr txBox="1">
                  <a:spLocks noChangeArrowheads="1"/>
                </p:cNvSpPr>
                <p:nvPr/>
              </p:nvSpPr>
              <p:spPr bwMode="auto">
                <a:xfrm>
                  <a:off x="2766" y="3349"/>
                  <a:ext cx="116"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 </a:t>
                  </a:r>
                </a:p>
              </p:txBody>
            </p:sp>
            <p:sp>
              <p:nvSpPr>
                <p:cNvPr id="68" name="Text Box 54"/>
                <p:cNvSpPr txBox="1">
                  <a:spLocks noChangeArrowheads="1"/>
                </p:cNvSpPr>
                <p:nvPr/>
              </p:nvSpPr>
              <p:spPr bwMode="auto">
                <a:xfrm>
                  <a:off x="2966" y="3414"/>
                  <a:ext cx="183" cy="20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500">
                      <a:solidFill>
                        <a:schemeClr val="bg1"/>
                      </a:solidFill>
                      <a:latin typeface="Arial"/>
                      <a:ea typeface="+mn-ea"/>
                      <a:cs typeface="Arial"/>
                    </a:rPr>
                    <a:t>n</a:t>
                  </a:r>
                  <a:endParaRPr lang="en-US" sz="2000">
                    <a:solidFill>
                      <a:schemeClr val="bg1"/>
                    </a:solidFill>
                    <a:latin typeface="Arial"/>
                    <a:ea typeface="+mn-ea"/>
                    <a:cs typeface="Arial"/>
                  </a:endParaRPr>
                </a:p>
              </p:txBody>
            </p:sp>
          </p:grpSp>
          <p:sp>
            <p:nvSpPr>
              <p:cNvPr id="66" name="Rectangle 74"/>
              <p:cNvSpPr>
                <a:spLocks noChangeArrowheads="1"/>
              </p:cNvSpPr>
              <p:nvPr/>
            </p:nvSpPr>
            <p:spPr bwMode="auto">
              <a:xfrm>
                <a:off x="2672" y="1157"/>
                <a:ext cx="269" cy="368"/>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3200">
                    <a:solidFill>
                      <a:schemeClr val="bg1"/>
                    </a:solidFill>
                    <a:latin typeface="Arial"/>
                    <a:ea typeface="+mn-ea"/>
                    <a:cs typeface="Arial"/>
                  </a:rPr>
                  <a:t></a:t>
                </a:r>
                <a:r>
                  <a:rPr lang="en-US" sz="2000">
                    <a:solidFill>
                      <a:schemeClr val="bg1"/>
                    </a:solidFill>
                    <a:latin typeface="Arial"/>
                    <a:ea typeface="+mn-ea"/>
                    <a:cs typeface="Arial"/>
                  </a:rPr>
                  <a:t> </a:t>
                </a:r>
              </a:p>
            </p:txBody>
          </p:sp>
        </p:grpSp>
        <p:grpSp>
          <p:nvGrpSpPr>
            <p:cNvPr id="13" name="Group 134"/>
            <p:cNvGrpSpPr>
              <a:grpSpLocks/>
            </p:cNvGrpSpPr>
            <p:nvPr/>
          </p:nvGrpSpPr>
          <p:grpSpPr bwMode="auto">
            <a:xfrm>
              <a:off x="2871" y="1348"/>
              <a:ext cx="383" cy="368"/>
              <a:chOff x="2650" y="1157"/>
              <a:chExt cx="383" cy="368"/>
            </a:xfrm>
          </p:grpSpPr>
          <p:grpSp>
            <p:nvGrpSpPr>
              <p:cNvPr id="14" name="Group 135"/>
              <p:cNvGrpSpPr>
                <a:grpSpLocks/>
              </p:cNvGrpSpPr>
              <p:nvPr/>
            </p:nvGrpSpPr>
            <p:grpSpPr bwMode="auto">
              <a:xfrm>
                <a:off x="2650" y="1234"/>
                <a:ext cx="383" cy="267"/>
                <a:chOff x="2766" y="3349"/>
                <a:chExt cx="383" cy="267"/>
              </a:xfrm>
            </p:grpSpPr>
            <p:sp>
              <p:nvSpPr>
                <p:cNvPr id="63" name="Text Box 136"/>
                <p:cNvSpPr txBox="1">
                  <a:spLocks noChangeArrowheads="1"/>
                </p:cNvSpPr>
                <p:nvPr/>
              </p:nvSpPr>
              <p:spPr bwMode="auto">
                <a:xfrm>
                  <a:off x="2766" y="3349"/>
                  <a:ext cx="116"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 </a:t>
                  </a:r>
                </a:p>
              </p:txBody>
            </p:sp>
            <p:sp>
              <p:nvSpPr>
                <p:cNvPr id="64" name="Text Box 137"/>
                <p:cNvSpPr txBox="1">
                  <a:spLocks noChangeArrowheads="1"/>
                </p:cNvSpPr>
                <p:nvPr/>
              </p:nvSpPr>
              <p:spPr bwMode="auto">
                <a:xfrm>
                  <a:off x="2966" y="3414"/>
                  <a:ext cx="183" cy="20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500">
                      <a:solidFill>
                        <a:schemeClr val="bg1"/>
                      </a:solidFill>
                      <a:latin typeface="Arial"/>
                      <a:ea typeface="+mn-ea"/>
                      <a:cs typeface="Arial"/>
                    </a:rPr>
                    <a:t>n</a:t>
                  </a:r>
                  <a:endParaRPr lang="en-US" sz="2000">
                    <a:solidFill>
                      <a:schemeClr val="bg1"/>
                    </a:solidFill>
                    <a:latin typeface="Arial"/>
                    <a:ea typeface="+mn-ea"/>
                    <a:cs typeface="Arial"/>
                  </a:endParaRPr>
                </a:p>
              </p:txBody>
            </p:sp>
          </p:grpSp>
          <p:sp>
            <p:nvSpPr>
              <p:cNvPr id="62" name="Rectangle 138"/>
              <p:cNvSpPr>
                <a:spLocks noChangeArrowheads="1"/>
              </p:cNvSpPr>
              <p:nvPr/>
            </p:nvSpPr>
            <p:spPr bwMode="auto">
              <a:xfrm>
                <a:off x="2672" y="1157"/>
                <a:ext cx="269" cy="368"/>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3200">
                    <a:solidFill>
                      <a:schemeClr val="bg1"/>
                    </a:solidFill>
                    <a:latin typeface="Arial"/>
                    <a:ea typeface="+mn-ea"/>
                    <a:cs typeface="Arial"/>
                  </a:rPr>
                  <a:t></a:t>
                </a:r>
                <a:r>
                  <a:rPr lang="en-US" sz="2000">
                    <a:solidFill>
                      <a:schemeClr val="bg1"/>
                    </a:solidFill>
                    <a:latin typeface="Arial"/>
                    <a:ea typeface="+mn-ea"/>
                    <a:cs typeface="Arial"/>
                  </a:rPr>
                  <a:t> </a:t>
                </a:r>
              </a:p>
            </p:txBody>
          </p:sp>
        </p:grpSp>
        <p:grpSp>
          <p:nvGrpSpPr>
            <p:cNvPr id="16" name="Group 139"/>
            <p:cNvGrpSpPr>
              <a:grpSpLocks/>
            </p:cNvGrpSpPr>
            <p:nvPr/>
          </p:nvGrpSpPr>
          <p:grpSpPr bwMode="auto">
            <a:xfrm>
              <a:off x="4357" y="1348"/>
              <a:ext cx="383" cy="368"/>
              <a:chOff x="2650" y="1157"/>
              <a:chExt cx="383" cy="368"/>
            </a:xfrm>
          </p:grpSpPr>
          <p:grpSp>
            <p:nvGrpSpPr>
              <p:cNvPr id="17" name="Group 140"/>
              <p:cNvGrpSpPr>
                <a:grpSpLocks/>
              </p:cNvGrpSpPr>
              <p:nvPr/>
            </p:nvGrpSpPr>
            <p:grpSpPr bwMode="auto">
              <a:xfrm>
                <a:off x="2650" y="1234"/>
                <a:ext cx="383" cy="272"/>
                <a:chOff x="2766" y="3349"/>
                <a:chExt cx="383" cy="272"/>
              </a:xfrm>
            </p:grpSpPr>
            <p:sp>
              <p:nvSpPr>
                <p:cNvPr id="59" name="Text Box 141"/>
                <p:cNvSpPr txBox="1">
                  <a:spLocks noChangeArrowheads="1"/>
                </p:cNvSpPr>
                <p:nvPr/>
              </p:nvSpPr>
              <p:spPr bwMode="auto">
                <a:xfrm>
                  <a:off x="2766" y="3349"/>
                  <a:ext cx="116" cy="25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2000">
                      <a:solidFill>
                        <a:schemeClr val="bg1"/>
                      </a:solidFill>
                      <a:latin typeface="Arial"/>
                      <a:ea typeface="+mn-ea"/>
                      <a:cs typeface="Arial"/>
                    </a:rPr>
                    <a:t> </a:t>
                  </a:r>
                </a:p>
              </p:txBody>
            </p:sp>
            <p:sp>
              <p:nvSpPr>
                <p:cNvPr id="60" name="Text Box 142"/>
                <p:cNvSpPr txBox="1">
                  <a:spLocks noChangeArrowheads="1"/>
                </p:cNvSpPr>
                <p:nvPr/>
              </p:nvSpPr>
              <p:spPr bwMode="auto">
                <a:xfrm>
                  <a:off x="2966" y="3419"/>
                  <a:ext cx="183" cy="202"/>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1500" dirty="0" err="1">
                      <a:solidFill>
                        <a:schemeClr val="bg1"/>
                      </a:solidFill>
                      <a:latin typeface="Arial"/>
                      <a:ea typeface="+mn-ea"/>
                      <a:cs typeface="Arial"/>
                    </a:rPr>
                    <a:t>n</a:t>
                  </a:r>
                  <a:endParaRPr lang="en-US" sz="2000" dirty="0">
                    <a:solidFill>
                      <a:schemeClr val="bg1"/>
                    </a:solidFill>
                    <a:latin typeface="Arial"/>
                    <a:ea typeface="+mn-ea"/>
                    <a:cs typeface="Arial"/>
                  </a:endParaRPr>
                </a:p>
              </p:txBody>
            </p:sp>
          </p:grpSp>
          <p:sp>
            <p:nvSpPr>
              <p:cNvPr id="58" name="Rectangle 143"/>
              <p:cNvSpPr>
                <a:spLocks noChangeArrowheads="1"/>
              </p:cNvSpPr>
              <p:nvPr/>
            </p:nvSpPr>
            <p:spPr bwMode="auto">
              <a:xfrm>
                <a:off x="2672" y="1157"/>
                <a:ext cx="269" cy="368"/>
              </a:xfrm>
              <a:prstGeom prst="rect">
                <a:avLst/>
              </a:prstGeom>
              <a:noFill/>
              <a:ln w="9525">
                <a:noFill/>
                <a:miter lim="800000"/>
                <a:headEnd/>
                <a:tailEnd/>
              </a:ln>
              <a:effectLst/>
            </p:spPr>
            <p:txBody>
              <a:bodyPr wrap="none">
                <a:prstTxWarp prst="textNoShape">
                  <a:avLst/>
                </a:prstTxWarp>
                <a:spAutoFit/>
              </a:bodyPr>
              <a:lstStyle/>
              <a:p>
                <a:pPr fontAlgn="auto">
                  <a:spcBef>
                    <a:spcPts val="0"/>
                  </a:spcBef>
                  <a:spcAft>
                    <a:spcPts val="0"/>
                  </a:spcAft>
                  <a:defRPr/>
                </a:pPr>
                <a:r>
                  <a:rPr lang="en-US" sz="3200" dirty="0" err="1">
                    <a:solidFill>
                      <a:schemeClr val="bg1"/>
                    </a:solidFill>
                    <a:latin typeface="Arial"/>
                    <a:ea typeface="+mn-ea"/>
                    <a:cs typeface="Arial"/>
                  </a:rPr>
                  <a:t></a:t>
                </a:r>
                <a:r>
                  <a:rPr lang="en-US" sz="2000" dirty="0">
                    <a:solidFill>
                      <a:schemeClr val="bg1"/>
                    </a:solidFill>
                    <a:latin typeface="Arial"/>
                    <a:ea typeface="+mn-ea"/>
                    <a:cs typeface="Arial"/>
                  </a:rPr>
                  <a:t> </a:t>
                </a:r>
              </a:p>
            </p:txBody>
          </p:sp>
        </p:grpSp>
      </p:grpSp>
      <p:sp>
        <p:nvSpPr>
          <p:cNvPr id="71" name="Title 3"/>
          <p:cNvSpPr txBox="1">
            <a:spLocks/>
          </p:cNvSpPr>
          <p:nvPr/>
        </p:nvSpPr>
        <p:spPr>
          <a:xfrm>
            <a:off x="0" y="76200"/>
            <a:ext cx="9144000" cy="762000"/>
          </a:xfrm>
          <a:prstGeom prst="rect">
            <a:avLst/>
          </a:prstGeom>
          <a:effectLst>
            <a:outerShdw blurRad="50800" dist="38100" dir="2700000">
              <a:srgbClr val="000000">
                <a:alpha val="43000"/>
              </a:srgbClr>
            </a:outerShdw>
          </a:effectLst>
        </p:spPr>
        <p:txBody>
          <a:bodyPr anchor="ctr">
            <a:prstTxWarp prst="textNoShape">
              <a:avLst/>
            </a:prstTxWarp>
          </a:bodyPr>
          <a:lstStyle/>
          <a:p>
            <a:pPr algn="ctr"/>
            <a:r>
              <a:rPr lang="en-US" sz="3300">
                <a:solidFill>
                  <a:schemeClr val="accent1"/>
                </a:solidFill>
              </a:rPr>
              <a:t>Intravascular Ultrasound Endpoint Calculations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a:stretch>
            <a:fillRect/>
          </a:stretch>
        </p:blipFill>
        <p:spPr bwMode="auto">
          <a:xfrm>
            <a:off x="1071538" y="142852"/>
            <a:ext cx="6572296" cy="6559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84138"/>
            <a:ext cx="9144000" cy="677862"/>
          </a:xfrm>
          <a:effectLst>
            <a:outerShdw dist="38100" dir="2700000" rotWithShape="0">
              <a:srgbClr val="000000">
                <a:alpha val="42999"/>
              </a:srgbClr>
            </a:outerShdw>
          </a:effectLst>
        </p:spPr>
        <p:txBody>
          <a:bodyPr/>
          <a:lstStyle/>
          <a:p>
            <a:pPr eaLnBrk="1" hangingPunct="1"/>
            <a:r>
              <a:rPr lang="en-US" sz="3400" dirty="0" smtClean="0"/>
              <a:t>Primary and Secondary IVUS Endpoints</a:t>
            </a:r>
          </a:p>
        </p:txBody>
      </p:sp>
      <p:graphicFrame>
        <p:nvGraphicFramePr>
          <p:cNvPr id="32770" name="Content Placeholder 6"/>
          <p:cNvGraphicFramePr>
            <a:graphicFrameLocks noGrp="1"/>
          </p:cNvGraphicFramePr>
          <p:nvPr>
            <p:ph sz="half" idx="1"/>
          </p:nvPr>
        </p:nvGraphicFramePr>
        <p:xfrm>
          <a:off x="50800" y="1316038"/>
          <a:ext cx="4435475" cy="4756150"/>
        </p:xfrm>
        <a:graphic>
          <a:graphicData uri="http://schemas.openxmlformats.org/presentationml/2006/ole">
            <p:oleObj spid="_x0000_s149506" r:id="rId4" imgW="4437521" imgH="4754487" progId="Excel.Sheet.8">
              <p:embed/>
            </p:oleObj>
          </a:graphicData>
        </a:graphic>
      </p:graphicFrame>
      <p:graphicFrame>
        <p:nvGraphicFramePr>
          <p:cNvPr id="32771" name="Content Placeholder 7"/>
          <p:cNvGraphicFramePr>
            <a:graphicFrameLocks noGrp="1"/>
          </p:cNvGraphicFramePr>
          <p:nvPr>
            <p:ph sz="half" idx="2"/>
          </p:nvPr>
        </p:nvGraphicFramePr>
        <p:xfrm>
          <a:off x="4573588" y="1316038"/>
          <a:ext cx="4435475" cy="4756150"/>
        </p:xfrm>
        <a:graphic>
          <a:graphicData uri="http://schemas.openxmlformats.org/presentationml/2006/ole">
            <p:oleObj spid="_x0000_s149507" r:id="rId5" imgW="4437521" imgH="4754487" progId="Excel.Sheet.8">
              <p:embed/>
            </p:oleObj>
          </a:graphicData>
        </a:graphic>
      </p:graphicFrame>
      <p:sp>
        <p:nvSpPr>
          <p:cNvPr id="9" name="TextBox 8"/>
          <p:cNvSpPr txBox="1">
            <a:spLocks noChangeArrowheads="1"/>
          </p:cNvSpPr>
          <p:nvPr/>
        </p:nvSpPr>
        <p:spPr bwMode="auto">
          <a:xfrm>
            <a:off x="2416175" y="3100388"/>
            <a:ext cx="976313" cy="384175"/>
          </a:xfrm>
          <a:prstGeom prst="rect">
            <a:avLst/>
          </a:prstGeom>
          <a:solidFill>
            <a:srgbClr val="000000">
              <a:alpha val="25098"/>
            </a:srgbClr>
          </a:solidFill>
          <a:ln w="9525">
            <a:noFill/>
            <a:miter lim="800000"/>
            <a:headEnd/>
            <a:tailEnd/>
          </a:ln>
          <a:effectLst>
            <a:outerShdw dist="38100" dir="2700000" rotWithShape="0">
              <a:srgbClr val="808080">
                <a:alpha val="42999"/>
              </a:srgbClr>
            </a:outerShdw>
          </a:effectLst>
        </p:spPr>
        <p:txBody>
          <a:bodyPr wrap="none">
            <a:spAutoFit/>
          </a:bodyPr>
          <a:lstStyle/>
          <a:p>
            <a:r>
              <a:rPr lang="en-US" sz="1900" i="1">
                <a:solidFill>
                  <a:srgbClr val="FFFFFF"/>
                </a:solidFill>
              </a:rPr>
              <a:t>P</a:t>
            </a:r>
            <a:r>
              <a:rPr lang="en-US" sz="1900">
                <a:solidFill>
                  <a:srgbClr val="FFFFFF"/>
                </a:solidFill>
              </a:rPr>
              <a:t>=0.22</a:t>
            </a:r>
          </a:p>
        </p:txBody>
      </p:sp>
      <p:sp>
        <p:nvSpPr>
          <p:cNvPr id="10" name="TextBox 9"/>
          <p:cNvSpPr txBox="1">
            <a:spLocks noChangeArrowheads="1"/>
          </p:cNvSpPr>
          <p:nvPr/>
        </p:nvSpPr>
        <p:spPr bwMode="auto">
          <a:xfrm>
            <a:off x="6873875" y="3471863"/>
            <a:ext cx="977900" cy="384175"/>
          </a:xfrm>
          <a:prstGeom prst="rect">
            <a:avLst/>
          </a:prstGeom>
          <a:solidFill>
            <a:srgbClr val="000000">
              <a:alpha val="25098"/>
            </a:srgbClr>
          </a:solidFill>
          <a:ln w="9525">
            <a:noFill/>
            <a:miter lim="800000"/>
            <a:headEnd/>
            <a:tailEnd/>
          </a:ln>
          <a:effectLst>
            <a:outerShdw dist="38100" dir="2700000" rotWithShape="0">
              <a:srgbClr val="808080">
                <a:alpha val="42999"/>
              </a:srgbClr>
            </a:outerShdw>
          </a:effectLst>
        </p:spPr>
        <p:txBody>
          <a:bodyPr wrap="none">
            <a:spAutoFit/>
          </a:bodyPr>
          <a:lstStyle/>
          <a:p>
            <a:r>
              <a:rPr lang="en-US" sz="1900" i="1">
                <a:solidFill>
                  <a:srgbClr val="FFFFFF"/>
                </a:solidFill>
              </a:rPr>
              <a:t>P</a:t>
            </a:r>
            <a:r>
              <a:rPr lang="en-US" sz="1900">
                <a:solidFill>
                  <a:srgbClr val="FFFFFF"/>
                </a:solidFill>
              </a:rPr>
              <a:t>=0.03</a:t>
            </a:r>
          </a:p>
        </p:txBody>
      </p:sp>
      <p:sp>
        <p:nvSpPr>
          <p:cNvPr id="11" name="TextBox 10"/>
          <p:cNvSpPr txBox="1">
            <a:spLocks noChangeArrowheads="1"/>
          </p:cNvSpPr>
          <p:nvPr/>
        </p:nvSpPr>
        <p:spPr bwMode="auto">
          <a:xfrm>
            <a:off x="312738" y="830263"/>
            <a:ext cx="4173537" cy="4603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a:r>
              <a:rPr lang="en-US" sz="2400">
                <a:solidFill>
                  <a:srgbClr val="FFFFFF"/>
                </a:solidFill>
              </a:rPr>
              <a:t>PAV: Primary Endpoint</a:t>
            </a:r>
          </a:p>
        </p:txBody>
      </p:sp>
      <p:sp>
        <p:nvSpPr>
          <p:cNvPr id="12" name="TextBox 11"/>
          <p:cNvSpPr txBox="1">
            <a:spLocks noChangeArrowheads="1"/>
          </p:cNvSpPr>
          <p:nvPr/>
        </p:nvSpPr>
        <p:spPr bwMode="auto">
          <a:xfrm>
            <a:off x="4783138" y="830263"/>
            <a:ext cx="4211637" cy="460375"/>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lgn="ctr"/>
            <a:r>
              <a:rPr lang="en-US" sz="2400">
                <a:solidFill>
                  <a:srgbClr val="FFFFFF"/>
                </a:solidFill>
              </a:rPr>
              <a:t>TAV: Secondary Endpoint</a:t>
            </a:r>
          </a:p>
        </p:txBody>
      </p:sp>
      <p:sp>
        <p:nvSpPr>
          <p:cNvPr id="32777" name="TextBox 13"/>
          <p:cNvSpPr txBox="1">
            <a:spLocks noChangeArrowheads="1"/>
          </p:cNvSpPr>
          <p:nvPr/>
        </p:nvSpPr>
        <p:spPr bwMode="auto">
          <a:xfrm>
            <a:off x="7634288" y="5049838"/>
            <a:ext cx="581025" cy="368300"/>
          </a:xfrm>
          <a:prstGeom prst="rect">
            <a:avLst/>
          </a:prstGeom>
          <a:noFill/>
          <a:ln w="9525">
            <a:noFill/>
            <a:miter lim="800000"/>
            <a:headEnd/>
            <a:tailEnd/>
          </a:ln>
        </p:spPr>
        <p:txBody>
          <a:bodyPr wrap="none">
            <a:spAutoFit/>
          </a:bodyPr>
          <a:lstStyle/>
          <a:p>
            <a:r>
              <a:rPr lang="en-US">
                <a:solidFill>
                  <a:srgbClr val="FFFFFF"/>
                </a:solidFill>
              </a:rPr>
              <a:t>-2.2</a:t>
            </a:r>
          </a:p>
        </p:txBody>
      </p:sp>
      <p:sp>
        <p:nvSpPr>
          <p:cNvPr id="32778" name="TextBox 14"/>
          <p:cNvSpPr txBox="1">
            <a:spLocks noChangeArrowheads="1"/>
          </p:cNvSpPr>
          <p:nvPr/>
        </p:nvSpPr>
        <p:spPr bwMode="auto">
          <a:xfrm>
            <a:off x="6380163" y="2201863"/>
            <a:ext cx="633412" cy="369887"/>
          </a:xfrm>
          <a:prstGeom prst="rect">
            <a:avLst/>
          </a:prstGeom>
          <a:noFill/>
          <a:ln w="9525">
            <a:noFill/>
            <a:miter lim="800000"/>
            <a:headEnd/>
            <a:tailEnd/>
          </a:ln>
        </p:spPr>
        <p:txBody>
          <a:bodyPr wrap="none">
            <a:spAutoFit/>
          </a:bodyPr>
          <a:lstStyle/>
          <a:p>
            <a:r>
              <a:rPr lang="en-US">
                <a:solidFill>
                  <a:srgbClr val="FFFFFF"/>
                </a:solidFill>
              </a:rPr>
              <a:t>0.88</a:t>
            </a:r>
          </a:p>
        </p:txBody>
      </p:sp>
      <p:sp>
        <p:nvSpPr>
          <p:cNvPr id="32779" name="TextBox 15"/>
          <p:cNvSpPr txBox="1">
            <a:spLocks noChangeArrowheads="1"/>
          </p:cNvSpPr>
          <p:nvPr/>
        </p:nvSpPr>
        <p:spPr bwMode="auto">
          <a:xfrm>
            <a:off x="1947863" y="2236788"/>
            <a:ext cx="633412" cy="368300"/>
          </a:xfrm>
          <a:prstGeom prst="rect">
            <a:avLst/>
          </a:prstGeom>
          <a:noFill/>
          <a:ln w="9525">
            <a:noFill/>
            <a:miter lim="800000"/>
            <a:headEnd/>
            <a:tailEnd/>
          </a:ln>
        </p:spPr>
        <p:txBody>
          <a:bodyPr wrap="none">
            <a:spAutoFit/>
          </a:bodyPr>
          <a:lstStyle/>
          <a:p>
            <a:r>
              <a:rPr lang="en-US">
                <a:solidFill>
                  <a:srgbClr val="FFFFFF"/>
                </a:solidFill>
              </a:rPr>
              <a:t>0.51</a:t>
            </a:r>
          </a:p>
          <a:p>
            <a:endParaRPr lang="en-US">
              <a:solidFill>
                <a:srgbClr val="FFFFFF"/>
              </a:solidFill>
            </a:endParaRPr>
          </a:p>
        </p:txBody>
      </p:sp>
      <p:sp>
        <p:nvSpPr>
          <p:cNvPr id="32780" name="TextBox 16"/>
          <p:cNvSpPr txBox="1">
            <a:spLocks noChangeArrowheads="1"/>
          </p:cNvSpPr>
          <p:nvPr/>
        </p:nvSpPr>
        <p:spPr bwMode="auto">
          <a:xfrm>
            <a:off x="3105150" y="4089400"/>
            <a:ext cx="633413" cy="369888"/>
          </a:xfrm>
          <a:prstGeom prst="rect">
            <a:avLst/>
          </a:prstGeom>
          <a:noFill/>
          <a:ln w="9525">
            <a:noFill/>
            <a:miter lim="800000"/>
            <a:headEnd/>
            <a:tailEnd/>
          </a:ln>
        </p:spPr>
        <p:txBody>
          <a:bodyPr wrap="none">
            <a:spAutoFit/>
          </a:bodyPr>
          <a:lstStyle/>
          <a:p>
            <a:r>
              <a:rPr lang="en-US">
                <a:solidFill>
                  <a:srgbClr val="FFFFFF"/>
                </a:solidFill>
              </a:rPr>
              <a:t>0.25</a:t>
            </a:r>
          </a:p>
          <a:p>
            <a:endParaRPr lang="en-US">
              <a:solidFill>
                <a:srgbClr val="FFFFFF"/>
              </a:solidFill>
            </a:endParaRPr>
          </a:p>
        </p:txBody>
      </p:sp>
      <p:sp>
        <p:nvSpPr>
          <p:cNvPr id="18" name="TextBox 17"/>
          <p:cNvSpPr txBox="1">
            <a:spLocks noChangeArrowheads="1"/>
          </p:cNvSpPr>
          <p:nvPr/>
        </p:nvSpPr>
        <p:spPr bwMode="auto">
          <a:xfrm>
            <a:off x="1703388" y="1781175"/>
            <a:ext cx="1135062" cy="354013"/>
          </a:xfrm>
          <a:prstGeom prst="rect">
            <a:avLst/>
          </a:prstGeom>
          <a:noFill/>
          <a:ln w="9525">
            <a:noFill/>
            <a:miter lim="800000"/>
            <a:headEnd/>
            <a:tailEnd/>
          </a:ln>
          <a:effectLst>
            <a:outerShdw dist="38100" dir="2700000" rotWithShape="0">
              <a:srgbClr val="808080">
                <a:alpha val="42999"/>
              </a:srgbClr>
            </a:outerShdw>
          </a:effectLst>
        </p:spPr>
        <p:txBody>
          <a:bodyPr wrap="none">
            <a:spAutoFit/>
          </a:bodyPr>
          <a:lstStyle/>
          <a:p>
            <a:pPr algn="ctr"/>
            <a:r>
              <a:rPr lang="en-US" sz="1700" i="1">
                <a:solidFill>
                  <a:srgbClr val="FFFFFF"/>
                </a:solidFill>
                <a:cs typeface="Arial" charset="0"/>
              </a:rPr>
              <a:t>P</a:t>
            </a:r>
            <a:r>
              <a:rPr lang="en-US" sz="1700">
                <a:solidFill>
                  <a:srgbClr val="FFFFFF"/>
                </a:solidFill>
                <a:cs typeface="Arial" charset="0"/>
              </a:rPr>
              <a:t> &lt; 0.001</a:t>
            </a:r>
          </a:p>
        </p:txBody>
      </p:sp>
      <p:sp>
        <p:nvSpPr>
          <p:cNvPr id="19" name="TextBox 18"/>
          <p:cNvSpPr txBox="1">
            <a:spLocks noChangeArrowheads="1"/>
          </p:cNvSpPr>
          <p:nvPr/>
        </p:nvSpPr>
        <p:spPr bwMode="auto">
          <a:xfrm>
            <a:off x="3014663" y="3663950"/>
            <a:ext cx="938212" cy="354013"/>
          </a:xfrm>
          <a:prstGeom prst="rect">
            <a:avLst/>
          </a:prstGeom>
          <a:noFill/>
          <a:ln w="9525">
            <a:noFill/>
            <a:miter lim="800000"/>
            <a:headEnd/>
            <a:tailEnd/>
          </a:ln>
          <a:effectLst>
            <a:outerShdw dist="38100" dir="2700000" rotWithShape="0">
              <a:srgbClr val="808080">
                <a:alpha val="42999"/>
              </a:srgbClr>
            </a:outerShdw>
          </a:effectLst>
        </p:spPr>
        <p:txBody>
          <a:bodyPr wrap="none">
            <a:spAutoFit/>
          </a:bodyPr>
          <a:lstStyle/>
          <a:p>
            <a:r>
              <a:rPr lang="en-US" sz="1700" i="1">
                <a:solidFill>
                  <a:srgbClr val="FFFFFF"/>
                </a:solidFill>
                <a:cs typeface="Arial" charset="0"/>
              </a:rPr>
              <a:t>P </a:t>
            </a:r>
            <a:r>
              <a:rPr lang="en-US" sz="1700">
                <a:solidFill>
                  <a:srgbClr val="FFFFFF"/>
                </a:solidFill>
                <a:cs typeface="Arial" charset="0"/>
              </a:rPr>
              <a:t>=0.09</a:t>
            </a:r>
          </a:p>
          <a:p>
            <a:endParaRPr lang="en-US" sz="1700">
              <a:solidFill>
                <a:srgbClr val="FFFFFF"/>
              </a:solidFill>
              <a:cs typeface="Arial" charset="0"/>
            </a:endParaRPr>
          </a:p>
        </p:txBody>
      </p:sp>
      <p:sp>
        <p:nvSpPr>
          <p:cNvPr id="20" name="TextBox 19"/>
          <p:cNvSpPr txBox="1">
            <a:spLocks noChangeArrowheads="1"/>
          </p:cNvSpPr>
          <p:nvPr/>
        </p:nvSpPr>
        <p:spPr bwMode="auto">
          <a:xfrm>
            <a:off x="6199188" y="1773238"/>
            <a:ext cx="998537" cy="354012"/>
          </a:xfrm>
          <a:prstGeom prst="rect">
            <a:avLst/>
          </a:prstGeom>
          <a:noFill/>
          <a:ln w="9525">
            <a:noFill/>
            <a:miter lim="800000"/>
            <a:headEnd/>
            <a:tailEnd/>
          </a:ln>
          <a:effectLst>
            <a:outerShdw dist="38100" dir="2700000" rotWithShape="0">
              <a:srgbClr val="808080">
                <a:alpha val="42999"/>
              </a:srgbClr>
            </a:outerShdw>
          </a:effectLst>
        </p:spPr>
        <p:txBody>
          <a:bodyPr wrap="none">
            <a:spAutoFit/>
          </a:bodyPr>
          <a:lstStyle/>
          <a:p>
            <a:r>
              <a:rPr lang="en-US" sz="1700" i="1">
                <a:solidFill>
                  <a:srgbClr val="FFFFFF"/>
                </a:solidFill>
                <a:cs typeface="Arial" charset="0"/>
              </a:rPr>
              <a:t>P </a:t>
            </a:r>
            <a:r>
              <a:rPr lang="en-US" sz="1700">
                <a:solidFill>
                  <a:srgbClr val="FFFFFF"/>
                </a:solidFill>
                <a:cs typeface="Arial" charset="0"/>
              </a:rPr>
              <a:t>= 0.37</a:t>
            </a:r>
          </a:p>
        </p:txBody>
      </p:sp>
      <p:sp>
        <p:nvSpPr>
          <p:cNvPr id="21" name="TextBox 20"/>
          <p:cNvSpPr txBox="1">
            <a:spLocks noChangeArrowheads="1"/>
          </p:cNvSpPr>
          <p:nvPr/>
        </p:nvSpPr>
        <p:spPr bwMode="auto">
          <a:xfrm>
            <a:off x="7472363" y="5503863"/>
            <a:ext cx="893762" cy="354012"/>
          </a:xfrm>
          <a:prstGeom prst="rect">
            <a:avLst/>
          </a:prstGeom>
          <a:noFill/>
          <a:ln w="9525">
            <a:noFill/>
            <a:miter lim="800000"/>
            <a:headEnd/>
            <a:tailEnd/>
          </a:ln>
          <a:effectLst>
            <a:outerShdw dist="38100" dir="2700000" rotWithShape="0">
              <a:srgbClr val="808080">
                <a:alpha val="42999"/>
              </a:srgbClr>
            </a:outerShdw>
          </a:effectLst>
        </p:spPr>
        <p:txBody>
          <a:bodyPr wrap="none">
            <a:spAutoFit/>
          </a:bodyPr>
          <a:lstStyle/>
          <a:p>
            <a:r>
              <a:rPr lang="en-US" sz="1700" i="1">
                <a:solidFill>
                  <a:srgbClr val="FFFFFF"/>
                </a:solidFill>
                <a:cs typeface="Arial" charset="0"/>
              </a:rPr>
              <a:t>P</a:t>
            </a:r>
            <a:r>
              <a:rPr lang="en-US" sz="1700">
                <a:solidFill>
                  <a:srgbClr val="FFFFFF"/>
                </a:solidFill>
                <a:cs typeface="Arial" charset="0"/>
              </a:rPr>
              <a:t>=0.03</a:t>
            </a:r>
          </a:p>
        </p:txBody>
      </p:sp>
      <p:grpSp>
        <p:nvGrpSpPr>
          <p:cNvPr id="2" name="Group 28"/>
          <p:cNvGrpSpPr>
            <a:grpSpLocks/>
          </p:cNvGrpSpPr>
          <p:nvPr/>
        </p:nvGrpSpPr>
        <p:grpSpPr bwMode="auto">
          <a:xfrm>
            <a:off x="3081338" y="6197600"/>
            <a:ext cx="3479800" cy="515938"/>
            <a:chOff x="3149600" y="6222999"/>
            <a:chExt cx="3479800" cy="516467"/>
          </a:xfrm>
        </p:grpSpPr>
        <p:sp>
          <p:nvSpPr>
            <p:cNvPr id="28" name="Rectangle 27"/>
            <p:cNvSpPr>
              <a:spLocks noChangeArrowheads="1"/>
            </p:cNvSpPr>
            <p:nvPr/>
          </p:nvSpPr>
          <p:spPr bwMode="auto">
            <a:xfrm>
              <a:off x="3149600" y="6222999"/>
              <a:ext cx="3479800" cy="516467"/>
            </a:xfrm>
            <a:prstGeom prst="rect">
              <a:avLst/>
            </a:prstGeom>
            <a:solidFill>
              <a:schemeClr val="tx1">
                <a:lumMod val="65000"/>
              </a:schemeClr>
            </a:solidFill>
            <a:ln w="12700">
              <a:solidFill>
                <a:schemeClr val="bg1"/>
              </a:solidFill>
              <a:miter lim="800000"/>
              <a:headEnd/>
              <a:tailEnd/>
            </a:ln>
            <a:effectLst>
              <a:outerShdw dist="23000" dir="5400000" rotWithShape="0">
                <a:srgbClr val="808080">
                  <a:alpha val="34999"/>
                </a:srgbClr>
              </a:outerShdw>
            </a:effectLst>
          </p:spPr>
          <p:txBody>
            <a:bodyPr anchor="ctr"/>
            <a:lstStyle/>
            <a:p>
              <a:pPr algn="ctr"/>
              <a:endParaRPr lang="es-ES_tradnl">
                <a:solidFill>
                  <a:srgbClr val="FFFFFF"/>
                </a:solidFill>
              </a:endParaRPr>
            </a:p>
          </p:txBody>
        </p:sp>
        <p:sp>
          <p:nvSpPr>
            <p:cNvPr id="24" name="Rectangle 23"/>
            <p:cNvSpPr>
              <a:spLocks noChangeArrowheads="1"/>
            </p:cNvSpPr>
            <p:nvPr/>
          </p:nvSpPr>
          <p:spPr bwMode="auto">
            <a:xfrm>
              <a:off x="4851400" y="6383501"/>
              <a:ext cx="195262" cy="195462"/>
            </a:xfrm>
            <a:prstGeom prst="rect">
              <a:avLst/>
            </a:prstGeom>
            <a:solidFill>
              <a:srgbClr val="FF8000"/>
            </a:solidFill>
            <a:ln w="9525">
              <a:solidFill>
                <a:schemeClr val="bg1"/>
              </a:solidFill>
              <a:miter lim="800000"/>
              <a:headEnd/>
              <a:tailEnd/>
            </a:ln>
            <a:effectLst>
              <a:outerShdw dist="23000" dir="5400000" rotWithShape="0">
                <a:srgbClr val="808080">
                  <a:alpha val="34999"/>
                </a:srgbClr>
              </a:outerShdw>
            </a:effectLst>
          </p:spPr>
          <p:txBody>
            <a:bodyPr anchor="ctr"/>
            <a:lstStyle/>
            <a:p>
              <a:pPr algn="ctr"/>
              <a:endParaRPr lang="es-ES_tradnl">
                <a:solidFill>
                  <a:srgbClr val="FFFFFF"/>
                </a:solidFill>
              </a:endParaRPr>
            </a:p>
          </p:txBody>
        </p:sp>
        <p:sp>
          <p:nvSpPr>
            <p:cNvPr id="25" name="Rectangle 24"/>
            <p:cNvSpPr>
              <a:spLocks noChangeArrowheads="1"/>
            </p:cNvSpPr>
            <p:nvPr/>
          </p:nvSpPr>
          <p:spPr bwMode="auto">
            <a:xfrm>
              <a:off x="3330575" y="6383501"/>
              <a:ext cx="192087" cy="195462"/>
            </a:xfrm>
            <a:prstGeom prst="rect">
              <a:avLst/>
            </a:prstGeom>
            <a:solidFill>
              <a:srgbClr val="A0A0FF"/>
            </a:solidFill>
            <a:ln w="9525">
              <a:solidFill>
                <a:schemeClr val="bg1"/>
              </a:solidFill>
              <a:miter lim="800000"/>
              <a:headEnd/>
              <a:tailEnd/>
            </a:ln>
            <a:effectLst>
              <a:outerShdw dist="23000" dir="5400000" rotWithShape="0">
                <a:srgbClr val="808080">
                  <a:alpha val="34999"/>
                </a:srgbClr>
              </a:outerShdw>
            </a:effectLst>
          </p:spPr>
          <p:txBody>
            <a:bodyPr anchor="ctr"/>
            <a:lstStyle/>
            <a:p>
              <a:pPr algn="ctr"/>
              <a:endParaRPr lang="es-ES_tradnl">
                <a:solidFill>
                  <a:srgbClr val="FFFFFF"/>
                </a:solidFill>
              </a:endParaRPr>
            </a:p>
          </p:txBody>
        </p:sp>
        <p:sp>
          <p:nvSpPr>
            <p:cNvPr id="32789" name="TextBox 25"/>
            <p:cNvSpPr txBox="1">
              <a:spLocks noChangeArrowheads="1"/>
            </p:cNvSpPr>
            <p:nvPr/>
          </p:nvSpPr>
          <p:spPr bwMode="auto">
            <a:xfrm>
              <a:off x="3606801" y="6296566"/>
              <a:ext cx="1032934" cy="369332"/>
            </a:xfrm>
            <a:prstGeom prst="rect">
              <a:avLst/>
            </a:prstGeom>
            <a:noFill/>
            <a:ln w="9525">
              <a:noFill/>
              <a:miter lim="800000"/>
              <a:headEnd/>
              <a:tailEnd/>
            </a:ln>
          </p:spPr>
          <p:txBody>
            <a:bodyPr>
              <a:spAutoFit/>
            </a:bodyPr>
            <a:lstStyle/>
            <a:p>
              <a:r>
                <a:rPr lang="en-US" dirty="0">
                  <a:solidFill>
                    <a:srgbClr val="FFFFFF"/>
                  </a:solidFill>
                </a:rPr>
                <a:t>Placebo</a:t>
              </a:r>
            </a:p>
          </p:txBody>
        </p:sp>
        <p:sp>
          <p:nvSpPr>
            <p:cNvPr id="32790" name="TextBox 26"/>
            <p:cNvSpPr txBox="1">
              <a:spLocks noChangeArrowheads="1"/>
            </p:cNvSpPr>
            <p:nvPr/>
          </p:nvSpPr>
          <p:spPr bwMode="auto">
            <a:xfrm>
              <a:off x="5130800" y="6296566"/>
              <a:ext cx="1490133" cy="369332"/>
            </a:xfrm>
            <a:prstGeom prst="rect">
              <a:avLst/>
            </a:prstGeom>
            <a:noFill/>
            <a:ln w="9525">
              <a:noFill/>
              <a:miter lim="800000"/>
              <a:headEnd/>
              <a:tailEnd/>
            </a:ln>
          </p:spPr>
          <p:txBody>
            <a:bodyPr>
              <a:spAutoFit/>
            </a:bodyPr>
            <a:lstStyle/>
            <a:p>
              <a:r>
                <a:rPr lang="en-US" dirty="0" err="1">
                  <a:solidFill>
                    <a:srgbClr val="FFFFFF"/>
                  </a:solidFill>
                </a:rPr>
                <a:t>Rimonabant</a:t>
              </a:r>
              <a:endParaRPr lang="en-US" dirty="0">
                <a:solidFill>
                  <a:srgbClr val="FFFFFF"/>
                </a:solidFill>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0800"/>
            <a:ext cx="9144000" cy="652463"/>
          </a:xfrm>
          <a:effectLst>
            <a:outerShdw dist="38100" dir="2700000" rotWithShape="0">
              <a:srgbClr val="000000">
                <a:alpha val="42999"/>
              </a:srgbClr>
            </a:outerShdw>
          </a:effectLst>
        </p:spPr>
        <p:txBody>
          <a:bodyPr/>
          <a:lstStyle/>
          <a:p>
            <a:pPr eaLnBrk="1" hangingPunct="1"/>
            <a:r>
              <a:rPr lang="en-US" sz="3600" smtClean="0"/>
              <a:t>Major Adverse Cardiovascular Events</a:t>
            </a:r>
          </a:p>
        </p:txBody>
      </p:sp>
      <p:graphicFrame>
        <p:nvGraphicFramePr>
          <p:cNvPr id="3" name="Content Placeholder 7"/>
          <p:cNvGraphicFramePr>
            <a:graphicFrameLocks noGrp="1"/>
          </p:cNvGraphicFramePr>
          <p:nvPr/>
        </p:nvGraphicFramePr>
        <p:xfrm>
          <a:off x="228600" y="835025"/>
          <a:ext cx="8694738" cy="5495608"/>
        </p:xfrm>
        <a:graphic>
          <a:graphicData uri="http://schemas.openxmlformats.org/drawingml/2006/table">
            <a:tbl>
              <a:tblPr/>
              <a:tblGrid>
                <a:gridCol w="5054600"/>
                <a:gridCol w="1803400"/>
                <a:gridCol w="1836738"/>
              </a:tblGrid>
              <a:tr h="850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2300" b="0" i="0" u="none" strike="noStrike" cap="none" normalizeH="0" baseline="0" dirty="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Arial" charset="0"/>
                          <a:ea typeface="ＭＳ Ｐゴシック" pitchFamily="-111" charset="-128"/>
                          <a:cs typeface="Arial" charset="0"/>
                        </a:rPr>
                        <a:t>Placebo (n=417)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Arial" charset="0"/>
                          <a:ea typeface="ＭＳ Ｐゴシック" pitchFamily="-111" charset="-128"/>
                          <a:cs typeface="Arial" charset="0"/>
                        </a:rPr>
                        <a:t>Rimonabant(n=422)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80"/>
                    </a:solidFill>
                  </a:tcPr>
                </a:tc>
              </a:tr>
              <a:tr h="1068388">
                <a:tc>
                  <a:txBody>
                    <a:bodyPr/>
                    <a:lstStyle/>
                    <a:p>
                      <a:pPr marL="0" marR="0" lvl="0" indent="0" algn="l" defTabSz="457200" rtl="0" eaLnBrk="1" fontAlgn="base" latinLnBrk="0" hangingPunct="1">
                        <a:lnSpc>
                          <a:spcPts val="2300"/>
                        </a:lnSpc>
                        <a:spcBef>
                          <a:spcPct val="0"/>
                        </a:spcBef>
                        <a:spcAft>
                          <a:spcPts val="200"/>
                        </a:spcAft>
                        <a:buClrTx/>
                        <a:buSzTx/>
                        <a:buFontTx/>
                        <a:buNone/>
                        <a:tabLst/>
                      </a:pPr>
                      <a:r>
                        <a:rPr kumimoji="0" lang="en-US" sz="2200" b="0" i="0" u="none" strike="noStrike" cap="none" normalizeH="0" baseline="0" smtClean="0">
                          <a:ln>
                            <a:noFill/>
                          </a:ln>
                          <a:solidFill>
                            <a:schemeClr val="bg1"/>
                          </a:solidFill>
                          <a:effectLst/>
                          <a:latin typeface="Arial" charset="0"/>
                          <a:ea typeface="ＭＳ Ｐゴシック" pitchFamily="-111" charset="-128"/>
                        </a:rPr>
                        <a:t>Composite of CV death, nonfatal MI,</a:t>
                      </a:r>
                      <a:br>
                        <a:rPr kumimoji="0" lang="en-US" sz="2200" b="0" i="0" u="none" strike="noStrike" cap="none" normalizeH="0" baseline="0" smtClean="0">
                          <a:ln>
                            <a:noFill/>
                          </a:ln>
                          <a:solidFill>
                            <a:schemeClr val="bg1"/>
                          </a:solidFill>
                          <a:effectLst/>
                          <a:latin typeface="Arial" charset="0"/>
                          <a:ea typeface="ＭＳ Ｐゴシック" pitchFamily="-111" charset="-128"/>
                        </a:rPr>
                      </a:br>
                      <a:r>
                        <a:rPr kumimoji="0" lang="en-US" sz="2200" b="0" i="0" u="none" strike="noStrike" cap="none" normalizeH="0" baseline="0" smtClean="0">
                          <a:ln>
                            <a:noFill/>
                          </a:ln>
                          <a:solidFill>
                            <a:schemeClr val="bg1"/>
                          </a:solidFill>
                          <a:effectLst/>
                          <a:latin typeface="Arial" charset="0"/>
                          <a:ea typeface="ＭＳ Ｐゴシック" pitchFamily="-111" charset="-128"/>
                        </a:rPr>
                        <a:t>nonfatal stroke, or hospitalization for revascularization, unstable angina, TIA</a:t>
                      </a:r>
                      <a:endParaRPr kumimoji="0" lang="en-US" sz="2200" b="0" i="0" u="none" strike="noStrike" cap="none" normalizeH="0" baseline="0" smtClean="0">
                        <a:ln>
                          <a:noFill/>
                        </a:ln>
                        <a:solidFill>
                          <a:schemeClr val="bg1"/>
                        </a:solidFill>
                        <a:effectLst/>
                        <a:latin typeface="Times" pitchFamily="-111" charset="0"/>
                        <a:ea typeface="ＭＳ Ｐゴシック" pitchFamily="-111"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11.0%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10.4%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787400">
                <a:tc>
                  <a:txBody>
                    <a:bodyPr/>
                    <a:lstStyle/>
                    <a:p>
                      <a:pPr marL="0" marR="0" lvl="0" indent="0" algn="l" defTabSz="457200" rtl="0" eaLnBrk="1" fontAlgn="base" latinLnBrk="0" hangingPunct="1">
                        <a:lnSpc>
                          <a:spcPts val="2438"/>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Arial" charset="0"/>
                          <a:ea typeface="ＭＳ Ｐゴシック" pitchFamily="-111" charset="-128"/>
                        </a:rPr>
                        <a:t>Composite of CV death, nonfatal MI,</a:t>
                      </a:r>
                      <a:br>
                        <a:rPr kumimoji="0" lang="en-US" sz="2200" b="0" i="0" u="none" strike="noStrike" cap="none" normalizeH="0" baseline="0" smtClean="0">
                          <a:ln>
                            <a:noFill/>
                          </a:ln>
                          <a:solidFill>
                            <a:schemeClr val="bg1"/>
                          </a:solidFill>
                          <a:effectLst/>
                          <a:latin typeface="Arial" charset="0"/>
                          <a:ea typeface="ＭＳ Ｐゴシック" pitchFamily="-111" charset="-128"/>
                        </a:rPr>
                      </a:br>
                      <a:r>
                        <a:rPr kumimoji="0" lang="en-US" sz="2200" b="0" i="0" u="none" strike="noStrike" cap="none" normalizeH="0" baseline="0" smtClean="0">
                          <a:ln>
                            <a:noFill/>
                          </a:ln>
                          <a:solidFill>
                            <a:schemeClr val="bg1"/>
                          </a:solidFill>
                          <a:effectLst/>
                          <a:latin typeface="Arial" charset="0"/>
                          <a:ea typeface="ＭＳ Ｐゴシック" pitchFamily="-111" charset="-128"/>
                        </a:rPr>
                        <a:t>or nonfatal stroke</a:t>
                      </a:r>
                      <a:endParaRPr kumimoji="0" lang="en-US" sz="2200" b="0" i="0" u="none" strike="noStrike" cap="none" normalizeH="0" baseline="0" smtClean="0">
                        <a:ln>
                          <a:noFill/>
                        </a:ln>
                        <a:solidFill>
                          <a:schemeClr val="bg1"/>
                        </a:solidFill>
                        <a:effectLst/>
                        <a:latin typeface="Times" pitchFamily="-111" charset="0"/>
                        <a:ea typeface="ＭＳ Ｐゴシック" pitchFamily="-11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rPr>
                        <a:t>Cardiovascular death </a:t>
                      </a:r>
                      <a:endPar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rPr>
                        <a:t>All cause mortality*</a:t>
                      </a:r>
                      <a:endPar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Arial" charset="0"/>
                          <a:ea typeface="ＭＳ Ｐゴシック" pitchFamily="-111" charset="-128"/>
                          <a:cs typeface="Arial" charset="0"/>
                        </a:rPr>
                        <a:t>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rPr>
                        <a:t>Nonfatal MI</a:t>
                      </a:r>
                      <a:endPar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rPr>
                        <a:t>Fatal or nonfatal stroke</a:t>
                      </a:r>
                      <a:endPar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r h="749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Arial" charset="0"/>
                          <a:ea typeface="ＭＳ Ｐゴシック" pitchFamily="-111" charset="-128"/>
                        </a:rPr>
                        <a:t>Hospitalization for revascularization, unstable angina, or TIA</a:t>
                      </a:r>
                      <a:endParaRPr kumimoji="0" lang="en-US" sz="2200" b="0" i="0" u="none" strike="noStrike" cap="none" normalizeH="0" baseline="0" dirty="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schemeClr>
                    </a:solidFill>
                  </a:tcPr>
                </a:tc>
              </a:tr>
            </a:tbl>
          </a:graphicData>
        </a:graphic>
      </p:graphicFrame>
      <p:sp>
        <p:nvSpPr>
          <p:cNvPr id="38953" name="TextBox 4"/>
          <p:cNvSpPr txBox="1">
            <a:spLocks noChangeArrowheads="1"/>
          </p:cNvSpPr>
          <p:nvPr/>
        </p:nvSpPr>
        <p:spPr bwMode="auto">
          <a:xfrm>
            <a:off x="515938" y="6386513"/>
            <a:ext cx="1152525" cy="369887"/>
          </a:xfrm>
          <a:prstGeom prst="rect">
            <a:avLst/>
          </a:prstGeom>
          <a:noFill/>
          <a:ln w="9525">
            <a:noFill/>
            <a:miter lim="800000"/>
            <a:headEnd/>
            <a:tailEnd/>
          </a:ln>
        </p:spPr>
        <p:txBody>
          <a:bodyPr wrap="none">
            <a:spAutoFit/>
          </a:bodyPr>
          <a:lstStyle/>
          <a:p>
            <a:r>
              <a:rPr lang="en-US" i="1">
                <a:solidFill>
                  <a:schemeClr val="bg1"/>
                </a:solidFill>
              </a:rPr>
              <a:t>*P</a:t>
            </a:r>
            <a:r>
              <a:rPr lang="en-US">
                <a:solidFill>
                  <a:schemeClr val="bg1"/>
                </a:solidFill>
              </a:rPr>
              <a:t> = 0.06</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69938"/>
          </a:xfrm>
          <a:effectLst>
            <a:outerShdw dist="38100" dir="2700000" rotWithShape="0">
              <a:srgbClr val="000000">
                <a:alpha val="42999"/>
              </a:srgbClr>
            </a:outerShdw>
          </a:effectLst>
        </p:spPr>
        <p:txBody>
          <a:bodyPr/>
          <a:lstStyle/>
          <a:p>
            <a:pPr eaLnBrk="1" hangingPunct="1"/>
            <a:r>
              <a:rPr lang="en-US" sz="3600" smtClean="0"/>
              <a:t>Psychiatric Adverse Effects</a:t>
            </a:r>
          </a:p>
        </p:txBody>
      </p:sp>
      <p:graphicFrame>
        <p:nvGraphicFramePr>
          <p:cNvPr id="3" name="Content Placeholder 7"/>
          <p:cNvGraphicFramePr>
            <a:graphicFrameLocks noGrp="1"/>
          </p:cNvGraphicFramePr>
          <p:nvPr/>
        </p:nvGraphicFramePr>
        <p:xfrm>
          <a:off x="296863" y="830263"/>
          <a:ext cx="8550275" cy="5403537"/>
        </p:xfrm>
        <a:graphic>
          <a:graphicData uri="http://schemas.openxmlformats.org/drawingml/2006/table">
            <a:tbl>
              <a:tblPr/>
              <a:tblGrid>
                <a:gridCol w="3817937"/>
                <a:gridCol w="1676400"/>
                <a:gridCol w="1803400"/>
                <a:gridCol w="1252538"/>
              </a:tblGrid>
              <a:tr h="738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2200" b="0" i="0" u="none" strike="noStrike" cap="none" normalizeH="0" baseline="0" dirty="0" smtClean="0">
                        <a:ln>
                          <a:noFill/>
                        </a:ln>
                        <a:solidFill>
                          <a:srgbClr val="FFFFFF"/>
                        </a:solidFill>
                        <a:effectLst/>
                        <a:latin typeface="Arial" charset="0"/>
                        <a:ea typeface="ＭＳ Ｐゴシック" pitchFamily="-111"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Arial" charset="0"/>
                          <a:ea typeface="ＭＳ Ｐゴシック" pitchFamily="-111" charset="-128"/>
                          <a:cs typeface="Arial" charset="0"/>
                        </a:rPr>
                        <a:t>Placebo (n=417)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FFFFFF"/>
                          </a:solidFill>
                          <a:effectLst/>
                          <a:latin typeface="Arial" charset="0"/>
                          <a:ea typeface="ＭＳ Ｐゴシック" pitchFamily="-111" charset="-128"/>
                          <a:cs typeface="Arial" charset="0"/>
                        </a:rPr>
                        <a:t>Rimonabant</a:t>
                      </a:r>
                      <a:endParaRPr kumimoji="0" lang="en-US" sz="2200" b="0" i="0" u="none" strike="noStrike" cap="none" normalizeH="0" baseline="0" dirty="0" smtClean="0">
                        <a:ln>
                          <a:noFill/>
                        </a:ln>
                        <a:solidFill>
                          <a:srgbClr val="FFFFFF"/>
                        </a:solidFill>
                        <a:effectLst/>
                        <a:latin typeface="Arial" charset="0"/>
                        <a:ea typeface="ＭＳ Ｐゴシック" pitchFamily="-11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Arial" charset="0"/>
                          <a:ea typeface="ＭＳ Ｐゴシック" pitchFamily="-111" charset="-128"/>
                          <a:cs typeface="Arial" charset="0"/>
                        </a:rPr>
                        <a:t>(n=422)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rgbClr val="FFFFFF"/>
                          </a:solidFill>
                          <a:effectLst/>
                          <a:latin typeface="Arial" charset="0"/>
                          <a:ea typeface="ＭＳ Ｐゴシック" pitchFamily="-111" charset="-128"/>
                          <a:cs typeface="Arial" charset="0"/>
                        </a:rPr>
                        <a:t>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FFFFFF"/>
                          </a:solidFill>
                          <a:effectLst/>
                          <a:latin typeface="Arial" charset="0"/>
                          <a:ea typeface="ＭＳ Ｐゴシック" pitchFamily="-111" charset="-128"/>
                          <a:cs typeface="Arial" charset="0"/>
                        </a:rPr>
                        <a:t>value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80"/>
                    </a:solidFill>
                  </a:tcPr>
                </a:tc>
              </a:tr>
              <a:tr h="476250">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Psychiatric Disorders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Arial" charset="0"/>
                          <a:ea typeface="ＭＳ Ｐゴシック" pitchFamily="-111" charset="-128"/>
                          <a:cs typeface="Arial" charset="0"/>
                        </a:rPr>
                        <a:t>28.4%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Arial" charset="0"/>
                          <a:ea typeface="ＭＳ Ｐゴシック" pitchFamily="-111" charset="-128"/>
                          <a:cs typeface="Arial" charset="0"/>
                        </a:rPr>
                        <a:t>43.4%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Arial" charset="0"/>
                          <a:ea typeface="ＭＳ Ｐゴシック" pitchFamily="-111" charset="-128"/>
                          <a:cs typeface="Arial" charset="0"/>
                        </a:rPr>
                        <a:t>&lt;0.001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   Anxiety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11.8%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18.0%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rgbClr val="F2F2F2"/>
                          </a:solidFill>
                          <a:effectLst/>
                          <a:latin typeface="Arial" charset="0"/>
                          <a:ea typeface="ＭＳ Ｐゴシック" pitchFamily="-111" charset="-128"/>
                          <a:cs typeface="Arial" charset="0"/>
                        </a:rPr>
                        <a:t>   Depression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11.3%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16.8%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Insomnia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12.3%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rgbClr val="F2F2F2"/>
                          </a:solidFill>
                          <a:effectLst/>
                          <a:latin typeface="Arial" charset="0"/>
                          <a:ea typeface="ＭＳ Ｐゴシック" pitchFamily="-111" charset="-128"/>
                          <a:cs typeface="Arial" charset="0"/>
                        </a:rPr>
                        <a:t>   Depressed Mood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Major Depression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0.41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Suicidal ideation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0.44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Suicide Attempt – 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1 (0.2%)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0.50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Completed suicide – 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1 (0.2%)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0.50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61963">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rgbClr val="F2F2F2"/>
                          </a:solidFill>
                          <a:effectLst/>
                          <a:latin typeface="Arial" charset="0"/>
                          <a:ea typeface="ＭＳ Ｐゴシック" pitchFamily="-111" charset="-128"/>
                          <a:cs typeface="Arial" charset="0"/>
                        </a:rPr>
                        <a:t>   Severe psychiatric disorders*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5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1" charset="-128"/>
                          <a:cs typeface="Arial" charset="0"/>
                        </a:rPr>
                        <a:t>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1" charset="-128"/>
                          <a:cs typeface="Arial"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bl>
          </a:graphicData>
        </a:graphic>
      </p:graphicFrame>
      <p:sp>
        <p:nvSpPr>
          <p:cNvPr id="41025" name="TextBox 4"/>
          <p:cNvSpPr txBox="1">
            <a:spLocks noChangeArrowheads="1"/>
          </p:cNvSpPr>
          <p:nvPr/>
        </p:nvSpPr>
        <p:spPr bwMode="auto">
          <a:xfrm>
            <a:off x="609600" y="6381750"/>
            <a:ext cx="7227888" cy="369888"/>
          </a:xfrm>
          <a:prstGeom prst="rect">
            <a:avLst/>
          </a:prstGeom>
          <a:noFill/>
          <a:ln w="9525">
            <a:noFill/>
            <a:miter lim="800000"/>
            <a:headEnd/>
            <a:tailEnd/>
          </a:ln>
        </p:spPr>
        <p:txBody>
          <a:bodyPr wrap="none">
            <a:spAutoFit/>
          </a:bodyPr>
          <a:lstStyle/>
          <a:p>
            <a:r>
              <a:rPr lang="en-US">
                <a:solidFill>
                  <a:schemeClr val="bg1"/>
                </a:solidFill>
              </a:rPr>
              <a:t>* Major depression, suicidal ideation, attempted or successful suicide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0738"/>
          </a:xfrm>
          <a:effectLst>
            <a:outerShdw blurRad="50800" dist="38100" dir="2700000">
              <a:srgbClr val="000000">
                <a:alpha val="43000"/>
              </a:srgbClr>
            </a:outerShdw>
          </a:effectLst>
        </p:spPr>
        <p:txBody>
          <a:bodyPr>
            <a:normAutofit/>
          </a:bodyPr>
          <a:lstStyle/>
          <a:p>
            <a:r>
              <a:rPr lang="en-US" sz="3800" smtClean="0"/>
              <a:t>Conclusions</a:t>
            </a:r>
          </a:p>
        </p:txBody>
      </p:sp>
      <p:sp>
        <p:nvSpPr>
          <p:cNvPr id="3" name="Content Placeholder 2"/>
          <p:cNvSpPr>
            <a:spLocks noGrp="1"/>
          </p:cNvSpPr>
          <p:nvPr>
            <p:ph idx="1"/>
          </p:nvPr>
        </p:nvSpPr>
        <p:spPr>
          <a:xfrm>
            <a:off x="25400" y="820738"/>
            <a:ext cx="9101138" cy="5927725"/>
          </a:xfrm>
          <a:effectLst>
            <a:outerShdw blurRad="50800" dist="38100" dir="2700000">
              <a:srgbClr val="000000">
                <a:alpha val="43000"/>
              </a:srgbClr>
            </a:outerShdw>
          </a:effectLst>
        </p:spPr>
        <p:txBody>
          <a:bodyPr>
            <a:noAutofit/>
          </a:bodyPr>
          <a:lstStyle/>
          <a:p>
            <a:pPr>
              <a:lnSpc>
                <a:spcPts val="3300"/>
              </a:lnSpc>
              <a:spcBef>
                <a:spcPct val="0"/>
              </a:spcBef>
              <a:spcAft>
                <a:spcPts val="2800"/>
              </a:spcAft>
              <a:buClr>
                <a:schemeClr val="accent1"/>
              </a:buClr>
              <a:buSzPct val="120000"/>
            </a:pPr>
            <a:r>
              <a:rPr lang="en-US" sz="2700" smtClean="0"/>
              <a:t>Treatment of abdominally-obese coronary disease patients for 18 months with rimonabant: </a:t>
            </a:r>
          </a:p>
          <a:p>
            <a:pPr lvl="1">
              <a:lnSpc>
                <a:spcPts val="3300"/>
              </a:lnSpc>
              <a:spcBef>
                <a:spcPct val="0"/>
              </a:spcBef>
              <a:spcAft>
                <a:spcPts val="2800"/>
              </a:spcAft>
              <a:buClr>
                <a:schemeClr val="accent1"/>
              </a:buClr>
              <a:buSzPct val="120000"/>
            </a:pPr>
            <a:r>
              <a:rPr lang="en-US" sz="2500" smtClean="0"/>
              <a:t>Reduced body weight 4.3 kg and waist circumference</a:t>
            </a:r>
            <a:br>
              <a:rPr lang="en-US" sz="2500" smtClean="0"/>
            </a:br>
            <a:r>
              <a:rPr lang="en-US" sz="2500" smtClean="0"/>
              <a:t>4.5 cm, increased HDL-C 22.4%, reduced triglycerides 20.5%, hsCRP 50.3%, and favorably affected HbA</a:t>
            </a:r>
            <a:r>
              <a:rPr lang="en-US" sz="3200" baseline="-10000" smtClean="0"/>
              <a:t>1c</a:t>
            </a:r>
            <a:r>
              <a:rPr lang="en-US" sz="2500" smtClean="0"/>
              <a:t>. </a:t>
            </a:r>
          </a:p>
          <a:p>
            <a:pPr>
              <a:lnSpc>
                <a:spcPts val="3300"/>
              </a:lnSpc>
              <a:spcBef>
                <a:spcPct val="0"/>
              </a:spcBef>
              <a:spcAft>
                <a:spcPts val="2800"/>
              </a:spcAft>
              <a:buClr>
                <a:schemeClr val="accent1"/>
              </a:buClr>
              <a:buSzPct val="120000"/>
            </a:pPr>
            <a:r>
              <a:rPr lang="en-US" sz="2700" smtClean="0"/>
              <a:t>The study did not demonstrate an effect for rimonabant on the primary endpoint, PAV (</a:t>
            </a:r>
            <a:r>
              <a:rPr lang="en-US" sz="2700" i="1" smtClean="0"/>
              <a:t>P </a:t>
            </a:r>
            <a:r>
              <a:rPr lang="en-US" sz="2700" smtClean="0"/>
              <a:t>= 0.22), but a favorable effect for the secondary endpoint, TAV (</a:t>
            </a:r>
            <a:r>
              <a:rPr lang="en-US" sz="2700" i="1" smtClean="0"/>
              <a:t>P </a:t>
            </a:r>
            <a:r>
              <a:rPr lang="en-US" sz="2700" smtClean="0"/>
              <a:t>= 0.03).</a:t>
            </a:r>
          </a:p>
          <a:p>
            <a:pPr>
              <a:lnSpc>
                <a:spcPts val="3300"/>
              </a:lnSpc>
              <a:spcBef>
                <a:spcPct val="0"/>
              </a:spcBef>
              <a:spcAft>
                <a:spcPts val="2800"/>
              </a:spcAft>
              <a:buClr>
                <a:schemeClr val="accent1"/>
              </a:buClr>
              <a:buSzPct val="120000"/>
            </a:pPr>
            <a:r>
              <a:rPr lang="en-US" sz="2700" smtClean="0"/>
              <a:t>Psychiatric and GI adverse effects were more common with rimonabant, which resulted in a higher rate of drug discontinuation. </a:t>
            </a:r>
          </a:p>
          <a:p>
            <a:pPr>
              <a:lnSpc>
                <a:spcPts val="3300"/>
              </a:lnSpc>
              <a:spcBef>
                <a:spcPct val="0"/>
              </a:spcBef>
              <a:spcAft>
                <a:spcPts val="2800"/>
              </a:spcAft>
              <a:buClr>
                <a:schemeClr val="accent1"/>
              </a:buClr>
              <a:buSzPct val="120000"/>
            </a:pPr>
            <a:endParaRPr lang="en-US" sz="2700" smtClean="0"/>
          </a:p>
          <a:p>
            <a:pPr>
              <a:lnSpc>
                <a:spcPts val="3300"/>
              </a:lnSpc>
              <a:spcBef>
                <a:spcPct val="0"/>
              </a:spcBef>
              <a:spcAft>
                <a:spcPts val="2800"/>
              </a:spcAft>
              <a:buClr>
                <a:schemeClr val="accent1"/>
              </a:buClr>
              <a:buSzPct val="120000"/>
            </a:pPr>
            <a:endParaRPr lang="en-US" sz="2700"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CRESCENDO, AUDITOR</a:t>
            </a:r>
            <a:endParaRPr lang="es-ES" dirty="0"/>
          </a:p>
        </p:txBody>
      </p:sp>
      <p:pic>
        <p:nvPicPr>
          <p:cNvPr id="150530" name="Picture 2"/>
          <p:cNvPicPr>
            <a:picLocks noGrp="1" noChangeAspect="1" noChangeArrowheads="1"/>
          </p:cNvPicPr>
          <p:nvPr>
            <p:ph idx="1"/>
          </p:nvPr>
        </p:nvPicPr>
        <p:blipFill>
          <a:blip r:embed="rId2"/>
          <a:srcRect l="11250" t="19792" r="27500" b="6770"/>
          <a:stretch>
            <a:fillRect/>
          </a:stretch>
        </p:blipFill>
        <p:spPr bwMode="auto">
          <a:xfrm>
            <a:off x="2500298" y="1571612"/>
            <a:ext cx="4394198" cy="42148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3"/>
          <p:cNvSpPr>
            <a:spLocks noGrp="1"/>
          </p:cNvSpPr>
          <p:nvPr>
            <p:ph type="title" idx="4294967295"/>
          </p:nvPr>
        </p:nvSpPr>
        <p:spPr>
          <a:xfrm>
            <a:off x="457200" y="228600"/>
            <a:ext cx="8229600" cy="1143000"/>
          </a:xfrm>
        </p:spPr>
        <p:txBody>
          <a:bodyPr/>
          <a:lstStyle/>
          <a:p>
            <a:pPr eaLnBrk="1" hangingPunct="1">
              <a:lnSpc>
                <a:spcPct val="85000"/>
              </a:lnSpc>
            </a:pPr>
            <a:r>
              <a:rPr lang="es-ES_tradnl" sz="3600" b="1" dirty="0" smtClean="0">
                <a:solidFill>
                  <a:srgbClr val="FFFFFF"/>
                </a:solidFill>
              </a:rPr>
              <a:t>Explicaciones posibles .</a:t>
            </a:r>
            <a:endParaRPr lang="nl-NL" sz="3600" b="1" dirty="0" smtClean="0">
              <a:solidFill>
                <a:srgbClr val="FFFFFF"/>
              </a:solidFill>
            </a:endParaRPr>
          </a:p>
        </p:txBody>
      </p:sp>
      <p:sp>
        <p:nvSpPr>
          <p:cNvPr id="5" name="Rectangle 4"/>
          <p:cNvSpPr/>
          <p:nvPr/>
        </p:nvSpPr>
        <p:spPr>
          <a:xfrm>
            <a:off x="714348" y="1601774"/>
            <a:ext cx="7572428" cy="1428760"/>
          </a:xfrm>
          <a:prstGeom prst="rect">
            <a:avLst/>
          </a:prstGeom>
          <a:solidFill>
            <a:srgbClr val="3C4A6C">
              <a:alpha val="81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sz="3000" b="1" smtClean="0">
                <a:solidFill>
                  <a:srgbClr val="BFD4EF"/>
                </a:solidFill>
                <a:cs typeface="Arial" charset="0"/>
              </a:rPr>
              <a:t>Tecnica de medida</a:t>
            </a:r>
          </a:p>
          <a:p>
            <a:pPr lvl="1" algn="ctr"/>
            <a:r>
              <a:rPr lang="es-ES" sz="2400" smtClean="0">
                <a:solidFill>
                  <a:srgbClr val="FFFFFF"/>
                </a:solidFill>
                <a:cs typeface="Arial" charset="0"/>
              </a:rPr>
              <a:t>La tecnica no refleja adecuadamente la modificacion en la arteriosclerosis</a:t>
            </a:r>
            <a:endParaRPr lang="es-ES" sz="2400">
              <a:solidFill>
                <a:srgbClr val="FFFFFF"/>
              </a:solidFill>
              <a:cs typeface="Arial" charset="0"/>
            </a:endParaRPr>
          </a:p>
        </p:txBody>
      </p:sp>
      <p:sp>
        <p:nvSpPr>
          <p:cNvPr id="9" name="Rectangle 8"/>
          <p:cNvSpPr/>
          <p:nvPr/>
        </p:nvSpPr>
        <p:spPr>
          <a:xfrm>
            <a:off x="725461" y="4646610"/>
            <a:ext cx="7572428" cy="1428760"/>
          </a:xfrm>
          <a:prstGeom prst="rect">
            <a:avLst/>
          </a:prstGeom>
          <a:solidFill>
            <a:srgbClr val="3A456A">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b="1" smtClean="0">
                <a:solidFill>
                  <a:srgbClr val="BFD4EF"/>
                </a:solidFill>
                <a:cs typeface="Arial" pitchFamily="34" charset="0"/>
              </a:rPr>
              <a:t>La poblacion</a:t>
            </a:r>
            <a:endParaRPr lang="es-ES" sz="2800" b="1" smtClean="0">
              <a:solidFill>
                <a:srgbClr val="BFD4EF"/>
              </a:solidFill>
              <a:cs typeface="Arial" pitchFamily="34" charset="0"/>
            </a:endParaRPr>
          </a:p>
          <a:p>
            <a:pPr lvl="1" algn="ctr">
              <a:defRPr/>
            </a:pPr>
            <a:r>
              <a:rPr lang="es-ES" sz="2400" smtClean="0">
                <a:solidFill>
                  <a:srgbClr val="FFFFFF"/>
                </a:solidFill>
                <a:cs typeface="Arial" pitchFamily="34" charset="0"/>
              </a:rPr>
              <a:t>Una poblacion de bajo riesgo para detectar cambios. </a:t>
            </a:r>
            <a:endParaRPr lang="es-ES" sz="2400">
              <a:solidFill>
                <a:srgbClr val="FFFFFF"/>
              </a:solidFill>
              <a:cs typeface="Arial" pitchFamily="34" charset="0"/>
            </a:endParaRPr>
          </a:p>
        </p:txBody>
      </p:sp>
      <p:sp>
        <p:nvSpPr>
          <p:cNvPr id="10" name="Rectangle 9"/>
          <p:cNvSpPr/>
          <p:nvPr/>
        </p:nvSpPr>
        <p:spPr>
          <a:xfrm>
            <a:off x="727048" y="3117859"/>
            <a:ext cx="7572428" cy="1428760"/>
          </a:xfrm>
          <a:prstGeom prst="rect">
            <a:avLst/>
          </a:prstGeom>
          <a:solidFill>
            <a:srgbClr val="3A456A">
              <a:alpha val="81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b="1" smtClean="0">
                <a:solidFill>
                  <a:srgbClr val="BFD4EF"/>
                </a:solidFill>
                <a:cs typeface="Arial" pitchFamily="34" charset="0"/>
              </a:rPr>
              <a:t>El farmaco</a:t>
            </a:r>
          </a:p>
          <a:p>
            <a:pPr lvl="1" algn="ctr">
              <a:defRPr/>
            </a:pPr>
            <a:r>
              <a:rPr lang="es-ES" sz="2400" smtClean="0">
                <a:solidFill>
                  <a:srgbClr val="FFFFFF"/>
                </a:solidFill>
                <a:cs typeface="Arial" pitchFamily="34" charset="0"/>
              </a:rPr>
              <a:t>Ezetimibe no tiene un efecto vascular pese a la reduccion de LDL y PCR hs</a:t>
            </a:r>
            <a:endParaRPr lang="es-ES">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dirty="0" smtClean="0"/>
              <a:t>Otros</a:t>
            </a:r>
            <a:endParaRPr lang="es-ES" dirty="0"/>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a:stretch>
            <a:fillRect/>
          </a:stretch>
        </p:blipFill>
        <p:spPr bwMode="auto">
          <a:xfrm>
            <a:off x="1000100" y="642918"/>
            <a:ext cx="7329527" cy="3471881"/>
          </a:xfrm>
          <a:prstGeom prst="rect">
            <a:avLst/>
          </a:prstGeom>
          <a:noFill/>
          <a:ln w="9525">
            <a:noFill/>
            <a:miter lim="800000"/>
            <a:headEnd/>
            <a:tailEnd/>
          </a:ln>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6770" name="Rectangle 1026"/>
          <p:cNvSpPr>
            <a:spLocks noGrp="1" noChangeArrowheads="1"/>
          </p:cNvSpPr>
          <p:nvPr>
            <p:ph type="title"/>
          </p:nvPr>
        </p:nvSpPr>
        <p:spPr/>
        <p:txBody>
          <a:bodyPr/>
          <a:lstStyle/>
          <a:p>
            <a:r>
              <a:rPr lang="es-ES"/>
              <a:t>Antecedentes</a:t>
            </a:r>
          </a:p>
        </p:txBody>
      </p:sp>
      <p:sp>
        <p:nvSpPr>
          <p:cNvPr id="416771" name="Rectangle 1027"/>
          <p:cNvSpPr>
            <a:spLocks noGrp="1" noChangeArrowheads="1"/>
          </p:cNvSpPr>
          <p:nvPr>
            <p:ph type="body" idx="1"/>
          </p:nvPr>
        </p:nvSpPr>
        <p:spPr/>
        <p:txBody>
          <a:bodyPr/>
          <a:lstStyle/>
          <a:p>
            <a:pPr fontAlgn="b"/>
            <a:r>
              <a:rPr lang="es-ES"/>
              <a:t>Se han detectado asociaciones entre situaciones que generan estrés ambiental y el riesgo de eventos cardiovasculares. </a:t>
            </a:r>
          </a:p>
          <a:p>
            <a:pPr fontAlgn="b"/>
            <a:r>
              <a:rPr lang="es-ES"/>
              <a:t>Sin embargo, los datos relativos a actividades recreativas como ver espectáculos deportivos son contradictorios.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1" end="1"/>
                                            </p:txEl>
                                          </p:spTgt>
                                        </p:tgtEl>
                                        <p:attrNameLst>
                                          <p:attrName>style.visibility</p:attrName>
                                        </p:attrNameLst>
                                      </p:cBhvr>
                                      <p:to>
                                        <p:strVal val="visible"/>
                                      </p:to>
                                    </p:set>
                                    <p:anim calcmode="lin" valueType="num">
                                      <p:cBhvr additive="base">
                                        <p:cTn id="13"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s-ES"/>
              <a:t>Objetivos</a:t>
            </a:r>
          </a:p>
        </p:txBody>
      </p:sp>
      <p:sp>
        <p:nvSpPr>
          <p:cNvPr id="417795" name="Rectangle 3"/>
          <p:cNvSpPr>
            <a:spLocks noGrp="1" noChangeArrowheads="1"/>
          </p:cNvSpPr>
          <p:nvPr>
            <p:ph type="body" idx="1"/>
          </p:nvPr>
        </p:nvSpPr>
        <p:spPr/>
        <p:txBody>
          <a:bodyPr/>
          <a:lstStyle/>
          <a:p>
            <a:r>
              <a:rPr lang="es-ES"/>
              <a:t>Comprobar si los partidos de futbol en los que juega la selección nacional durante un campeonato mundial de fútbol se asocian a un mayor riesgo de urgencias cardíacas.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s-ES"/>
              <a:t>Diseño (1)</a:t>
            </a:r>
          </a:p>
        </p:txBody>
      </p:sp>
      <p:sp>
        <p:nvSpPr>
          <p:cNvPr id="418819" name="Rectangle 3"/>
          <p:cNvSpPr>
            <a:spLocks noGrp="1" noChangeArrowheads="1"/>
          </p:cNvSpPr>
          <p:nvPr>
            <p:ph type="body" idx="1"/>
          </p:nvPr>
        </p:nvSpPr>
        <p:spPr>
          <a:xfrm>
            <a:off x="685800" y="1828800"/>
            <a:ext cx="7772400" cy="4114800"/>
          </a:xfrm>
        </p:spPr>
        <p:txBody>
          <a:bodyPr>
            <a:noAutofit/>
          </a:bodyPr>
          <a:lstStyle/>
          <a:p>
            <a:pPr marL="288925" indent="-288925"/>
            <a:r>
              <a:rPr lang="es-ES" sz="2400" dirty="0"/>
              <a:t>Estudio transversal.</a:t>
            </a:r>
          </a:p>
          <a:p>
            <a:pPr marL="288925" indent="-288925"/>
            <a:r>
              <a:rPr lang="es-ES" sz="2400" dirty="0"/>
              <a:t>Participaron en el estudio:</a:t>
            </a:r>
          </a:p>
          <a:p>
            <a:pPr marL="765175" lvl="1"/>
            <a:r>
              <a:rPr lang="es-ES" sz="2000" dirty="0"/>
              <a:t>15 servicios de urgencias, </a:t>
            </a:r>
          </a:p>
          <a:p>
            <a:pPr marL="765175" lvl="1"/>
            <a:r>
              <a:rPr lang="es-ES" sz="2000" dirty="0"/>
              <a:t>6 servicios de rescate aéreo y </a:t>
            </a:r>
          </a:p>
          <a:p>
            <a:pPr marL="765175" lvl="1"/>
            <a:r>
              <a:rPr lang="es-ES" sz="2000" dirty="0"/>
              <a:t>3 UCI móviles</a:t>
            </a:r>
          </a:p>
          <a:p>
            <a:pPr marL="765175" lvl="1">
              <a:buFontTx/>
              <a:buNone/>
            </a:pPr>
            <a:r>
              <a:rPr lang="es-ES" sz="2000" dirty="0"/>
              <a:t>del área de Baviera. </a:t>
            </a:r>
          </a:p>
          <a:p>
            <a:pPr marL="288925" indent="-288925"/>
            <a:r>
              <a:rPr lang="es-ES" sz="2400" dirty="0"/>
              <a:t>El periodo de estudio fue el de la duración del Mundial de Fútbol de 2006 (9 de junio a 9 de julio). </a:t>
            </a:r>
          </a:p>
          <a:p>
            <a:pPr marL="288925" indent="-288925"/>
            <a:r>
              <a:rPr lang="es-ES" sz="2400" dirty="0"/>
              <a:t>Como periodos de control se utilizaron los comprendidos entre el 1 de mayo y el 31 de julio de 2003 y 2005, así como el mismo periodo de 2006 excepto en el que se llevó a cabo el campeonato.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additive="base">
                                        <p:cTn id="7"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additive="base">
                                        <p:cTn id="13"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8819">
                                            <p:txEl>
                                              <p:pRg st="2" end="2"/>
                                            </p:txEl>
                                          </p:spTgt>
                                        </p:tgtEl>
                                        <p:attrNameLst>
                                          <p:attrName>style.visibility</p:attrName>
                                        </p:attrNameLst>
                                      </p:cBhvr>
                                      <p:to>
                                        <p:strVal val="visible"/>
                                      </p:to>
                                    </p:set>
                                    <p:anim calcmode="lin" valueType="num">
                                      <p:cBhvr additive="base">
                                        <p:cTn id="1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8819">
                                            <p:txEl>
                                              <p:pRg st="3" end="3"/>
                                            </p:txEl>
                                          </p:spTgt>
                                        </p:tgtEl>
                                        <p:attrNameLst>
                                          <p:attrName>style.visibility</p:attrName>
                                        </p:attrNameLst>
                                      </p:cBhvr>
                                      <p:to>
                                        <p:strVal val="visible"/>
                                      </p:to>
                                    </p:set>
                                    <p:anim calcmode="lin" valueType="num">
                                      <p:cBhvr additive="base">
                                        <p:cTn id="21"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88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18819">
                                            <p:txEl>
                                              <p:pRg st="4" end="4"/>
                                            </p:txEl>
                                          </p:spTgt>
                                        </p:tgtEl>
                                        <p:attrNameLst>
                                          <p:attrName>style.visibility</p:attrName>
                                        </p:attrNameLst>
                                      </p:cBhvr>
                                      <p:to>
                                        <p:strVal val="visible"/>
                                      </p:to>
                                    </p:set>
                                    <p:anim calcmode="lin" valueType="num">
                                      <p:cBhvr additive="base">
                                        <p:cTn id="25" dur="500" fill="hold"/>
                                        <p:tgtEl>
                                          <p:spTgt spid="4188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1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8819">
                                            <p:txEl>
                                              <p:pRg st="5" end="5"/>
                                            </p:txEl>
                                          </p:spTgt>
                                        </p:tgtEl>
                                        <p:attrNameLst>
                                          <p:attrName>style.visibility</p:attrName>
                                        </p:attrNameLst>
                                      </p:cBhvr>
                                      <p:to>
                                        <p:strVal val="visible"/>
                                      </p:to>
                                    </p:set>
                                    <p:anim calcmode="lin" valueType="num">
                                      <p:cBhvr additive="base">
                                        <p:cTn id="29" dur="500" fill="hold"/>
                                        <p:tgtEl>
                                          <p:spTgt spid="41881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88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8819">
                                            <p:txEl>
                                              <p:pRg st="6" end="6"/>
                                            </p:txEl>
                                          </p:spTgt>
                                        </p:tgtEl>
                                        <p:attrNameLst>
                                          <p:attrName>style.visibility</p:attrName>
                                        </p:attrNameLst>
                                      </p:cBhvr>
                                      <p:to>
                                        <p:strVal val="visible"/>
                                      </p:to>
                                    </p:set>
                                    <p:anim calcmode="lin" valueType="num">
                                      <p:cBhvr additive="base">
                                        <p:cTn id="35" dur="500" fill="hold"/>
                                        <p:tgtEl>
                                          <p:spTgt spid="41881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88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18819">
                                            <p:txEl>
                                              <p:pRg st="7" end="7"/>
                                            </p:txEl>
                                          </p:spTgt>
                                        </p:tgtEl>
                                        <p:attrNameLst>
                                          <p:attrName>style.visibility</p:attrName>
                                        </p:attrNameLst>
                                      </p:cBhvr>
                                      <p:to>
                                        <p:strVal val="visible"/>
                                      </p:to>
                                    </p:set>
                                    <p:anim calcmode="lin" valueType="num">
                                      <p:cBhvr additive="base">
                                        <p:cTn id="41" dur="500" fill="hold"/>
                                        <p:tgtEl>
                                          <p:spTgt spid="41881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88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s-ES"/>
              <a:t>Diseño (2)</a:t>
            </a:r>
          </a:p>
        </p:txBody>
      </p:sp>
      <p:sp>
        <p:nvSpPr>
          <p:cNvPr id="419843" name="Rectangle 3"/>
          <p:cNvSpPr>
            <a:spLocks noGrp="1" noChangeArrowheads="1"/>
          </p:cNvSpPr>
          <p:nvPr>
            <p:ph type="body" idx="1"/>
          </p:nvPr>
        </p:nvSpPr>
        <p:spPr>
          <a:xfrm>
            <a:off x="685800" y="1752600"/>
            <a:ext cx="7772400" cy="4114800"/>
          </a:xfrm>
        </p:spPr>
        <p:txBody>
          <a:bodyPr/>
          <a:lstStyle/>
          <a:p>
            <a:r>
              <a:rPr lang="es-ES" sz="2400"/>
              <a:t>Se incluyeron en el estudio todos los pacientes residentes habitualmente en el área que contactaron con estos servicios de urgencias por uno de los siguientes diagnósticos: </a:t>
            </a:r>
          </a:p>
          <a:p>
            <a:pPr lvl="1"/>
            <a:r>
              <a:rPr lang="es-ES" sz="2000"/>
              <a:t>infarto de miocardio con o sin elevación del ST, </a:t>
            </a:r>
          </a:p>
          <a:p>
            <a:pPr lvl="1"/>
            <a:r>
              <a:rPr lang="es-ES" sz="2000"/>
              <a:t>arritmia cardíaca sintomática, </a:t>
            </a:r>
          </a:p>
          <a:p>
            <a:pPr lvl="1"/>
            <a:r>
              <a:rPr lang="es-ES" sz="2000"/>
              <a:t>paro cardíaco que requirió resucitación o </a:t>
            </a:r>
          </a:p>
          <a:p>
            <a:pPr lvl="1"/>
            <a:r>
              <a:rPr lang="es-ES" sz="2000"/>
              <a:t>descarga de un desfibrilador implantable.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anim calcmode="lin" valueType="num">
                                      <p:cBhvr additive="base">
                                        <p:cTn id="11" dur="500" fill="hold"/>
                                        <p:tgtEl>
                                          <p:spTgt spid="419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43">
                                            <p:txEl>
                                              <p:pRg st="2" end="2"/>
                                            </p:txEl>
                                          </p:spTgt>
                                        </p:tgtEl>
                                        <p:attrNameLst>
                                          <p:attrName>style.visibility</p:attrName>
                                        </p:attrNameLst>
                                      </p:cBhvr>
                                      <p:to>
                                        <p:strVal val="visible"/>
                                      </p:to>
                                    </p:set>
                                    <p:anim calcmode="lin" valueType="num">
                                      <p:cBhvr additive="base">
                                        <p:cTn id="15" dur="500" fill="hold"/>
                                        <p:tgtEl>
                                          <p:spTgt spid="419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9843">
                                            <p:txEl>
                                              <p:pRg st="3" end="3"/>
                                            </p:txEl>
                                          </p:spTgt>
                                        </p:tgtEl>
                                        <p:attrNameLst>
                                          <p:attrName>style.visibility</p:attrName>
                                        </p:attrNameLst>
                                      </p:cBhvr>
                                      <p:to>
                                        <p:strVal val="visible"/>
                                      </p:to>
                                    </p:set>
                                    <p:anim calcmode="lin" valueType="num">
                                      <p:cBhvr additive="base">
                                        <p:cTn id="19" dur="500" fill="hold"/>
                                        <p:tgtEl>
                                          <p:spTgt spid="419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9843">
                                            <p:txEl>
                                              <p:pRg st="4" end="4"/>
                                            </p:txEl>
                                          </p:spTgt>
                                        </p:tgtEl>
                                        <p:attrNameLst>
                                          <p:attrName>style.visibility</p:attrName>
                                        </p:attrNameLst>
                                      </p:cBhvr>
                                      <p:to>
                                        <p:strVal val="visible"/>
                                      </p:to>
                                    </p:set>
                                    <p:anim calcmode="lin" valueType="num">
                                      <p:cBhvr additive="base">
                                        <p:cTn id="23" dur="500" fill="hold"/>
                                        <p:tgtEl>
                                          <p:spTgt spid="4198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es-ES"/>
              <a:t>Diseño (3)</a:t>
            </a:r>
          </a:p>
        </p:txBody>
      </p:sp>
      <p:sp>
        <p:nvSpPr>
          <p:cNvPr id="727043" name="Rectangle 3"/>
          <p:cNvSpPr>
            <a:spLocks noGrp="1" noChangeArrowheads="1"/>
          </p:cNvSpPr>
          <p:nvPr>
            <p:ph type="body" idx="1"/>
          </p:nvPr>
        </p:nvSpPr>
        <p:spPr>
          <a:xfrm>
            <a:off x="685800" y="1752600"/>
            <a:ext cx="7772400" cy="4114800"/>
          </a:xfrm>
        </p:spPr>
        <p:txBody>
          <a:bodyPr/>
          <a:lstStyle/>
          <a:p>
            <a:pPr>
              <a:lnSpc>
                <a:spcPct val="90000"/>
              </a:lnSpc>
            </a:pPr>
            <a:r>
              <a:rPr lang="es-ES" sz="2400"/>
              <a:t>De cada uno de estos eventos se registró:</a:t>
            </a:r>
          </a:p>
          <a:p>
            <a:pPr lvl="1">
              <a:lnSpc>
                <a:spcPct val="90000"/>
              </a:lnSpc>
            </a:pPr>
            <a:r>
              <a:rPr lang="es-ES" sz="2000"/>
              <a:t>hora y lugar del inicio de los síntomas, </a:t>
            </a:r>
          </a:p>
          <a:p>
            <a:pPr lvl="1">
              <a:lnSpc>
                <a:spcPct val="90000"/>
              </a:lnSpc>
            </a:pPr>
            <a:r>
              <a:rPr lang="es-ES" sz="2000"/>
              <a:t>hora de la llamada a urgencias, </a:t>
            </a:r>
          </a:p>
          <a:p>
            <a:pPr lvl="1">
              <a:lnSpc>
                <a:spcPct val="90000"/>
              </a:lnSpc>
            </a:pPr>
            <a:r>
              <a:rPr lang="es-ES" sz="2000"/>
              <a:t>primeras determinaciones clínicas (PA, frecuencia cardíaca, ECG, etc.), </a:t>
            </a:r>
          </a:p>
          <a:p>
            <a:pPr lvl="1">
              <a:lnSpc>
                <a:spcPct val="90000"/>
              </a:lnSpc>
            </a:pPr>
            <a:r>
              <a:rPr lang="es-ES" sz="2000"/>
              <a:t>edad, sexo y</a:t>
            </a:r>
          </a:p>
          <a:p>
            <a:pPr lvl="1">
              <a:lnSpc>
                <a:spcPct val="90000"/>
              </a:lnSpc>
            </a:pPr>
            <a:r>
              <a:rPr lang="es-ES" sz="2000"/>
              <a:t>diagnóstico final del paciente.</a:t>
            </a:r>
          </a:p>
          <a:p>
            <a:pPr>
              <a:lnSpc>
                <a:spcPct val="90000"/>
              </a:lnSpc>
            </a:pPr>
            <a:r>
              <a:rPr lang="es-ES" sz="2400"/>
              <a:t>Se compararon las tasas de eventos de:</a:t>
            </a:r>
          </a:p>
          <a:p>
            <a:pPr lvl="1">
              <a:lnSpc>
                <a:spcPct val="90000"/>
              </a:lnSpc>
            </a:pPr>
            <a:r>
              <a:rPr lang="es-ES" sz="2000"/>
              <a:t>los 7 días en los que jugó la selección alemana, </a:t>
            </a:r>
          </a:p>
          <a:p>
            <a:pPr lvl="1">
              <a:lnSpc>
                <a:spcPct val="90000"/>
              </a:lnSpc>
            </a:pPr>
            <a:r>
              <a:rPr lang="es-ES" sz="2000"/>
              <a:t>los 24 días del campeonato en los que no jugó la selección y </a:t>
            </a:r>
          </a:p>
          <a:p>
            <a:pPr lvl="1">
              <a:lnSpc>
                <a:spcPct val="90000"/>
              </a:lnSpc>
            </a:pPr>
            <a:r>
              <a:rPr lang="es-ES" sz="2000"/>
              <a:t>los 242 días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anim calcmode="lin" valueType="num">
                                      <p:cBhvr additive="base">
                                        <p:cTn id="7" dur="500" fill="hold"/>
                                        <p:tgtEl>
                                          <p:spTgt spid="72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27043">
                                            <p:txEl>
                                              <p:pRg st="1" end="1"/>
                                            </p:txEl>
                                          </p:spTgt>
                                        </p:tgtEl>
                                        <p:attrNameLst>
                                          <p:attrName>style.visibility</p:attrName>
                                        </p:attrNameLst>
                                      </p:cBhvr>
                                      <p:to>
                                        <p:strVal val="visible"/>
                                      </p:to>
                                    </p:set>
                                    <p:anim calcmode="lin" valueType="num">
                                      <p:cBhvr additive="base">
                                        <p:cTn id="11" dur="500" fill="hold"/>
                                        <p:tgtEl>
                                          <p:spTgt spid="7270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270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27043">
                                            <p:txEl>
                                              <p:pRg st="2" end="2"/>
                                            </p:txEl>
                                          </p:spTgt>
                                        </p:tgtEl>
                                        <p:attrNameLst>
                                          <p:attrName>style.visibility</p:attrName>
                                        </p:attrNameLst>
                                      </p:cBhvr>
                                      <p:to>
                                        <p:strVal val="visible"/>
                                      </p:to>
                                    </p:set>
                                    <p:anim calcmode="lin" valueType="num">
                                      <p:cBhvr additive="base">
                                        <p:cTn id="15" dur="500" fill="hold"/>
                                        <p:tgtEl>
                                          <p:spTgt spid="7270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270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27043">
                                            <p:txEl>
                                              <p:pRg st="3" end="3"/>
                                            </p:txEl>
                                          </p:spTgt>
                                        </p:tgtEl>
                                        <p:attrNameLst>
                                          <p:attrName>style.visibility</p:attrName>
                                        </p:attrNameLst>
                                      </p:cBhvr>
                                      <p:to>
                                        <p:strVal val="visible"/>
                                      </p:to>
                                    </p:set>
                                    <p:anim calcmode="lin" valueType="num">
                                      <p:cBhvr additive="base">
                                        <p:cTn id="19" dur="500" fill="hold"/>
                                        <p:tgtEl>
                                          <p:spTgt spid="7270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27043">
                                            <p:txEl>
                                              <p:pRg st="4" end="4"/>
                                            </p:txEl>
                                          </p:spTgt>
                                        </p:tgtEl>
                                        <p:attrNameLst>
                                          <p:attrName>style.visibility</p:attrName>
                                        </p:attrNameLst>
                                      </p:cBhvr>
                                      <p:to>
                                        <p:strVal val="visible"/>
                                      </p:to>
                                    </p:set>
                                    <p:anim calcmode="lin" valueType="num">
                                      <p:cBhvr additive="base">
                                        <p:cTn id="23" dur="500" fill="hold"/>
                                        <p:tgtEl>
                                          <p:spTgt spid="7270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2704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27043">
                                            <p:txEl>
                                              <p:pRg st="5" end="5"/>
                                            </p:txEl>
                                          </p:spTgt>
                                        </p:tgtEl>
                                        <p:attrNameLst>
                                          <p:attrName>style.visibility</p:attrName>
                                        </p:attrNameLst>
                                      </p:cBhvr>
                                      <p:to>
                                        <p:strVal val="visible"/>
                                      </p:to>
                                    </p:set>
                                    <p:anim calcmode="lin" valueType="num">
                                      <p:cBhvr additive="base">
                                        <p:cTn id="27" dur="500" fill="hold"/>
                                        <p:tgtEl>
                                          <p:spTgt spid="72704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27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27043">
                                            <p:txEl>
                                              <p:pRg st="6" end="6"/>
                                            </p:txEl>
                                          </p:spTgt>
                                        </p:tgtEl>
                                        <p:attrNameLst>
                                          <p:attrName>style.visibility</p:attrName>
                                        </p:attrNameLst>
                                      </p:cBhvr>
                                      <p:to>
                                        <p:strVal val="visible"/>
                                      </p:to>
                                    </p:set>
                                    <p:anim calcmode="lin" valueType="num">
                                      <p:cBhvr additive="base">
                                        <p:cTn id="33" dur="500" fill="hold"/>
                                        <p:tgtEl>
                                          <p:spTgt spid="7270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2704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27043">
                                            <p:txEl>
                                              <p:pRg st="7" end="7"/>
                                            </p:txEl>
                                          </p:spTgt>
                                        </p:tgtEl>
                                        <p:attrNameLst>
                                          <p:attrName>style.visibility</p:attrName>
                                        </p:attrNameLst>
                                      </p:cBhvr>
                                      <p:to>
                                        <p:strVal val="visible"/>
                                      </p:to>
                                    </p:set>
                                    <p:anim calcmode="lin" valueType="num">
                                      <p:cBhvr additive="base">
                                        <p:cTn id="37" dur="500" fill="hold"/>
                                        <p:tgtEl>
                                          <p:spTgt spid="7270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4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27043">
                                            <p:txEl>
                                              <p:pRg st="8" end="8"/>
                                            </p:txEl>
                                          </p:spTgt>
                                        </p:tgtEl>
                                        <p:attrNameLst>
                                          <p:attrName>style.visibility</p:attrName>
                                        </p:attrNameLst>
                                      </p:cBhvr>
                                      <p:to>
                                        <p:strVal val="visible"/>
                                      </p:to>
                                    </p:set>
                                    <p:anim calcmode="lin" valueType="num">
                                      <p:cBhvr additive="base">
                                        <p:cTn id="41" dur="500" fill="hold"/>
                                        <p:tgtEl>
                                          <p:spTgt spid="72704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2704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7043">
                                            <p:txEl>
                                              <p:pRg st="9" end="9"/>
                                            </p:txEl>
                                          </p:spTgt>
                                        </p:tgtEl>
                                        <p:attrNameLst>
                                          <p:attrName>style.visibility</p:attrName>
                                        </p:attrNameLst>
                                      </p:cBhvr>
                                      <p:to>
                                        <p:strVal val="visible"/>
                                      </p:to>
                                    </p:set>
                                    <p:anim calcmode="lin" valueType="num">
                                      <p:cBhvr additive="base">
                                        <p:cTn id="45" dur="500" fill="hold"/>
                                        <p:tgtEl>
                                          <p:spTgt spid="72704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270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autoUpdateAnimBg="0"/>
    </p:bld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es-ES"/>
              <a:t>Resultados (1)</a:t>
            </a:r>
          </a:p>
        </p:txBody>
      </p:sp>
      <p:sp>
        <p:nvSpPr>
          <p:cNvPr id="679939" name="Rectangle 3"/>
          <p:cNvSpPr>
            <a:spLocks noGrp="1" noChangeArrowheads="1"/>
          </p:cNvSpPr>
          <p:nvPr>
            <p:ph type="body" idx="1"/>
          </p:nvPr>
        </p:nvSpPr>
        <p:spPr>
          <a:xfrm>
            <a:off x="685800" y="1828800"/>
            <a:ext cx="7772400" cy="4114800"/>
          </a:xfrm>
        </p:spPr>
        <p:txBody>
          <a:bodyPr/>
          <a:lstStyle/>
          <a:p>
            <a:r>
              <a:rPr lang="es-ES" sz="2800"/>
              <a:t>Se incluyeron en el estudio 4.279 pacientes con eventos cardiovasculares. </a:t>
            </a:r>
          </a:p>
          <a:p>
            <a:r>
              <a:rPr lang="es-ES" sz="2800"/>
              <a:t>Se encontró una relación positiva entre el número de eventos cardiovasculares y la presión atmosférica, así como un incremento en el número de eventos el año 2006, los martes y los domingos. </a:t>
            </a:r>
          </a:p>
          <a:p>
            <a:r>
              <a:rPr lang="es-ES" sz="2800"/>
              <a:t>Los sábados se dieron menos eventos.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 calcmode="lin" valueType="num">
                                      <p:cBhvr additive="base">
                                        <p:cTn id="7" dur="500" fill="hold"/>
                                        <p:tgtEl>
                                          <p:spTgt spid="67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9939">
                                            <p:txEl>
                                              <p:pRg st="1" end="1"/>
                                            </p:txEl>
                                          </p:spTgt>
                                        </p:tgtEl>
                                        <p:attrNameLst>
                                          <p:attrName>style.visibility</p:attrName>
                                        </p:attrNameLst>
                                      </p:cBhvr>
                                      <p:to>
                                        <p:strVal val="visible"/>
                                      </p:to>
                                    </p:set>
                                    <p:anim calcmode="lin" valueType="num">
                                      <p:cBhvr additive="base">
                                        <p:cTn id="13" dur="500" fill="hold"/>
                                        <p:tgtEl>
                                          <p:spTgt spid="67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9939">
                                            <p:txEl>
                                              <p:pRg st="2" end="2"/>
                                            </p:txEl>
                                          </p:spTgt>
                                        </p:tgtEl>
                                        <p:attrNameLst>
                                          <p:attrName>style.visibility</p:attrName>
                                        </p:attrNameLst>
                                      </p:cBhvr>
                                      <p:to>
                                        <p:strVal val="visible"/>
                                      </p:to>
                                    </p:set>
                                    <p:anim calcmode="lin" valueType="num">
                                      <p:cBhvr additive="base">
                                        <p:cTn id="19" dur="500" fill="hold"/>
                                        <p:tgtEl>
                                          <p:spTgt spid="67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s-ES"/>
              <a:t>Resultados (2)</a:t>
            </a:r>
          </a:p>
        </p:txBody>
      </p:sp>
      <p:grpSp>
        <p:nvGrpSpPr>
          <p:cNvPr id="2" name="Group 7"/>
          <p:cNvGrpSpPr>
            <a:grpSpLocks/>
          </p:cNvGrpSpPr>
          <p:nvPr/>
        </p:nvGrpSpPr>
        <p:grpSpPr bwMode="auto">
          <a:xfrm>
            <a:off x="685800" y="1828800"/>
            <a:ext cx="5257800" cy="4191000"/>
            <a:chOff x="432" y="1152"/>
            <a:chExt cx="3312" cy="2640"/>
          </a:xfrm>
        </p:grpSpPr>
        <p:sp>
          <p:nvSpPr>
            <p:cNvPr id="739333" name="Rectangle 5"/>
            <p:cNvSpPr>
              <a:spLocks noChangeArrowheads="1"/>
            </p:cNvSpPr>
            <p:nvPr/>
          </p:nvSpPr>
          <p:spPr bwMode="auto">
            <a:xfrm>
              <a:off x="432" y="1152"/>
              <a:ext cx="3312" cy="2640"/>
            </a:xfrm>
            <a:prstGeom prst="rect">
              <a:avLst/>
            </a:prstGeom>
            <a:solidFill>
              <a:srgbClr val="E7E7E7"/>
            </a:solidFill>
            <a:ln w="9525">
              <a:noFill/>
              <a:miter lim="800000"/>
              <a:headEnd/>
              <a:tailEnd/>
            </a:ln>
            <a:effectLst/>
          </p:spPr>
          <p:txBody>
            <a:bodyPr wrap="none" anchor="ctr"/>
            <a:lstStyle/>
            <a:p>
              <a:endParaRPr lang="es-ES"/>
            </a:p>
          </p:txBody>
        </p:sp>
        <p:pic>
          <p:nvPicPr>
            <p:cNvPr id="739334" name="Picture 6" descr="I:\Apaldia-Usuarios\resumenes\img\F0055201.gif"/>
            <p:cNvPicPr>
              <a:picLocks noChangeAspect="1" noChangeArrowheads="1"/>
            </p:cNvPicPr>
            <p:nvPr/>
          </p:nvPicPr>
          <p:blipFill>
            <a:blip r:embed="rId3"/>
            <a:srcRect/>
            <a:stretch>
              <a:fillRect/>
            </a:stretch>
          </p:blipFill>
          <p:spPr bwMode="auto">
            <a:xfrm>
              <a:off x="480" y="1305"/>
              <a:ext cx="3216" cy="2458"/>
            </a:xfrm>
            <a:prstGeom prst="rect">
              <a:avLst/>
            </a:prstGeom>
            <a:solidFill>
              <a:srgbClr val="E7E7E7"/>
            </a:solidFill>
          </p:spPr>
        </p:pic>
      </p:grpSp>
      <p:graphicFrame>
        <p:nvGraphicFramePr>
          <p:cNvPr id="739425" name="Group 97"/>
          <p:cNvGraphicFramePr>
            <a:graphicFrameLocks noGrp="1"/>
          </p:cNvGraphicFramePr>
          <p:nvPr/>
        </p:nvGraphicFramePr>
        <p:xfrm>
          <a:off x="6019800" y="1752600"/>
          <a:ext cx="2514600" cy="4366260"/>
        </p:xfrm>
        <a:graphic>
          <a:graphicData uri="http://schemas.openxmlformats.org/drawingml/2006/table">
            <a:tbl>
              <a:tblPr/>
              <a:tblGrid>
                <a:gridCol w="228600"/>
                <a:gridCol w="2286000"/>
              </a:tblGrid>
              <a:tr h="19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Detalles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Liguilla inicial. Alemania gana a Costa Rica.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Liguilla inicial. Alemania gana a Polonia con un gol en el último minuto.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Liguilla inicial. Alemania (ya clasificada) gana a Ecuador.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Eliminatoria de octavos. Alemania gana a Suecia.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Eliminatoria de cuartos. Alemania gana a Argentina en la tanda de penaltis.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Semifinal. Alemania pierde con Italia.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Alemania gana a Portugal en el partido por el 3r. puesto.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2"/>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Final del campeonato. Italia-Francia.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39425"/>
                                        </p:tgtEl>
                                        <p:attrNameLst>
                                          <p:attrName>style.visibility</p:attrName>
                                        </p:attrNameLst>
                                      </p:cBhvr>
                                      <p:to>
                                        <p:strVal val="visible"/>
                                      </p:to>
                                    </p:set>
                                    <p:anim calcmode="lin" valueType="num">
                                      <p:cBhvr additive="base">
                                        <p:cTn id="13" dur="500" fill="hold"/>
                                        <p:tgtEl>
                                          <p:spTgt spid="739425"/>
                                        </p:tgtEl>
                                        <p:attrNameLst>
                                          <p:attrName>ppt_x</p:attrName>
                                        </p:attrNameLst>
                                      </p:cBhvr>
                                      <p:tavLst>
                                        <p:tav tm="0">
                                          <p:val>
                                            <p:strVal val="1+#ppt_w/2"/>
                                          </p:val>
                                        </p:tav>
                                        <p:tav tm="100000">
                                          <p:val>
                                            <p:strVal val="#ppt_x"/>
                                          </p:val>
                                        </p:tav>
                                      </p:tavLst>
                                    </p:anim>
                                    <p:anim calcmode="lin" valueType="num">
                                      <p:cBhvr additive="base">
                                        <p:cTn id="14" dur="500" fill="hold"/>
                                        <p:tgtEl>
                                          <p:spTgt spid="7394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lstStyle/>
          <a:p>
            <a:r>
              <a:rPr lang="es-ES"/>
              <a:t>Resultados (3)</a:t>
            </a:r>
          </a:p>
        </p:txBody>
      </p:sp>
      <p:sp>
        <p:nvSpPr>
          <p:cNvPr id="729091" name="Rectangle 3"/>
          <p:cNvSpPr>
            <a:spLocks noGrp="1" noChangeArrowheads="1"/>
          </p:cNvSpPr>
          <p:nvPr>
            <p:ph type="body" idx="1"/>
          </p:nvPr>
        </p:nvSpPr>
        <p:spPr>
          <a:xfrm>
            <a:off x="685800" y="1828800"/>
            <a:ext cx="7772400" cy="4114800"/>
          </a:xfrm>
        </p:spPr>
        <p:txBody>
          <a:bodyPr/>
          <a:lstStyle/>
          <a:p>
            <a:r>
              <a:rPr lang="es-ES" sz="2400"/>
              <a:t>La razón de la tasa de incidencia (RI) ajustada los días en que jugó la selección alemana fue de 2,66 (IC95% 2,33 a -3,04; P&lt;0,001). </a:t>
            </a:r>
          </a:p>
          <a:p>
            <a:r>
              <a:rPr lang="es-ES" sz="2400"/>
              <a:t>Durante los días en los que duró el mundial, pero que no jugaba la selección alemana, se dio un incremento no significativo de los eventos (RI 1,11; IC95% 0,99 a 1,25; P=0,08).</a:t>
            </a:r>
          </a:p>
          <a:p>
            <a:r>
              <a:rPr lang="es-ES" sz="2400"/>
              <a:t>Se detectó un incremento tanto de los infartos de miocardio como para las arritmias, sin diferencias estadísticamente significativas entre ellos.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anim calcmode="lin" valueType="num">
                                      <p:cBhvr additive="base">
                                        <p:cTn id="7" dur="500" fill="hold"/>
                                        <p:tgtEl>
                                          <p:spTgt spid="72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9091">
                                            <p:txEl>
                                              <p:pRg st="1" end="1"/>
                                            </p:txEl>
                                          </p:spTgt>
                                        </p:tgtEl>
                                        <p:attrNameLst>
                                          <p:attrName>style.visibility</p:attrName>
                                        </p:attrNameLst>
                                      </p:cBhvr>
                                      <p:to>
                                        <p:strVal val="visible"/>
                                      </p:to>
                                    </p:set>
                                    <p:anim calcmode="lin" valueType="num">
                                      <p:cBhvr additive="base">
                                        <p:cTn id="13" dur="500" fill="hold"/>
                                        <p:tgtEl>
                                          <p:spTgt spid="72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9091">
                                            <p:txEl>
                                              <p:pRg st="2" end="2"/>
                                            </p:txEl>
                                          </p:spTgt>
                                        </p:tgtEl>
                                        <p:attrNameLst>
                                          <p:attrName>style.visibility</p:attrName>
                                        </p:attrNameLst>
                                      </p:cBhvr>
                                      <p:to>
                                        <p:strVal val="visible"/>
                                      </p:to>
                                    </p:set>
                                    <p:anim calcmode="lin" valueType="num">
                                      <p:cBhvr additive="base">
                                        <p:cTn id="19" dur="500" fill="hold"/>
                                        <p:tgtEl>
                                          <p:spTgt spid="72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62000" y="533400"/>
            <a:ext cx="4584700" cy="2692400"/>
          </a:xfrm>
          <a:prstGeom prst="rect">
            <a:avLst/>
          </a:prstGeom>
        </p:spPr>
      </p:pic>
      <p:pic>
        <p:nvPicPr>
          <p:cNvPr id="4" name="Imagen 3"/>
          <p:cNvPicPr>
            <a:picLocks noChangeAspect="1"/>
          </p:cNvPicPr>
          <p:nvPr/>
        </p:nvPicPr>
        <p:blipFill>
          <a:blip r:embed="rId3"/>
          <a:stretch>
            <a:fillRect/>
          </a:stretch>
        </p:blipFill>
        <p:spPr>
          <a:xfrm>
            <a:off x="6172200" y="762000"/>
            <a:ext cx="2451100" cy="4889500"/>
          </a:xfrm>
          <a:prstGeom prst="rect">
            <a:avLst/>
          </a:prstGeom>
        </p:spPr>
      </p:pic>
      <p:pic>
        <p:nvPicPr>
          <p:cNvPr id="6" name="Imagen 5"/>
          <p:cNvPicPr>
            <a:picLocks noChangeAspect="1"/>
          </p:cNvPicPr>
          <p:nvPr/>
        </p:nvPicPr>
        <p:blipFill>
          <a:blip r:embed="rId4"/>
          <a:stretch>
            <a:fillRect/>
          </a:stretch>
        </p:blipFill>
        <p:spPr>
          <a:xfrm>
            <a:off x="1371600" y="3505200"/>
            <a:ext cx="3302000" cy="3060700"/>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1378" name="Rectangle 1026"/>
          <p:cNvSpPr>
            <a:spLocks noGrp="1" noChangeArrowheads="1"/>
          </p:cNvSpPr>
          <p:nvPr>
            <p:ph type="title"/>
          </p:nvPr>
        </p:nvSpPr>
        <p:spPr/>
        <p:txBody>
          <a:bodyPr/>
          <a:lstStyle/>
          <a:p>
            <a:r>
              <a:rPr lang="es-ES"/>
              <a:t>Resultados (4)</a:t>
            </a:r>
          </a:p>
        </p:txBody>
      </p:sp>
      <p:grpSp>
        <p:nvGrpSpPr>
          <p:cNvPr id="2" name="Group 1031"/>
          <p:cNvGrpSpPr>
            <a:grpSpLocks/>
          </p:cNvGrpSpPr>
          <p:nvPr/>
        </p:nvGrpSpPr>
        <p:grpSpPr bwMode="auto">
          <a:xfrm>
            <a:off x="685800" y="1828800"/>
            <a:ext cx="7772400" cy="4186238"/>
            <a:chOff x="432" y="1152"/>
            <a:chExt cx="4896" cy="2637"/>
          </a:xfrm>
        </p:grpSpPr>
        <p:graphicFrame>
          <p:nvGraphicFramePr>
            <p:cNvPr id="7" name="Object 2"/>
            <p:cNvGraphicFramePr>
              <a:graphicFrameLocks noChangeAspect="1"/>
            </p:cNvGraphicFramePr>
            <p:nvPr/>
          </p:nvGraphicFramePr>
          <p:xfrm>
            <a:off x="432" y="1152"/>
            <a:ext cx="4896" cy="2637"/>
          </p:xfrm>
          <a:graphic>
            <a:graphicData uri="http://schemas.openxmlformats.org/drawingml/2006/chart">
              <c:chart xmlns:c="http://schemas.openxmlformats.org/drawingml/2006/chart" xmlns:r="http://schemas.openxmlformats.org/officeDocument/2006/relationships" r:id="rId3"/>
            </a:graphicData>
          </a:graphic>
        </p:graphicFrame>
        <p:sp>
          <p:nvSpPr>
            <p:cNvPr id="741380" name="Line 1028"/>
            <p:cNvSpPr>
              <a:spLocks noChangeShapeType="1"/>
            </p:cNvSpPr>
            <p:nvPr/>
          </p:nvSpPr>
          <p:spPr bwMode="auto">
            <a:xfrm flipV="1">
              <a:off x="2976" y="3360"/>
              <a:ext cx="0" cy="192"/>
            </a:xfrm>
            <a:prstGeom prst="line">
              <a:avLst/>
            </a:prstGeom>
            <a:noFill/>
            <a:ln w="9525">
              <a:solidFill>
                <a:srgbClr val="FF0000"/>
              </a:solidFill>
              <a:round/>
              <a:headEnd/>
              <a:tailEnd type="triangle" w="med" len="med"/>
            </a:ln>
            <a:effectLst/>
          </p:spPr>
          <p:txBody>
            <a:bodyPr/>
            <a:lstStyle/>
            <a:p>
              <a:endParaRPr lang="es-ES"/>
            </a:p>
          </p:txBody>
        </p:sp>
        <p:sp>
          <p:nvSpPr>
            <p:cNvPr id="741381" name="Text Box 1029"/>
            <p:cNvSpPr txBox="1">
              <a:spLocks noChangeArrowheads="1"/>
            </p:cNvSpPr>
            <p:nvPr/>
          </p:nvSpPr>
          <p:spPr bwMode="auto">
            <a:xfrm>
              <a:off x="2544" y="3552"/>
              <a:ext cx="1197" cy="233"/>
            </a:xfrm>
            <a:prstGeom prst="rect">
              <a:avLst/>
            </a:prstGeom>
            <a:noFill/>
            <a:ln w="9525">
              <a:noFill/>
              <a:miter lim="800000"/>
              <a:headEnd/>
              <a:tailEnd/>
            </a:ln>
            <a:effectLst/>
          </p:spPr>
          <p:txBody>
            <a:bodyPr wrap="none">
              <a:spAutoFit/>
            </a:bodyPr>
            <a:lstStyle/>
            <a:p>
              <a:r>
                <a:rPr lang="es-ES" dirty="0">
                  <a:solidFill>
                    <a:schemeClr val="accent3">
                      <a:lumMod val="50000"/>
                    </a:schemeClr>
                  </a:solidFill>
                </a:rPr>
                <a:t>Inicio del partido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r>
              <a:rPr lang="es-ES"/>
              <a:t>Resultados (5)</a:t>
            </a:r>
          </a:p>
        </p:txBody>
      </p:sp>
      <p:sp>
        <p:nvSpPr>
          <p:cNvPr id="731139" name="Rectangle 3"/>
          <p:cNvSpPr>
            <a:spLocks noGrp="1" noChangeArrowheads="1"/>
          </p:cNvSpPr>
          <p:nvPr>
            <p:ph type="body" idx="1"/>
          </p:nvPr>
        </p:nvSpPr>
        <p:spPr>
          <a:xfrm>
            <a:off x="685800" y="1828800"/>
            <a:ext cx="7772400" cy="4114800"/>
          </a:xfrm>
        </p:spPr>
        <p:txBody>
          <a:bodyPr>
            <a:normAutofit lnSpcReduction="10000"/>
          </a:bodyPr>
          <a:lstStyle/>
          <a:p>
            <a:pPr>
              <a:lnSpc>
                <a:spcPct val="90000"/>
              </a:lnSpc>
            </a:pPr>
            <a:r>
              <a:rPr lang="es-ES" sz="2400"/>
              <a:t>No se encontraron diferencias importantes entre la ciudad, las áreas suburbanas y las rurales. </a:t>
            </a:r>
          </a:p>
          <a:p>
            <a:pPr>
              <a:lnSpc>
                <a:spcPct val="90000"/>
              </a:lnSpc>
            </a:pPr>
            <a:r>
              <a:rPr lang="es-ES" sz="2400"/>
              <a:t>Durante los 7 días que jugó la selección alemana el riesgo fue superior para los varones que para las mujeres (RI 3,26 frente a 1,82; P&lt;0,001). </a:t>
            </a:r>
          </a:p>
          <a:p>
            <a:pPr>
              <a:lnSpc>
                <a:spcPct val="90000"/>
              </a:lnSpc>
            </a:pPr>
            <a:r>
              <a:rPr lang="es-ES" sz="2400"/>
              <a:t>También fue superior para las personas con antecedentes de enfermedad coronaria (4,03 frente a 2,05). </a:t>
            </a:r>
          </a:p>
          <a:p>
            <a:pPr>
              <a:lnSpc>
                <a:spcPct val="90000"/>
              </a:lnSpc>
            </a:pPr>
            <a:r>
              <a:rPr lang="es-ES" sz="2400"/>
              <a:t>Los días en que hubo partido los pacientes fueron ligeramente más jóvenes (65,4 frente a 68,7 años) y la frecuencia cardíaca y la PA iniciales fueron ligeramente más bajas.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1139">
                                            <p:txEl>
                                              <p:pRg st="0" end="0"/>
                                            </p:txEl>
                                          </p:spTgt>
                                        </p:tgtEl>
                                        <p:attrNameLst>
                                          <p:attrName>style.visibility</p:attrName>
                                        </p:attrNameLst>
                                      </p:cBhvr>
                                      <p:to>
                                        <p:strVal val="visible"/>
                                      </p:to>
                                    </p:set>
                                    <p:anim calcmode="lin" valueType="num">
                                      <p:cBhvr additive="base">
                                        <p:cTn id="7" dur="500" fill="hold"/>
                                        <p:tgtEl>
                                          <p:spTgt spid="73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1139">
                                            <p:txEl>
                                              <p:pRg st="1" end="1"/>
                                            </p:txEl>
                                          </p:spTgt>
                                        </p:tgtEl>
                                        <p:attrNameLst>
                                          <p:attrName>style.visibility</p:attrName>
                                        </p:attrNameLst>
                                      </p:cBhvr>
                                      <p:to>
                                        <p:strVal val="visible"/>
                                      </p:to>
                                    </p:set>
                                    <p:anim calcmode="lin" valueType="num">
                                      <p:cBhvr additive="base">
                                        <p:cTn id="13" dur="500" fill="hold"/>
                                        <p:tgtEl>
                                          <p:spTgt spid="73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1139">
                                            <p:txEl>
                                              <p:pRg st="2" end="2"/>
                                            </p:txEl>
                                          </p:spTgt>
                                        </p:tgtEl>
                                        <p:attrNameLst>
                                          <p:attrName>style.visibility</p:attrName>
                                        </p:attrNameLst>
                                      </p:cBhvr>
                                      <p:to>
                                        <p:strVal val="visible"/>
                                      </p:to>
                                    </p:set>
                                    <p:anim calcmode="lin" valueType="num">
                                      <p:cBhvr additive="base">
                                        <p:cTn id="19" dur="500" fill="hold"/>
                                        <p:tgtEl>
                                          <p:spTgt spid="73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1139">
                                            <p:txEl>
                                              <p:pRg st="3" end="3"/>
                                            </p:txEl>
                                          </p:spTgt>
                                        </p:tgtEl>
                                        <p:attrNameLst>
                                          <p:attrName>style.visibility</p:attrName>
                                        </p:attrNameLst>
                                      </p:cBhvr>
                                      <p:to>
                                        <p:strVal val="visible"/>
                                      </p:to>
                                    </p:set>
                                    <p:anim calcmode="lin" valueType="num">
                                      <p:cBhvr additive="base">
                                        <p:cTn id="25" dur="500" fill="hold"/>
                                        <p:tgtEl>
                                          <p:spTgt spid="73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11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p:txBody>
          <a:bodyPr/>
          <a:lstStyle/>
          <a:p>
            <a:r>
              <a:rPr lang="es-ES"/>
              <a:t>Los autores concluyen que ver un partido de fútbol emocionante aumenta el riesgo de padecer un evento cardíaco a más del doble, por lo que es importante prever la necesidad de tomar medidas preventivas.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s-ES"/>
              <a:t>Comentario (1)</a:t>
            </a:r>
          </a:p>
        </p:txBody>
      </p:sp>
      <p:sp>
        <p:nvSpPr>
          <p:cNvPr id="247812" name="Rectangle 4"/>
          <p:cNvSpPr>
            <a:spLocks noGrp="1" noChangeArrowheads="1"/>
          </p:cNvSpPr>
          <p:nvPr>
            <p:ph type="body" idx="1"/>
          </p:nvPr>
        </p:nvSpPr>
        <p:spPr>
          <a:xfrm>
            <a:off x="685800" y="1752600"/>
            <a:ext cx="7772400" cy="4114800"/>
          </a:xfrm>
        </p:spPr>
        <p:txBody>
          <a:bodyPr/>
          <a:lstStyle/>
          <a:p>
            <a:pPr>
              <a:lnSpc>
                <a:spcPct val="90000"/>
              </a:lnSpc>
            </a:pPr>
            <a:r>
              <a:rPr lang="es-ES" sz="2400"/>
              <a:t>En varios estudios se ha detectado una asociación entre situaciones que generan un nivel elevado de estrés ambiental y el riesgo de eventos cardíacos. </a:t>
            </a:r>
          </a:p>
          <a:p>
            <a:pPr>
              <a:lnSpc>
                <a:spcPct val="90000"/>
              </a:lnSpc>
            </a:pPr>
            <a:r>
              <a:rPr lang="es-ES" sz="2400"/>
              <a:t>En concreto, se ha demostrado en relación con los terremotos y con las situaciones de guerra. </a:t>
            </a:r>
          </a:p>
          <a:p>
            <a:pPr>
              <a:lnSpc>
                <a:spcPct val="90000"/>
              </a:lnSpc>
            </a:pPr>
            <a:r>
              <a:rPr lang="es-ES" sz="2400"/>
              <a:t>En el imaginario una de las situaciones 'que pone a la gente al borde del infarto' es ser espectador de un partido de fútbol del equipo del que se es forofo. </a:t>
            </a:r>
          </a:p>
          <a:p>
            <a:pPr>
              <a:lnSpc>
                <a:spcPct val="90000"/>
              </a:lnSpc>
            </a:pPr>
            <a:r>
              <a:rPr lang="es-ES" sz="2400"/>
              <a:t>Pese a todo, las pruebas sobre la capacidad de este espectáculo de producir eventos cardíacos son escasas.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additive="base">
                                        <p:cTn id="7" dur="500" fill="hold"/>
                                        <p:tgtEl>
                                          <p:spTgt spid="247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7812">
                                            <p:txEl>
                                              <p:pRg st="1" end="1"/>
                                            </p:txEl>
                                          </p:spTgt>
                                        </p:tgtEl>
                                        <p:attrNameLst>
                                          <p:attrName>style.visibility</p:attrName>
                                        </p:attrNameLst>
                                      </p:cBhvr>
                                      <p:to>
                                        <p:strVal val="visible"/>
                                      </p:to>
                                    </p:set>
                                    <p:anim calcmode="lin" valueType="num">
                                      <p:cBhvr additive="base">
                                        <p:cTn id="13" dur="500" fill="hold"/>
                                        <p:tgtEl>
                                          <p:spTgt spid="2478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7812">
                                            <p:txEl>
                                              <p:pRg st="2" end="2"/>
                                            </p:txEl>
                                          </p:spTgt>
                                        </p:tgtEl>
                                        <p:attrNameLst>
                                          <p:attrName>style.visibility</p:attrName>
                                        </p:attrNameLst>
                                      </p:cBhvr>
                                      <p:to>
                                        <p:strVal val="visible"/>
                                      </p:to>
                                    </p:set>
                                    <p:anim calcmode="lin" valueType="num">
                                      <p:cBhvr additive="base">
                                        <p:cTn id="19" dur="500" fill="hold"/>
                                        <p:tgtEl>
                                          <p:spTgt spid="2478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78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7812">
                                            <p:txEl>
                                              <p:pRg st="3" end="3"/>
                                            </p:txEl>
                                          </p:spTgt>
                                        </p:tgtEl>
                                        <p:attrNameLst>
                                          <p:attrName>style.visibility</p:attrName>
                                        </p:attrNameLst>
                                      </p:cBhvr>
                                      <p:to>
                                        <p:strVal val="visible"/>
                                      </p:to>
                                    </p:set>
                                    <p:anim calcmode="lin" valueType="num">
                                      <p:cBhvr additive="base">
                                        <p:cTn id="25" dur="500" fill="hold"/>
                                        <p:tgtEl>
                                          <p:spTgt spid="2478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78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s-ES"/>
              <a:t>Comentario (2)</a:t>
            </a:r>
          </a:p>
        </p:txBody>
      </p:sp>
      <p:sp>
        <p:nvSpPr>
          <p:cNvPr id="268291" name="Rectangle 3"/>
          <p:cNvSpPr>
            <a:spLocks noGrp="1" noChangeArrowheads="1"/>
          </p:cNvSpPr>
          <p:nvPr>
            <p:ph type="body" idx="1"/>
          </p:nvPr>
        </p:nvSpPr>
        <p:spPr>
          <a:xfrm>
            <a:off x="685800" y="1828800"/>
            <a:ext cx="7772400" cy="4114800"/>
          </a:xfrm>
        </p:spPr>
        <p:txBody>
          <a:bodyPr/>
          <a:lstStyle/>
          <a:p>
            <a:r>
              <a:rPr lang="es-ES" sz="2000"/>
              <a:t>Se han publicado varios estudios con resultados contradictorios, aunque puede que se deba al hecho de que muchos de ellos se han llevado a cabo en base a los datos de mortalidad y no en base a datos recogidos prospectivamente.</a:t>
            </a:r>
          </a:p>
          <a:p>
            <a:r>
              <a:rPr lang="es-ES" sz="2000"/>
              <a:t>Los resultados de este estudio han detectado una relación entre ver un partido de fútbol y el riesgo de sufrir un infarto de miocardio o una arritmia. </a:t>
            </a:r>
          </a:p>
          <a:p>
            <a:r>
              <a:rPr lang="es-ES" sz="2000"/>
              <a:t>El hecho de que esta relación se mantenga a pesar de ajustar por otro posibles factores de riesgo y la estrecha relación horaria entre el desarrollo de partido y los eventos van a favor de que el partido sea un desencadenante del evento.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8291">
                                            <p:txEl>
                                              <p:pRg st="1" end="1"/>
                                            </p:txEl>
                                          </p:spTgt>
                                        </p:tgtEl>
                                        <p:attrNameLst>
                                          <p:attrName>style.visibility</p:attrName>
                                        </p:attrNameLst>
                                      </p:cBhvr>
                                      <p:to>
                                        <p:strVal val="visible"/>
                                      </p:to>
                                    </p:set>
                                    <p:anim calcmode="lin" valueType="num">
                                      <p:cBhvr additive="base">
                                        <p:cTn id="13" dur="500" fill="hold"/>
                                        <p:tgtEl>
                                          <p:spTgt spid="268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8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8291">
                                            <p:txEl>
                                              <p:pRg st="2" end="2"/>
                                            </p:txEl>
                                          </p:spTgt>
                                        </p:tgtEl>
                                        <p:attrNameLst>
                                          <p:attrName>style.visibility</p:attrName>
                                        </p:attrNameLst>
                                      </p:cBhvr>
                                      <p:to>
                                        <p:strVal val="visible"/>
                                      </p:to>
                                    </p:set>
                                    <p:anim calcmode="lin" valueType="num">
                                      <p:cBhvr additive="base">
                                        <p:cTn id="19" dur="500" fill="hold"/>
                                        <p:tgtEl>
                                          <p:spTgt spid="268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8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r>
              <a:rPr lang="es-ES"/>
              <a:t>Comentario (3)</a:t>
            </a:r>
          </a:p>
        </p:txBody>
      </p:sp>
      <p:sp>
        <p:nvSpPr>
          <p:cNvPr id="720899" name="Rectangle 3"/>
          <p:cNvSpPr>
            <a:spLocks noGrp="1" noChangeArrowheads="1"/>
          </p:cNvSpPr>
          <p:nvPr>
            <p:ph type="body" idx="1"/>
          </p:nvPr>
        </p:nvSpPr>
        <p:spPr>
          <a:xfrm>
            <a:off x="685800" y="1828800"/>
            <a:ext cx="7772400" cy="4114800"/>
          </a:xfrm>
        </p:spPr>
        <p:txBody>
          <a:bodyPr/>
          <a:lstStyle/>
          <a:p>
            <a:pPr>
              <a:lnSpc>
                <a:spcPct val="90000"/>
              </a:lnSpc>
            </a:pPr>
            <a:r>
              <a:rPr lang="es-ES" sz="2000"/>
              <a:t>El que este riesgo sea superior para los varones probablemente está en relación con el hecho de que hay más afición al fútbol entre estos, aunque no se puede descartar que se deba a diferencias fisiopatológicas entre los sexos. </a:t>
            </a:r>
          </a:p>
          <a:p>
            <a:pPr>
              <a:lnSpc>
                <a:spcPct val="90000"/>
              </a:lnSpc>
            </a:pPr>
            <a:r>
              <a:rPr lang="es-ES" sz="2000"/>
              <a:t>Por otro lado, parece que el número de eventos guarda más relación con el grado de emoción que con el resultado del partido. En otros estudios ya se había detectado un incremento de eventos cardíacos durante la tanda de penaltis.</a:t>
            </a:r>
          </a:p>
          <a:p>
            <a:pPr>
              <a:lnSpc>
                <a:spcPct val="90000"/>
              </a:lnSpc>
            </a:pPr>
            <a:r>
              <a:rPr lang="es-ES" sz="2000"/>
              <a:t>El hecho de que los pacientes con antecedentes de cardiopatía isquémica tenga un mayor riesgo invita a pensar que es necesario poner en marcha estudios para valorar la eficacia de determinadas medidas preventivas como aumentar la dosis de betabloqueantes o antiagregantes.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0899">
                                            <p:txEl>
                                              <p:pRg st="0" end="0"/>
                                            </p:txEl>
                                          </p:spTgt>
                                        </p:tgtEl>
                                        <p:attrNameLst>
                                          <p:attrName>style.visibility</p:attrName>
                                        </p:attrNameLst>
                                      </p:cBhvr>
                                      <p:to>
                                        <p:strVal val="visible"/>
                                      </p:to>
                                    </p:set>
                                    <p:anim calcmode="lin" valueType="num">
                                      <p:cBhvr additive="base">
                                        <p:cTn id="7" dur="500" fill="hold"/>
                                        <p:tgtEl>
                                          <p:spTgt spid="72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0899">
                                            <p:txEl>
                                              <p:pRg st="1" end="1"/>
                                            </p:txEl>
                                          </p:spTgt>
                                        </p:tgtEl>
                                        <p:attrNameLst>
                                          <p:attrName>style.visibility</p:attrName>
                                        </p:attrNameLst>
                                      </p:cBhvr>
                                      <p:to>
                                        <p:strVal val="visible"/>
                                      </p:to>
                                    </p:set>
                                    <p:anim calcmode="lin" valueType="num">
                                      <p:cBhvr additive="base">
                                        <p:cTn id="13" dur="500" fill="hold"/>
                                        <p:tgtEl>
                                          <p:spTgt spid="72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0899">
                                            <p:txEl>
                                              <p:pRg st="2" end="2"/>
                                            </p:txEl>
                                          </p:spTgt>
                                        </p:tgtEl>
                                        <p:attrNameLst>
                                          <p:attrName>style.visibility</p:attrName>
                                        </p:attrNameLst>
                                      </p:cBhvr>
                                      <p:to>
                                        <p:strVal val="visible"/>
                                      </p:to>
                                    </p:set>
                                    <p:anim calcmode="lin" valueType="num">
                                      <p:cBhvr additive="base">
                                        <p:cTn id="19" dur="500" fill="hold"/>
                                        <p:tgtEl>
                                          <p:spTgt spid="72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build="p" autoUpdateAnimBg="0"/>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srcRect/>
          <a:stretch>
            <a:fillRect/>
          </a:stretch>
        </p:blipFill>
        <p:spPr bwMode="auto">
          <a:xfrm>
            <a:off x="1214414" y="928670"/>
            <a:ext cx="6932159" cy="2419361"/>
          </a:xfrm>
          <a:prstGeom prst="rect">
            <a:avLst/>
          </a:prstGeom>
          <a:noFill/>
          <a:ln w="9525">
            <a:noFill/>
            <a:miter lim="800000"/>
            <a:headEnd/>
            <a:tailEnd/>
          </a:ln>
          <a:effectLst/>
        </p:spPr>
      </p:pic>
      <p:sp>
        <p:nvSpPr>
          <p:cNvPr id="3" name="2 Rectángulo"/>
          <p:cNvSpPr/>
          <p:nvPr/>
        </p:nvSpPr>
        <p:spPr>
          <a:xfrm>
            <a:off x="3214678" y="6215082"/>
            <a:ext cx="3208122" cy="369332"/>
          </a:xfrm>
          <a:prstGeom prst="rect">
            <a:avLst/>
          </a:prstGeom>
        </p:spPr>
        <p:txBody>
          <a:bodyPr wrap="none">
            <a:spAutoFit/>
          </a:bodyPr>
          <a:lstStyle/>
          <a:p>
            <a:r>
              <a:rPr lang="es-ES" i="1" dirty="0" smtClean="0"/>
              <a:t>JAMA. 2008;300(20):2379-2388</a:t>
            </a:r>
          </a:p>
        </p:txBody>
      </p:sp>
      <p:sp>
        <p:nvSpPr>
          <p:cNvPr id="4" name="3 Rectángulo"/>
          <p:cNvSpPr/>
          <p:nvPr/>
        </p:nvSpPr>
        <p:spPr>
          <a:xfrm>
            <a:off x="1500166" y="3571876"/>
            <a:ext cx="6429420" cy="2308324"/>
          </a:xfrm>
          <a:prstGeom prst="rect">
            <a:avLst/>
          </a:prstGeom>
        </p:spPr>
        <p:txBody>
          <a:bodyPr wrap="square">
            <a:spAutoFit/>
          </a:bodyPr>
          <a:lstStyle/>
          <a:p>
            <a:r>
              <a:rPr lang="en-US" sz="2400" dirty="0" smtClean="0"/>
              <a:t>The Heart and Soul Study  </a:t>
            </a:r>
            <a:r>
              <a:rPr lang="en-US" sz="2400" dirty="0" err="1" smtClean="0"/>
              <a:t>es</a:t>
            </a:r>
            <a:r>
              <a:rPr lang="en-US" sz="2400" dirty="0" smtClean="0"/>
              <a:t> un </a:t>
            </a:r>
            <a:r>
              <a:rPr lang="en-US" sz="2400" dirty="0" err="1" smtClean="0"/>
              <a:t>estudio</a:t>
            </a:r>
            <a:r>
              <a:rPr lang="en-US" sz="2400" dirty="0" smtClean="0"/>
              <a:t> </a:t>
            </a:r>
            <a:r>
              <a:rPr lang="en-US" sz="2400" dirty="0" err="1" smtClean="0"/>
              <a:t>prospectivo</a:t>
            </a:r>
            <a:r>
              <a:rPr lang="en-US" sz="2400" dirty="0" smtClean="0"/>
              <a:t> de 1017 </a:t>
            </a:r>
            <a:r>
              <a:rPr lang="en-US" sz="2400" dirty="0" err="1" smtClean="0"/>
              <a:t>pacientes</a:t>
            </a:r>
            <a:r>
              <a:rPr lang="en-US" sz="2400" dirty="0" smtClean="0"/>
              <a:t> </a:t>
            </a:r>
            <a:r>
              <a:rPr lang="en-US" sz="2400" dirty="0" err="1" smtClean="0"/>
              <a:t>ambulatorios</a:t>
            </a:r>
            <a:r>
              <a:rPr lang="en-US" sz="2400" dirty="0" smtClean="0"/>
              <a:t> con </a:t>
            </a:r>
            <a:r>
              <a:rPr lang="en-US" sz="2400" dirty="0" err="1" smtClean="0"/>
              <a:t>cardiopatia</a:t>
            </a:r>
            <a:r>
              <a:rPr lang="en-US" sz="2400" dirty="0" smtClean="0"/>
              <a:t> </a:t>
            </a:r>
            <a:r>
              <a:rPr lang="en-US" sz="2400" dirty="0" err="1" smtClean="0"/>
              <a:t>isquemica</a:t>
            </a:r>
            <a:r>
              <a:rPr lang="en-US" sz="2400" dirty="0" smtClean="0"/>
              <a:t> </a:t>
            </a:r>
            <a:r>
              <a:rPr lang="en-US" sz="2400" dirty="0" err="1" smtClean="0"/>
              <a:t>estable</a:t>
            </a:r>
            <a:r>
              <a:rPr lang="en-US" sz="2400" dirty="0" smtClean="0"/>
              <a:t> </a:t>
            </a:r>
            <a:r>
              <a:rPr lang="en-US" sz="2400" dirty="0" err="1" smtClean="0"/>
              <a:t>seguidos</a:t>
            </a:r>
            <a:r>
              <a:rPr lang="en-US" sz="2400" dirty="0" smtClean="0"/>
              <a:t> </a:t>
            </a:r>
            <a:r>
              <a:rPr lang="en-US" sz="2400" dirty="0" err="1" smtClean="0"/>
              <a:t>durante</a:t>
            </a:r>
            <a:r>
              <a:rPr lang="en-US" sz="2400" dirty="0" smtClean="0"/>
              <a:t> </a:t>
            </a:r>
            <a:r>
              <a:rPr lang="en-US" sz="2400" dirty="0" err="1" smtClean="0"/>
              <a:t>una</a:t>
            </a:r>
            <a:r>
              <a:rPr lang="en-US" sz="2400" dirty="0" smtClean="0"/>
              <a:t> media de 4,8 </a:t>
            </a:r>
            <a:r>
              <a:rPr lang="en-US" sz="2400" dirty="0" err="1" smtClean="0"/>
              <a:t>años</a:t>
            </a:r>
            <a:r>
              <a:rPr lang="en-US" sz="2400" dirty="0" smtClean="0"/>
              <a:t>. </a:t>
            </a:r>
          </a:p>
          <a:p>
            <a:endParaRPr lang="en-US" sz="2400" dirty="0" smtClean="0"/>
          </a:p>
          <a:p>
            <a:r>
              <a:rPr lang="en-US" sz="2400" dirty="0" err="1" smtClean="0"/>
              <a:t>Analisis</a:t>
            </a:r>
            <a:r>
              <a:rPr lang="en-US" sz="2400" dirty="0" smtClean="0"/>
              <a:t> basal de </a:t>
            </a:r>
            <a:r>
              <a:rPr lang="en-US" sz="2400" dirty="0" err="1" smtClean="0"/>
              <a:t>sintomas</a:t>
            </a:r>
            <a:r>
              <a:rPr lang="en-US" sz="2400" dirty="0" smtClean="0"/>
              <a:t> </a:t>
            </a:r>
            <a:r>
              <a:rPr lang="en-US" sz="2400" dirty="0" err="1" smtClean="0"/>
              <a:t>depresivos</a:t>
            </a:r>
            <a:r>
              <a:rPr lang="en-US" sz="2400" dirty="0" smtClean="0"/>
              <a:t> (PHQ)</a:t>
            </a: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a:srcRect/>
          <a:stretch>
            <a:fillRect/>
          </a:stretch>
        </p:blipFill>
        <p:spPr bwMode="auto">
          <a:xfrm>
            <a:off x="1071538" y="1714488"/>
            <a:ext cx="7172376" cy="3286148"/>
          </a:xfrm>
          <a:prstGeom prst="rect">
            <a:avLst/>
          </a:prstGeom>
          <a:noFill/>
          <a:ln w="9525">
            <a:noFill/>
            <a:miter lim="800000"/>
            <a:headEnd/>
            <a:tailEnd/>
          </a:ln>
          <a:effectLst/>
        </p:spPr>
      </p:pic>
      <p:sp>
        <p:nvSpPr>
          <p:cNvPr id="3" name="2 Rectángulo"/>
          <p:cNvSpPr/>
          <p:nvPr/>
        </p:nvSpPr>
        <p:spPr>
          <a:xfrm>
            <a:off x="2500298" y="5143512"/>
            <a:ext cx="4572000" cy="1200329"/>
          </a:xfrm>
          <a:prstGeom prst="rect">
            <a:avLst/>
          </a:prstGeom>
        </p:spPr>
        <p:txBody>
          <a:bodyPr>
            <a:spAutoFit/>
          </a:bodyPr>
          <a:lstStyle/>
          <a:p>
            <a:r>
              <a:rPr lang="es-ES" dirty="0" smtClean="0"/>
              <a:t>La </a:t>
            </a:r>
            <a:r>
              <a:rPr lang="es-ES" dirty="0" err="1" smtClean="0"/>
              <a:t>asociacion</a:t>
            </a:r>
            <a:r>
              <a:rPr lang="es-ES" dirty="0" smtClean="0"/>
              <a:t> entre </a:t>
            </a:r>
            <a:r>
              <a:rPr lang="es-ES" dirty="0" err="1" smtClean="0"/>
              <a:t>sintomas</a:t>
            </a:r>
            <a:r>
              <a:rPr lang="es-ES" dirty="0" smtClean="0"/>
              <a:t> depresivos y eventos cardiovasculares es  explicada por comportamientos relacionados con la salud, especialmente el ejercicio </a:t>
            </a:r>
            <a:r>
              <a:rPr lang="es-ES" dirty="0" err="1" smtClean="0"/>
              <a:t>fisico</a:t>
            </a:r>
            <a:r>
              <a:rPr lang="es-ES" dirty="0" smtClean="0"/>
              <a:t>. </a:t>
            </a: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104775" y="1100138"/>
            <a:ext cx="8934450" cy="4657725"/>
          </a:xfrm>
          <a:prstGeom prst="rect">
            <a:avLst/>
          </a:prstGeom>
          <a:noFill/>
          <a:ln w="9525">
            <a:noFill/>
            <a:miter lim="800000"/>
            <a:headEnd/>
            <a:tailEnd/>
          </a:ln>
          <a:effectLst/>
        </p:spPr>
      </p:pic>
    </p:spTree>
  </p:cSld>
  <p:clrMapOvr>
    <a:masterClrMapping/>
  </p:clrMapOvr>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3571868" y="3857628"/>
            <a:ext cx="4905375" cy="2505075"/>
          </a:xfrm>
          <a:prstGeom prst="rect">
            <a:avLst/>
          </a:prstGeom>
          <a:noFill/>
          <a:ln w="9525">
            <a:noFill/>
            <a:miter lim="800000"/>
            <a:headEnd/>
            <a:tailEnd/>
          </a:ln>
          <a:effectLst/>
        </p:spPr>
      </p:pic>
      <p:pic>
        <p:nvPicPr>
          <p:cNvPr id="153603" name="Picture 3"/>
          <p:cNvPicPr>
            <a:picLocks noChangeAspect="1" noChangeArrowheads="1"/>
          </p:cNvPicPr>
          <p:nvPr/>
        </p:nvPicPr>
        <p:blipFill>
          <a:blip r:embed="rId3"/>
          <a:srcRect/>
          <a:stretch>
            <a:fillRect/>
          </a:stretch>
        </p:blipFill>
        <p:spPr bwMode="auto">
          <a:xfrm>
            <a:off x="714348" y="571480"/>
            <a:ext cx="3963304" cy="28575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3400" y="457200"/>
            <a:ext cx="4749800" cy="2057400"/>
          </a:xfrm>
          <a:prstGeom prst="rect">
            <a:avLst/>
          </a:prstGeom>
        </p:spPr>
      </p:pic>
      <p:pic>
        <p:nvPicPr>
          <p:cNvPr id="3" name="Imagen 2"/>
          <p:cNvPicPr>
            <a:picLocks noChangeAspect="1"/>
          </p:cNvPicPr>
          <p:nvPr/>
        </p:nvPicPr>
        <p:blipFill>
          <a:blip r:embed="rId3"/>
          <a:stretch>
            <a:fillRect/>
          </a:stretch>
        </p:blipFill>
        <p:spPr>
          <a:xfrm>
            <a:off x="1676400" y="3124200"/>
            <a:ext cx="6472487" cy="3187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l="2604" t="17813" r="18611" b="7372"/>
          <a:stretch>
            <a:fillRect/>
          </a:stretch>
        </p:blipFill>
        <p:spPr>
          <a:xfrm>
            <a:off x="533400" y="381000"/>
            <a:ext cx="8233012" cy="4343400"/>
          </a:xfrm>
          <a:prstGeom prst="rect">
            <a:avLst/>
          </a:prstGeom>
        </p:spPr>
      </p:pic>
      <p:sp>
        <p:nvSpPr>
          <p:cNvPr id="3" name="Rectángulo 2"/>
          <p:cNvSpPr/>
          <p:nvPr/>
        </p:nvSpPr>
        <p:spPr>
          <a:xfrm>
            <a:off x="1828800" y="5562600"/>
            <a:ext cx="5638800" cy="646331"/>
          </a:xfrm>
          <a:prstGeom prst="rect">
            <a:avLst/>
          </a:prstGeom>
        </p:spPr>
        <p:txBody>
          <a:bodyPr wrap="square">
            <a:spAutoFit/>
          </a:bodyPr>
          <a:lstStyle/>
          <a:p>
            <a:r>
              <a:rPr lang="es-ES_tradnl" dirty="0" smtClean="0"/>
              <a:t>http://</a:t>
            </a:r>
            <a:r>
              <a:rPr lang="es-ES_tradnl" dirty="0" err="1" smtClean="0"/>
              <a:t>www.fda.gov</a:t>
            </a:r>
            <a:r>
              <a:rPr lang="es-ES_tradnl" dirty="0" smtClean="0"/>
              <a:t>/</a:t>
            </a:r>
            <a:r>
              <a:rPr lang="es-ES_tradnl" dirty="0" err="1" smtClean="0"/>
              <a:t>Cder</a:t>
            </a:r>
            <a:r>
              <a:rPr lang="es-ES_tradnl" dirty="0" smtClean="0"/>
              <a:t>/Drug/</a:t>
            </a:r>
            <a:r>
              <a:rPr lang="es-ES_tradnl" dirty="0" err="1" smtClean="0"/>
              <a:t>early_comm</a:t>
            </a:r>
            <a:r>
              <a:rPr lang="es-ES_tradnl" dirty="0" smtClean="0"/>
              <a:t>/</a:t>
            </a:r>
            <a:r>
              <a:rPr lang="es-ES_tradnl" dirty="0" err="1" smtClean="0"/>
              <a:t>ezetimibe_simvastatin200901</a:t>
            </a:r>
            <a:r>
              <a:rPr lang="es-ES_tradnl" dirty="0" smtClean="0"/>
              <a:t>.htm</a:t>
            </a:r>
            <a:endParaRPr lang="es-ES_trad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47800" y="533400"/>
            <a:ext cx="6578600" cy="307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Agrupar 2"/>
          <p:cNvGrpSpPr/>
          <p:nvPr/>
        </p:nvGrpSpPr>
        <p:grpSpPr>
          <a:xfrm>
            <a:off x="152400" y="1600200"/>
            <a:ext cx="8686800" cy="3200400"/>
            <a:chOff x="304800" y="990600"/>
            <a:chExt cx="8686800" cy="3200400"/>
          </a:xfrm>
          <a:solidFill>
            <a:schemeClr val="accent1">
              <a:lumMod val="50000"/>
            </a:schemeClr>
          </a:solidFill>
        </p:grpSpPr>
        <p:sp>
          <p:nvSpPr>
            <p:cNvPr id="4" name="Line 6"/>
            <p:cNvSpPr>
              <a:spLocks noChangeShapeType="1"/>
            </p:cNvSpPr>
            <p:nvPr/>
          </p:nvSpPr>
          <p:spPr bwMode="auto">
            <a:xfrm>
              <a:off x="3962400" y="3213100"/>
              <a:ext cx="4648200" cy="0"/>
            </a:xfrm>
            <a:prstGeom prst="line">
              <a:avLst/>
            </a:prstGeom>
            <a:grpFill/>
            <a:ln w="28575">
              <a:solidFill>
                <a:schemeClr val="bg1"/>
              </a:solidFill>
              <a:round/>
              <a:headEnd/>
              <a:tailEnd/>
            </a:ln>
            <a:effectLst/>
          </p:spPr>
          <p:txBody>
            <a:bodyPr>
              <a:prstTxWarp prst="textNoShape">
                <a:avLst/>
              </a:prstTxWarp>
            </a:bodyPr>
            <a:lstStyle/>
            <a:p>
              <a:endParaRPr lang="es-ES_tradnl"/>
            </a:p>
          </p:txBody>
        </p:sp>
        <p:sp>
          <p:nvSpPr>
            <p:cNvPr id="5" name="Text Box 7"/>
            <p:cNvSpPr txBox="1">
              <a:spLocks noChangeArrowheads="1"/>
            </p:cNvSpPr>
            <p:nvPr/>
          </p:nvSpPr>
          <p:spPr bwMode="auto">
            <a:xfrm>
              <a:off x="762000" y="1841500"/>
              <a:ext cx="2727325" cy="1006475"/>
            </a:xfrm>
            <a:prstGeom prst="rect">
              <a:avLst/>
            </a:prstGeom>
            <a:grpFill/>
            <a:ln w="9525">
              <a:noFill/>
              <a:miter lim="800000"/>
              <a:headEnd/>
              <a:tailEnd/>
            </a:ln>
            <a:effectLst/>
          </p:spPr>
          <p:txBody>
            <a:bodyPr wrap="none">
              <a:prstTxWarp prst="textNoShape">
                <a:avLst/>
              </a:prstTxWarp>
              <a:spAutoFit/>
            </a:bodyPr>
            <a:lstStyle/>
            <a:p>
              <a:r>
                <a:rPr lang="en-US" sz="2000">
                  <a:solidFill>
                    <a:schemeClr val="bg1"/>
                  </a:solidFill>
                  <a:latin typeface="Arial Unicode MS" pitchFamily="-111" charset="0"/>
                </a:rPr>
                <a:t>Low LDL, Low hsCRP</a:t>
              </a:r>
            </a:p>
            <a:p>
              <a:endParaRPr lang="en-US" sz="2000">
                <a:solidFill>
                  <a:schemeClr val="bg1"/>
                </a:solidFill>
                <a:latin typeface="Arial Unicode MS" pitchFamily="-111" charset="0"/>
              </a:endParaRPr>
            </a:p>
            <a:p>
              <a:r>
                <a:rPr lang="en-US" sz="2000">
                  <a:solidFill>
                    <a:schemeClr val="bg1"/>
                  </a:solidFill>
                  <a:latin typeface="Arial Unicode MS" pitchFamily="-111" charset="0"/>
                </a:rPr>
                <a:t>Low LDL, High hsCRP</a:t>
              </a:r>
            </a:p>
          </p:txBody>
        </p:sp>
        <p:sp>
          <p:nvSpPr>
            <p:cNvPr id="6" name="Line 8"/>
            <p:cNvSpPr>
              <a:spLocks noChangeShapeType="1"/>
            </p:cNvSpPr>
            <p:nvPr/>
          </p:nvSpPr>
          <p:spPr bwMode="auto">
            <a:xfrm flipV="1">
              <a:off x="6172200" y="1612900"/>
              <a:ext cx="0" cy="1600200"/>
            </a:xfrm>
            <a:prstGeom prst="line">
              <a:avLst/>
            </a:prstGeom>
            <a:grpFill/>
            <a:ln w="28575">
              <a:solidFill>
                <a:schemeClr val="bg1"/>
              </a:solidFill>
              <a:round/>
              <a:headEnd/>
              <a:tailEnd/>
            </a:ln>
            <a:effectLst/>
          </p:spPr>
          <p:txBody>
            <a:bodyPr>
              <a:prstTxWarp prst="textNoShape">
                <a:avLst/>
              </a:prstTxWarp>
            </a:bodyPr>
            <a:lstStyle/>
            <a:p>
              <a:endParaRPr lang="es-ES_tradnl"/>
            </a:p>
          </p:txBody>
        </p:sp>
        <p:sp>
          <p:nvSpPr>
            <p:cNvPr id="7" name="Text Box 9"/>
            <p:cNvSpPr txBox="1">
              <a:spLocks noChangeArrowheads="1"/>
            </p:cNvSpPr>
            <p:nvPr/>
          </p:nvSpPr>
          <p:spPr bwMode="auto">
            <a:xfrm>
              <a:off x="4114800" y="3702050"/>
              <a:ext cx="1543050" cy="336550"/>
            </a:xfrm>
            <a:prstGeom prst="rect">
              <a:avLst/>
            </a:prstGeom>
            <a:grpFill/>
            <a:ln w="9525">
              <a:noFill/>
              <a:miter lim="800000"/>
              <a:headEnd/>
              <a:tailEnd/>
            </a:ln>
            <a:effectLst/>
          </p:spPr>
          <p:txBody>
            <a:bodyPr wrap="none">
              <a:prstTxWarp prst="textNoShape">
                <a:avLst/>
              </a:prstTxWarp>
              <a:spAutoFit/>
            </a:bodyPr>
            <a:lstStyle/>
            <a:p>
              <a:r>
                <a:rPr lang="en-US" b="1">
                  <a:solidFill>
                    <a:schemeClr val="bg1"/>
                  </a:solidFill>
                  <a:latin typeface="Arial Unicode MS" pitchFamily="-111" charset="0"/>
                </a:rPr>
                <a:t>Statin Effective</a:t>
              </a:r>
            </a:p>
          </p:txBody>
        </p:sp>
        <p:sp>
          <p:nvSpPr>
            <p:cNvPr id="8" name="Text Box 10"/>
            <p:cNvSpPr txBox="1">
              <a:spLocks noChangeArrowheads="1"/>
            </p:cNvSpPr>
            <p:nvPr/>
          </p:nvSpPr>
          <p:spPr bwMode="auto">
            <a:xfrm>
              <a:off x="6632575" y="3702050"/>
              <a:ext cx="1917700" cy="336550"/>
            </a:xfrm>
            <a:prstGeom prst="rect">
              <a:avLst/>
            </a:prstGeom>
            <a:grpFill/>
            <a:ln w="9525">
              <a:noFill/>
              <a:miter lim="800000"/>
              <a:headEnd/>
              <a:tailEnd/>
            </a:ln>
            <a:effectLst/>
          </p:spPr>
          <p:txBody>
            <a:bodyPr wrap="none">
              <a:prstTxWarp prst="textNoShape">
                <a:avLst/>
              </a:prstTxWarp>
              <a:spAutoFit/>
            </a:bodyPr>
            <a:lstStyle/>
            <a:p>
              <a:r>
                <a:rPr lang="en-US" b="1">
                  <a:solidFill>
                    <a:schemeClr val="bg1"/>
                  </a:solidFill>
                  <a:latin typeface="Arial Unicode MS" pitchFamily="-111" charset="0"/>
                </a:rPr>
                <a:t>Statin Not Effective</a:t>
              </a:r>
            </a:p>
          </p:txBody>
        </p:sp>
        <p:sp>
          <p:nvSpPr>
            <p:cNvPr id="9" name="Text Box 11"/>
            <p:cNvSpPr txBox="1">
              <a:spLocks noChangeArrowheads="1"/>
            </p:cNvSpPr>
            <p:nvPr/>
          </p:nvSpPr>
          <p:spPr bwMode="auto">
            <a:xfrm>
              <a:off x="5975350" y="3263900"/>
              <a:ext cx="395288" cy="274638"/>
            </a:xfrm>
            <a:prstGeom prst="rect">
              <a:avLst/>
            </a:prstGeom>
            <a:grpFill/>
            <a:ln w="9525">
              <a:noFill/>
              <a:miter lim="800000"/>
              <a:headEnd/>
              <a:tailEnd/>
            </a:ln>
            <a:effectLst/>
          </p:spPr>
          <p:txBody>
            <a:bodyPr wrap="none">
              <a:prstTxWarp prst="textNoShape">
                <a:avLst/>
              </a:prstTxWarp>
              <a:spAutoFit/>
            </a:bodyPr>
            <a:lstStyle/>
            <a:p>
              <a:r>
                <a:rPr lang="en-US" sz="1200">
                  <a:solidFill>
                    <a:schemeClr val="bg1"/>
                  </a:solidFill>
                  <a:latin typeface="Arial Unicode MS" pitchFamily="-111" charset="0"/>
                </a:rPr>
                <a:t>1.0</a:t>
              </a:r>
            </a:p>
          </p:txBody>
        </p:sp>
        <p:sp>
          <p:nvSpPr>
            <p:cNvPr id="10" name="Text Box 12"/>
            <p:cNvSpPr txBox="1">
              <a:spLocks noChangeArrowheads="1"/>
            </p:cNvSpPr>
            <p:nvPr/>
          </p:nvSpPr>
          <p:spPr bwMode="auto">
            <a:xfrm>
              <a:off x="7377113" y="3257550"/>
              <a:ext cx="395287" cy="274638"/>
            </a:xfrm>
            <a:prstGeom prst="rect">
              <a:avLst/>
            </a:prstGeom>
            <a:grpFill/>
            <a:ln w="9525">
              <a:noFill/>
              <a:miter lim="800000"/>
              <a:headEnd/>
              <a:tailEnd/>
            </a:ln>
            <a:effectLst/>
          </p:spPr>
          <p:txBody>
            <a:bodyPr wrap="none">
              <a:prstTxWarp prst="textNoShape">
                <a:avLst/>
              </a:prstTxWarp>
              <a:spAutoFit/>
            </a:bodyPr>
            <a:lstStyle/>
            <a:p>
              <a:r>
                <a:rPr lang="en-US" sz="1200">
                  <a:solidFill>
                    <a:schemeClr val="bg1"/>
                  </a:solidFill>
                  <a:latin typeface="Arial Unicode MS" pitchFamily="-111" charset="0"/>
                </a:rPr>
                <a:t>2.0</a:t>
              </a:r>
            </a:p>
          </p:txBody>
        </p:sp>
        <p:sp>
          <p:nvSpPr>
            <p:cNvPr id="11" name="Text Box 13"/>
            <p:cNvSpPr txBox="1">
              <a:spLocks noChangeArrowheads="1"/>
            </p:cNvSpPr>
            <p:nvPr/>
          </p:nvSpPr>
          <p:spPr bwMode="auto">
            <a:xfrm>
              <a:off x="4495800" y="3255963"/>
              <a:ext cx="395288" cy="274637"/>
            </a:xfrm>
            <a:prstGeom prst="rect">
              <a:avLst/>
            </a:prstGeom>
            <a:grpFill/>
            <a:ln w="9525">
              <a:noFill/>
              <a:miter lim="800000"/>
              <a:headEnd/>
              <a:tailEnd/>
            </a:ln>
            <a:effectLst/>
          </p:spPr>
          <p:txBody>
            <a:bodyPr wrap="none">
              <a:prstTxWarp prst="textNoShape">
                <a:avLst/>
              </a:prstTxWarp>
              <a:spAutoFit/>
            </a:bodyPr>
            <a:lstStyle/>
            <a:p>
              <a:r>
                <a:rPr lang="en-US" sz="1200">
                  <a:solidFill>
                    <a:schemeClr val="bg1"/>
                  </a:solidFill>
                  <a:latin typeface="Arial Unicode MS" pitchFamily="-111" charset="0"/>
                </a:rPr>
                <a:t>0.5</a:t>
              </a:r>
            </a:p>
          </p:txBody>
        </p:sp>
        <p:sp>
          <p:nvSpPr>
            <p:cNvPr id="12" name="Rectangle 14"/>
            <p:cNvSpPr>
              <a:spLocks noChangeArrowheads="1"/>
            </p:cNvSpPr>
            <p:nvPr/>
          </p:nvSpPr>
          <p:spPr bwMode="auto">
            <a:xfrm>
              <a:off x="6115050" y="1917700"/>
              <a:ext cx="304800" cy="304800"/>
            </a:xfrm>
            <a:prstGeom prst="rect">
              <a:avLst/>
            </a:prstGeom>
            <a:grpFill/>
            <a:ln w="9525">
              <a:solidFill>
                <a:schemeClr val="tx1"/>
              </a:solidFill>
              <a:miter lim="800000"/>
              <a:headEnd/>
              <a:tailEnd/>
            </a:ln>
            <a:effectLst/>
          </p:spPr>
          <p:txBody>
            <a:bodyPr wrap="none" anchor="ctr">
              <a:prstTxWarp prst="textNoShape">
                <a:avLst/>
              </a:prstTxWarp>
            </a:bodyPr>
            <a:lstStyle/>
            <a:p>
              <a:endParaRPr lang="es-ES_tradnl"/>
            </a:p>
          </p:txBody>
        </p:sp>
        <p:sp>
          <p:nvSpPr>
            <p:cNvPr id="13" name="Line 15"/>
            <p:cNvSpPr>
              <a:spLocks noChangeShapeType="1"/>
            </p:cNvSpPr>
            <p:nvPr/>
          </p:nvSpPr>
          <p:spPr bwMode="auto">
            <a:xfrm>
              <a:off x="5181600" y="2070100"/>
              <a:ext cx="2514600" cy="0"/>
            </a:xfrm>
            <a:prstGeom prst="line">
              <a:avLst/>
            </a:prstGeom>
            <a:grpFill/>
            <a:ln w="28575">
              <a:solidFill>
                <a:srgbClr val="FF9900"/>
              </a:solidFill>
              <a:round/>
              <a:headEnd/>
              <a:tailEnd/>
            </a:ln>
            <a:effectLst/>
          </p:spPr>
          <p:txBody>
            <a:bodyPr>
              <a:prstTxWarp prst="textNoShape">
                <a:avLst/>
              </a:prstTxWarp>
            </a:bodyPr>
            <a:lstStyle/>
            <a:p>
              <a:endParaRPr lang="es-ES_tradnl"/>
            </a:p>
          </p:txBody>
        </p:sp>
        <p:sp>
          <p:nvSpPr>
            <p:cNvPr id="14" name="Rectangle 16"/>
            <p:cNvSpPr>
              <a:spLocks noChangeArrowheads="1"/>
            </p:cNvSpPr>
            <p:nvPr/>
          </p:nvSpPr>
          <p:spPr bwMode="auto">
            <a:xfrm>
              <a:off x="4743450" y="2451100"/>
              <a:ext cx="304800" cy="304800"/>
            </a:xfrm>
            <a:prstGeom prst="rect">
              <a:avLst/>
            </a:prstGeom>
            <a:grpFill/>
            <a:ln w="9525">
              <a:solidFill>
                <a:schemeClr val="tx1"/>
              </a:solidFill>
              <a:miter lim="800000"/>
              <a:headEnd/>
              <a:tailEnd/>
            </a:ln>
            <a:effectLst/>
          </p:spPr>
          <p:txBody>
            <a:bodyPr wrap="none" anchor="ctr">
              <a:prstTxWarp prst="textNoShape">
                <a:avLst/>
              </a:prstTxWarp>
            </a:bodyPr>
            <a:lstStyle/>
            <a:p>
              <a:endParaRPr lang="es-ES_tradnl"/>
            </a:p>
          </p:txBody>
        </p:sp>
        <p:sp>
          <p:nvSpPr>
            <p:cNvPr id="15" name="Line 17"/>
            <p:cNvSpPr>
              <a:spLocks noChangeShapeType="1"/>
            </p:cNvSpPr>
            <p:nvPr/>
          </p:nvSpPr>
          <p:spPr bwMode="auto">
            <a:xfrm>
              <a:off x="3733800" y="2603500"/>
              <a:ext cx="2209800" cy="0"/>
            </a:xfrm>
            <a:prstGeom prst="line">
              <a:avLst/>
            </a:prstGeom>
            <a:grpFill/>
            <a:ln w="28575">
              <a:solidFill>
                <a:srgbClr val="FF9900"/>
              </a:solidFill>
              <a:round/>
              <a:headEnd/>
              <a:tailEnd/>
            </a:ln>
            <a:effectLst/>
          </p:spPr>
          <p:txBody>
            <a:bodyPr>
              <a:prstTxWarp prst="textNoShape">
                <a:avLst/>
              </a:prstTxWarp>
            </a:bodyPr>
            <a:lstStyle/>
            <a:p>
              <a:endParaRPr lang="es-ES_tradnl"/>
            </a:p>
          </p:txBody>
        </p:sp>
        <p:sp>
          <p:nvSpPr>
            <p:cNvPr id="16" name="Rectangle 18"/>
            <p:cNvSpPr>
              <a:spLocks noChangeArrowheads="1"/>
            </p:cNvSpPr>
            <p:nvPr/>
          </p:nvSpPr>
          <p:spPr bwMode="auto">
            <a:xfrm>
              <a:off x="8229600" y="1841500"/>
              <a:ext cx="493713" cy="396875"/>
            </a:xfrm>
            <a:prstGeom prst="rect">
              <a:avLst/>
            </a:prstGeom>
            <a:grpFill/>
            <a:ln w="9525">
              <a:noFill/>
              <a:miter lim="800000"/>
              <a:headEnd/>
              <a:tailEnd/>
            </a:ln>
            <a:effectLst/>
          </p:spPr>
          <p:txBody>
            <a:bodyPr wrap="none">
              <a:prstTxWarp prst="textNoShape">
                <a:avLst/>
              </a:prstTxWarp>
              <a:spAutoFit/>
            </a:bodyPr>
            <a:lstStyle/>
            <a:p>
              <a:r>
                <a:rPr lang="en-US" sz="2000">
                  <a:solidFill>
                    <a:schemeClr val="bg1"/>
                  </a:solidFill>
                  <a:latin typeface="Arial Unicode MS" pitchFamily="-111" charset="0"/>
                </a:rPr>
                <a:t>[A]</a:t>
              </a:r>
            </a:p>
          </p:txBody>
        </p:sp>
        <p:sp>
          <p:nvSpPr>
            <p:cNvPr id="17" name="Rectangle 19"/>
            <p:cNvSpPr>
              <a:spLocks noChangeArrowheads="1"/>
            </p:cNvSpPr>
            <p:nvPr/>
          </p:nvSpPr>
          <p:spPr bwMode="auto">
            <a:xfrm>
              <a:off x="8229600" y="2359025"/>
              <a:ext cx="493713" cy="396875"/>
            </a:xfrm>
            <a:prstGeom prst="rect">
              <a:avLst/>
            </a:prstGeom>
            <a:grpFill/>
            <a:ln w="9525">
              <a:noFill/>
              <a:miter lim="800000"/>
              <a:headEnd/>
              <a:tailEnd/>
            </a:ln>
            <a:effectLst/>
          </p:spPr>
          <p:txBody>
            <a:bodyPr wrap="none">
              <a:prstTxWarp prst="textNoShape">
                <a:avLst/>
              </a:prstTxWarp>
              <a:spAutoFit/>
            </a:bodyPr>
            <a:lstStyle/>
            <a:p>
              <a:r>
                <a:rPr lang="en-US" sz="2000">
                  <a:solidFill>
                    <a:schemeClr val="bg1"/>
                  </a:solidFill>
                  <a:latin typeface="Arial Unicode MS" pitchFamily="-111" charset="0"/>
                </a:rPr>
                <a:t>[B]</a:t>
              </a:r>
            </a:p>
          </p:txBody>
        </p:sp>
        <p:sp>
          <p:nvSpPr>
            <p:cNvPr id="18" name="Rectangle 20"/>
            <p:cNvSpPr>
              <a:spLocks noChangeArrowheads="1"/>
            </p:cNvSpPr>
            <p:nvPr/>
          </p:nvSpPr>
          <p:spPr bwMode="auto">
            <a:xfrm>
              <a:off x="304800" y="990600"/>
              <a:ext cx="8686800" cy="3200400"/>
            </a:xfrm>
            <a:prstGeom prst="rect">
              <a:avLst/>
            </a:prstGeom>
            <a:grpFill/>
            <a:ln w="25400">
              <a:solidFill>
                <a:schemeClr val="bg1"/>
              </a:solidFill>
              <a:miter lim="800000"/>
              <a:headEnd/>
              <a:tailEnd/>
            </a:ln>
            <a:effectLst/>
          </p:spPr>
          <p:txBody>
            <a:bodyPr wrap="none" anchor="ctr">
              <a:prstTxWarp prst="textNoShape">
                <a:avLst/>
              </a:prstTxWarp>
            </a:bodyPr>
            <a:lstStyle/>
            <a:p>
              <a:endParaRPr lang="es-ES_tradnl"/>
            </a:p>
          </p:txBody>
        </p:sp>
        <p:sp>
          <p:nvSpPr>
            <p:cNvPr id="19" name="Line 21"/>
            <p:cNvSpPr>
              <a:spLocks noChangeShapeType="1"/>
            </p:cNvSpPr>
            <p:nvPr/>
          </p:nvSpPr>
          <p:spPr bwMode="auto">
            <a:xfrm>
              <a:off x="4114800" y="3136900"/>
              <a:ext cx="4648200" cy="0"/>
            </a:xfrm>
            <a:prstGeom prst="line">
              <a:avLst/>
            </a:prstGeom>
            <a:grpFill/>
            <a:ln w="28575">
              <a:solidFill>
                <a:schemeClr val="bg1"/>
              </a:solidFill>
              <a:round/>
              <a:headEnd/>
              <a:tailEnd/>
            </a:ln>
            <a:effectLst/>
          </p:spPr>
          <p:txBody>
            <a:bodyPr>
              <a:prstTxWarp prst="textNoShape">
                <a:avLst/>
              </a:prstTxWarp>
            </a:bodyPr>
            <a:lstStyle/>
            <a:p>
              <a:endParaRPr lang="es-ES_tradnl"/>
            </a:p>
          </p:txBody>
        </p:sp>
        <p:sp>
          <p:nvSpPr>
            <p:cNvPr id="20" name="Text Box 22"/>
            <p:cNvSpPr txBox="1">
              <a:spLocks noChangeArrowheads="1"/>
            </p:cNvSpPr>
            <p:nvPr/>
          </p:nvSpPr>
          <p:spPr bwMode="auto">
            <a:xfrm>
              <a:off x="914400" y="1765300"/>
              <a:ext cx="2733675" cy="1006475"/>
            </a:xfrm>
            <a:prstGeom prst="rect">
              <a:avLst/>
            </a:prstGeom>
            <a:grpFill/>
            <a:ln w="9525">
              <a:noFill/>
              <a:miter lim="800000"/>
              <a:headEnd/>
              <a:tailEnd/>
            </a:ln>
            <a:effectLst/>
          </p:spPr>
          <p:txBody>
            <a:bodyPr wrap="none">
              <a:prstTxWarp prst="textNoShape">
                <a:avLst/>
              </a:prstTxWarp>
              <a:spAutoFit/>
            </a:bodyPr>
            <a:lstStyle/>
            <a:p>
              <a:r>
                <a:rPr lang="en-US" sz="2000" b="1">
                  <a:solidFill>
                    <a:schemeClr val="bg1"/>
                  </a:solidFill>
                  <a:latin typeface="Arial Unicode MS" pitchFamily="-111" charset="0"/>
                </a:rPr>
                <a:t>Low LDL, </a:t>
              </a:r>
              <a:r>
                <a:rPr lang="en-US" sz="2000" b="1" u="sng">
                  <a:solidFill>
                    <a:schemeClr val="bg1"/>
                  </a:solidFill>
                  <a:latin typeface="Arial Unicode MS" pitchFamily="-111" charset="0"/>
                </a:rPr>
                <a:t>Low</a:t>
              </a:r>
              <a:r>
                <a:rPr lang="en-US" sz="2000" b="1">
                  <a:solidFill>
                    <a:schemeClr val="bg1"/>
                  </a:solidFill>
                  <a:latin typeface="Arial Unicode MS" pitchFamily="-111" charset="0"/>
                </a:rPr>
                <a:t> hsCRP</a:t>
              </a:r>
            </a:p>
            <a:p>
              <a:endParaRPr lang="en-US" sz="2000" b="1">
                <a:solidFill>
                  <a:schemeClr val="bg1"/>
                </a:solidFill>
                <a:latin typeface="Arial Unicode MS" pitchFamily="-111" charset="0"/>
              </a:endParaRPr>
            </a:p>
            <a:p>
              <a:r>
                <a:rPr lang="en-US" sz="2000" b="1">
                  <a:solidFill>
                    <a:schemeClr val="bg1"/>
                  </a:solidFill>
                  <a:latin typeface="Arial Unicode MS" pitchFamily="-111" charset="0"/>
                </a:rPr>
                <a:t>Low LDL, </a:t>
              </a:r>
              <a:r>
                <a:rPr lang="en-US" sz="2000" b="1" u="sng">
                  <a:solidFill>
                    <a:schemeClr val="bg1"/>
                  </a:solidFill>
                  <a:latin typeface="Arial Unicode MS" pitchFamily="-111" charset="0"/>
                </a:rPr>
                <a:t>High</a:t>
              </a:r>
              <a:r>
                <a:rPr lang="en-US" sz="2000" b="1">
                  <a:solidFill>
                    <a:schemeClr val="bg1"/>
                  </a:solidFill>
                  <a:latin typeface="Arial Unicode MS" pitchFamily="-111" charset="0"/>
                </a:rPr>
                <a:t> hsCRP</a:t>
              </a:r>
            </a:p>
          </p:txBody>
        </p:sp>
        <p:sp>
          <p:nvSpPr>
            <p:cNvPr id="21" name="Line 23"/>
            <p:cNvSpPr>
              <a:spLocks noChangeShapeType="1"/>
            </p:cNvSpPr>
            <p:nvPr/>
          </p:nvSpPr>
          <p:spPr bwMode="auto">
            <a:xfrm flipV="1">
              <a:off x="6324600" y="1536700"/>
              <a:ext cx="0" cy="1600200"/>
            </a:xfrm>
            <a:prstGeom prst="line">
              <a:avLst/>
            </a:prstGeom>
            <a:grpFill/>
            <a:ln w="28575">
              <a:solidFill>
                <a:schemeClr val="bg1"/>
              </a:solidFill>
              <a:round/>
              <a:headEnd/>
              <a:tailEnd/>
            </a:ln>
            <a:effectLst/>
          </p:spPr>
          <p:txBody>
            <a:bodyPr>
              <a:prstTxWarp prst="textNoShape">
                <a:avLst/>
              </a:prstTxWarp>
            </a:bodyPr>
            <a:lstStyle/>
            <a:p>
              <a:endParaRPr lang="es-ES_tradnl"/>
            </a:p>
          </p:txBody>
        </p:sp>
        <p:sp>
          <p:nvSpPr>
            <p:cNvPr id="22" name="Text Box 24"/>
            <p:cNvSpPr txBox="1">
              <a:spLocks noChangeArrowheads="1"/>
            </p:cNvSpPr>
            <p:nvPr/>
          </p:nvSpPr>
          <p:spPr bwMode="auto">
            <a:xfrm>
              <a:off x="4267200" y="3625850"/>
              <a:ext cx="1543050" cy="336550"/>
            </a:xfrm>
            <a:prstGeom prst="rect">
              <a:avLst/>
            </a:prstGeom>
            <a:grpFill/>
            <a:ln w="9525">
              <a:noFill/>
              <a:miter lim="800000"/>
              <a:headEnd/>
              <a:tailEnd/>
            </a:ln>
            <a:effectLst/>
          </p:spPr>
          <p:txBody>
            <a:bodyPr wrap="none">
              <a:prstTxWarp prst="textNoShape">
                <a:avLst/>
              </a:prstTxWarp>
              <a:spAutoFit/>
            </a:bodyPr>
            <a:lstStyle/>
            <a:p>
              <a:r>
                <a:rPr lang="en-US" b="1">
                  <a:solidFill>
                    <a:schemeClr val="bg1"/>
                  </a:solidFill>
                  <a:latin typeface="Arial Unicode MS" pitchFamily="-111" charset="0"/>
                </a:rPr>
                <a:t>Statin Effective</a:t>
              </a:r>
            </a:p>
          </p:txBody>
        </p:sp>
        <p:sp>
          <p:nvSpPr>
            <p:cNvPr id="23" name="Text Box 25"/>
            <p:cNvSpPr txBox="1">
              <a:spLocks noChangeArrowheads="1"/>
            </p:cNvSpPr>
            <p:nvPr/>
          </p:nvSpPr>
          <p:spPr bwMode="auto">
            <a:xfrm>
              <a:off x="6784975" y="3625850"/>
              <a:ext cx="1917700" cy="336550"/>
            </a:xfrm>
            <a:prstGeom prst="rect">
              <a:avLst/>
            </a:prstGeom>
            <a:grpFill/>
            <a:ln w="9525">
              <a:noFill/>
              <a:miter lim="800000"/>
              <a:headEnd/>
              <a:tailEnd/>
            </a:ln>
            <a:effectLst/>
          </p:spPr>
          <p:txBody>
            <a:bodyPr wrap="none">
              <a:prstTxWarp prst="textNoShape">
                <a:avLst/>
              </a:prstTxWarp>
              <a:spAutoFit/>
            </a:bodyPr>
            <a:lstStyle/>
            <a:p>
              <a:r>
                <a:rPr lang="en-US" b="1">
                  <a:solidFill>
                    <a:schemeClr val="bg1"/>
                  </a:solidFill>
                  <a:latin typeface="Arial Unicode MS" pitchFamily="-111" charset="0"/>
                </a:rPr>
                <a:t>Statin Not Effective</a:t>
              </a:r>
            </a:p>
          </p:txBody>
        </p:sp>
        <p:sp>
          <p:nvSpPr>
            <p:cNvPr id="24" name="Text Box 26"/>
            <p:cNvSpPr txBox="1">
              <a:spLocks noChangeArrowheads="1"/>
            </p:cNvSpPr>
            <p:nvPr/>
          </p:nvSpPr>
          <p:spPr bwMode="auto">
            <a:xfrm>
              <a:off x="6127750" y="3163888"/>
              <a:ext cx="430213" cy="304800"/>
            </a:xfrm>
            <a:prstGeom prst="rect">
              <a:avLst/>
            </a:prstGeom>
            <a:grpFill/>
            <a:ln w="9525">
              <a:noFill/>
              <a:miter lim="800000"/>
              <a:headEnd/>
              <a:tailEnd/>
            </a:ln>
            <a:effectLst/>
          </p:spPr>
          <p:txBody>
            <a:bodyPr wrap="none">
              <a:prstTxWarp prst="textNoShape">
                <a:avLst/>
              </a:prstTxWarp>
              <a:spAutoFit/>
            </a:bodyPr>
            <a:lstStyle/>
            <a:p>
              <a:r>
                <a:rPr lang="en-US" sz="1400" b="1">
                  <a:solidFill>
                    <a:schemeClr val="bg1"/>
                  </a:solidFill>
                  <a:latin typeface="Arial Unicode MS" pitchFamily="-111" charset="0"/>
                </a:rPr>
                <a:t>1.0</a:t>
              </a:r>
            </a:p>
          </p:txBody>
        </p:sp>
        <p:sp>
          <p:nvSpPr>
            <p:cNvPr id="25" name="Text Box 27"/>
            <p:cNvSpPr txBox="1">
              <a:spLocks noChangeArrowheads="1"/>
            </p:cNvSpPr>
            <p:nvPr/>
          </p:nvSpPr>
          <p:spPr bwMode="auto">
            <a:xfrm>
              <a:off x="7529513" y="3157538"/>
              <a:ext cx="430212" cy="304800"/>
            </a:xfrm>
            <a:prstGeom prst="rect">
              <a:avLst/>
            </a:prstGeom>
            <a:grpFill/>
            <a:ln w="9525">
              <a:noFill/>
              <a:miter lim="800000"/>
              <a:headEnd/>
              <a:tailEnd/>
            </a:ln>
            <a:effectLst/>
          </p:spPr>
          <p:txBody>
            <a:bodyPr wrap="none">
              <a:prstTxWarp prst="textNoShape">
                <a:avLst/>
              </a:prstTxWarp>
              <a:spAutoFit/>
            </a:bodyPr>
            <a:lstStyle/>
            <a:p>
              <a:r>
                <a:rPr lang="en-US" sz="1400" b="1">
                  <a:solidFill>
                    <a:schemeClr val="bg1"/>
                  </a:solidFill>
                  <a:latin typeface="Arial Unicode MS" pitchFamily="-111" charset="0"/>
                </a:rPr>
                <a:t>2.0</a:t>
              </a:r>
            </a:p>
          </p:txBody>
        </p:sp>
        <p:sp>
          <p:nvSpPr>
            <p:cNvPr id="26" name="Text Box 28"/>
            <p:cNvSpPr txBox="1">
              <a:spLocks noChangeArrowheads="1"/>
            </p:cNvSpPr>
            <p:nvPr/>
          </p:nvSpPr>
          <p:spPr bwMode="auto">
            <a:xfrm>
              <a:off x="4648200" y="3155950"/>
              <a:ext cx="430213" cy="304800"/>
            </a:xfrm>
            <a:prstGeom prst="rect">
              <a:avLst/>
            </a:prstGeom>
            <a:grpFill/>
            <a:ln w="9525">
              <a:noFill/>
              <a:miter lim="800000"/>
              <a:headEnd/>
              <a:tailEnd/>
            </a:ln>
            <a:effectLst/>
          </p:spPr>
          <p:txBody>
            <a:bodyPr wrap="none">
              <a:prstTxWarp prst="textNoShape">
                <a:avLst/>
              </a:prstTxWarp>
              <a:spAutoFit/>
            </a:bodyPr>
            <a:lstStyle/>
            <a:p>
              <a:r>
                <a:rPr lang="en-US" sz="1400" b="1">
                  <a:solidFill>
                    <a:schemeClr val="bg1"/>
                  </a:solidFill>
                  <a:latin typeface="Arial Unicode MS" pitchFamily="-111" charset="0"/>
                </a:rPr>
                <a:t>0.5</a:t>
              </a:r>
            </a:p>
          </p:txBody>
        </p:sp>
        <p:sp>
          <p:nvSpPr>
            <p:cNvPr id="27" name="Rectangle 29"/>
            <p:cNvSpPr>
              <a:spLocks noChangeArrowheads="1"/>
            </p:cNvSpPr>
            <p:nvPr/>
          </p:nvSpPr>
          <p:spPr bwMode="auto">
            <a:xfrm>
              <a:off x="6267450" y="1841500"/>
              <a:ext cx="304800" cy="304800"/>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s-ES_tradnl"/>
            </a:p>
          </p:txBody>
        </p:sp>
        <p:sp>
          <p:nvSpPr>
            <p:cNvPr id="28" name="Line 30"/>
            <p:cNvSpPr>
              <a:spLocks noChangeShapeType="1"/>
            </p:cNvSpPr>
            <p:nvPr/>
          </p:nvSpPr>
          <p:spPr bwMode="auto">
            <a:xfrm>
              <a:off x="5486400" y="1981200"/>
              <a:ext cx="2286000" cy="12700"/>
            </a:xfrm>
            <a:prstGeom prst="line">
              <a:avLst/>
            </a:prstGeom>
            <a:grpFill/>
            <a:ln w="28575">
              <a:solidFill>
                <a:srgbClr val="FF9900"/>
              </a:solidFill>
              <a:round/>
              <a:headEnd/>
              <a:tailEnd/>
            </a:ln>
            <a:effectLst/>
          </p:spPr>
          <p:txBody>
            <a:bodyPr>
              <a:prstTxWarp prst="textNoShape">
                <a:avLst/>
              </a:prstTxWarp>
            </a:bodyPr>
            <a:lstStyle/>
            <a:p>
              <a:endParaRPr lang="es-ES_tradnl"/>
            </a:p>
          </p:txBody>
        </p:sp>
        <p:sp>
          <p:nvSpPr>
            <p:cNvPr id="29" name="Rectangle 31"/>
            <p:cNvSpPr>
              <a:spLocks noChangeArrowheads="1"/>
            </p:cNvSpPr>
            <p:nvPr/>
          </p:nvSpPr>
          <p:spPr bwMode="auto">
            <a:xfrm>
              <a:off x="4953000" y="2374900"/>
              <a:ext cx="304800" cy="304800"/>
            </a:xfrm>
            <a:prstGeom prst="rect">
              <a:avLst/>
            </a:prstGeom>
            <a:solidFill>
              <a:srgbClr val="F3A447"/>
            </a:solidFill>
            <a:ln w="9525">
              <a:noFill/>
              <a:miter lim="800000"/>
              <a:headEnd/>
              <a:tailEnd/>
            </a:ln>
            <a:effectLst/>
          </p:spPr>
          <p:txBody>
            <a:bodyPr wrap="none" anchor="ctr">
              <a:prstTxWarp prst="textNoShape">
                <a:avLst/>
              </a:prstTxWarp>
            </a:bodyPr>
            <a:lstStyle/>
            <a:p>
              <a:endParaRPr lang="es-ES_tradnl"/>
            </a:p>
          </p:txBody>
        </p:sp>
        <p:sp>
          <p:nvSpPr>
            <p:cNvPr id="30" name="Line 32"/>
            <p:cNvSpPr>
              <a:spLocks noChangeShapeType="1"/>
            </p:cNvSpPr>
            <p:nvPr/>
          </p:nvSpPr>
          <p:spPr bwMode="auto">
            <a:xfrm>
              <a:off x="3943350" y="2527300"/>
              <a:ext cx="2209800" cy="0"/>
            </a:xfrm>
            <a:prstGeom prst="line">
              <a:avLst/>
            </a:prstGeom>
            <a:grpFill/>
            <a:ln w="28575">
              <a:solidFill>
                <a:srgbClr val="FF9900"/>
              </a:solidFill>
              <a:round/>
              <a:headEnd/>
              <a:tailEnd/>
            </a:ln>
            <a:effectLst/>
          </p:spPr>
          <p:txBody>
            <a:bodyPr>
              <a:prstTxWarp prst="textNoShape">
                <a:avLst/>
              </a:prstTxWarp>
            </a:bodyPr>
            <a:lstStyle/>
            <a:p>
              <a:endParaRPr lang="es-ES_tradnl"/>
            </a:p>
          </p:txBody>
        </p:sp>
        <p:sp>
          <p:nvSpPr>
            <p:cNvPr id="31" name="Text Box 33"/>
            <p:cNvSpPr txBox="1">
              <a:spLocks noChangeArrowheads="1"/>
            </p:cNvSpPr>
            <p:nvPr/>
          </p:nvSpPr>
          <p:spPr bwMode="auto">
            <a:xfrm>
              <a:off x="457200" y="1143000"/>
              <a:ext cx="4762500" cy="396875"/>
            </a:xfrm>
            <a:prstGeom prst="rect">
              <a:avLst/>
            </a:prstGeom>
            <a:grpFill/>
            <a:ln w="9525">
              <a:noFill/>
              <a:miter lim="800000"/>
              <a:headEnd/>
              <a:tailEnd/>
            </a:ln>
            <a:effectLst/>
          </p:spPr>
          <p:txBody>
            <a:bodyPr wrap="none">
              <a:prstTxWarp prst="textNoShape">
                <a:avLst/>
              </a:prstTxWarp>
              <a:spAutoFit/>
            </a:bodyPr>
            <a:lstStyle/>
            <a:p>
              <a:r>
                <a:rPr lang="en-US" sz="2000">
                  <a:solidFill>
                    <a:srgbClr val="FFFF00"/>
                  </a:solidFill>
                </a:rPr>
                <a:t>AFCAPS/TexCAPS Low LDL Subgroups</a:t>
              </a:r>
            </a:p>
          </p:txBody>
        </p:sp>
        <p:sp>
          <p:nvSpPr>
            <p:cNvPr id="32" name="Text Box 34"/>
            <p:cNvSpPr txBox="1">
              <a:spLocks noChangeArrowheads="1"/>
            </p:cNvSpPr>
            <p:nvPr/>
          </p:nvSpPr>
          <p:spPr bwMode="auto">
            <a:xfrm>
              <a:off x="6099175" y="3352800"/>
              <a:ext cx="479425" cy="336550"/>
            </a:xfrm>
            <a:prstGeom prst="rect">
              <a:avLst/>
            </a:prstGeom>
            <a:grpFill/>
            <a:ln w="9525">
              <a:noFill/>
              <a:miter lim="800000"/>
              <a:headEnd/>
              <a:tailEnd/>
            </a:ln>
            <a:effectLst/>
          </p:spPr>
          <p:txBody>
            <a:bodyPr wrap="none">
              <a:prstTxWarp prst="textNoShape">
                <a:avLst/>
              </a:prstTxWarp>
              <a:spAutoFit/>
            </a:bodyPr>
            <a:lstStyle/>
            <a:p>
              <a:r>
                <a:rPr lang="en-US" b="1">
                  <a:solidFill>
                    <a:schemeClr val="bg1"/>
                  </a:solidFill>
                  <a:latin typeface="Arial Unicode MS" pitchFamily="-111" charset="0"/>
                </a:rPr>
                <a:t>RR</a:t>
              </a:r>
            </a:p>
          </p:txBody>
        </p:sp>
      </p:grpSp>
      <p:sp>
        <p:nvSpPr>
          <p:cNvPr id="33" name="Text Box 5"/>
          <p:cNvSpPr txBox="1">
            <a:spLocks noChangeArrowheads="1"/>
          </p:cNvSpPr>
          <p:nvPr/>
        </p:nvSpPr>
        <p:spPr bwMode="auto">
          <a:xfrm>
            <a:off x="2133600" y="6315075"/>
            <a:ext cx="5006160" cy="369332"/>
          </a:xfrm>
          <a:prstGeom prst="rect">
            <a:avLst/>
          </a:prstGeom>
          <a:noFill/>
          <a:ln w="25399">
            <a:noFill/>
            <a:miter lim="800000"/>
            <a:headEnd type="none" w="sm" len="sm"/>
            <a:tailEnd type="none" w="sm" len="sm"/>
          </a:ln>
          <a:effectLst/>
        </p:spPr>
        <p:txBody>
          <a:bodyPr wrap="none">
            <a:prstTxWarp prst="textNoShape">
              <a:avLst/>
            </a:prstTxWarp>
            <a:spAutoFit/>
          </a:bodyPr>
          <a:lstStyle/>
          <a:p>
            <a:pPr eaLnBrk="0" hangingPunct="0"/>
            <a:r>
              <a:rPr lang="en-US" b="1" i="1" dirty="0" err="1">
                <a:solidFill>
                  <a:srgbClr val="FFFFFF"/>
                </a:solidFill>
              </a:rPr>
              <a:t>Ridker</a:t>
            </a:r>
            <a:r>
              <a:rPr lang="en-US" b="1" i="1" dirty="0">
                <a:solidFill>
                  <a:srgbClr val="FFFFFF"/>
                </a:solidFill>
              </a:rPr>
              <a:t> et al, New </a:t>
            </a:r>
            <a:r>
              <a:rPr lang="en-US" b="1" i="1" dirty="0" err="1">
                <a:solidFill>
                  <a:srgbClr val="FFFFFF"/>
                </a:solidFill>
              </a:rPr>
              <a:t>Engl</a:t>
            </a:r>
            <a:r>
              <a:rPr lang="en-US" b="1" i="1" dirty="0">
                <a:solidFill>
                  <a:srgbClr val="FFFFFF"/>
                </a:solidFill>
              </a:rPr>
              <a:t> J Med 2001;344:1959-65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527050" y="1600200"/>
            <a:ext cx="8367713" cy="4612032"/>
          </a:xfrm>
          <a:prstGeom prst="rect">
            <a:avLst/>
          </a:prstGeom>
          <a:noFill/>
          <a:ln w="9525">
            <a:noFill/>
            <a:miter lim="800000"/>
            <a:headEnd/>
            <a:tailEnd/>
          </a:ln>
          <a:effectLst/>
        </p:spPr>
        <p:txBody>
          <a:bodyPr wrap="square">
            <a:prstTxWarp prst="textNoShape">
              <a:avLst/>
            </a:prstTxWarp>
            <a:spAutoFit/>
          </a:bodyPr>
          <a:lstStyle/>
          <a:p>
            <a:pPr defTabSz="517525">
              <a:lnSpc>
                <a:spcPct val="90000"/>
              </a:lnSpc>
            </a:pPr>
            <a:r>
              <a:rPr lang="en-US" b="1" dirty="0"/>
              <a:t>		       			</a:t>
            </a:r>
          </a:p>
          <a:p>
            <a:pPr defTabSz="517525">
              <a:lnSpc>
                <a:spcPct val="90000"/>
              </a:lnSpc>
            </a:pPr>
            <a:r>
              <a:rPr lang="en-US" b="1" dirty="0">
                <a:solidFill>
                  <a:schemeClr val="bg2"/>
                </a:solidFill>
              </a:rPr>
              <a:t>				</a:t>
            </a:r>
            <a:r>
              <a:rPr lang="en-US" b="1" dirty="0" smtClean="0">
                <a:solidFill>
                  <a:schemeClr val="bg2"/>
                </a:solidFill>
              </a:rPr>
              <a:t>		JUPITER</a:t>
            </a:r>
            <a:r>
              <a:rPr lang="en-US" b="1" dirty="0">
                <a:solidFill>
                  <a:schemeClr val="bg2"/>
                </a:solidFill>
              </a:rPr>
              <a:t>			WOSCOPS	  	AFCAPS</a:t>
            </a:r>
            <a:r>
              <a:rPr lang="en-US" b="1" dirty="0"/>
              <a:t>		</a:t>
            </a:r>
          </a:p>
          <a:p>
            <a:pPr defTabSz="517525">
              <a:lnSpc>
                <a:spcPct val="90000"/>
              </a:lnSpc>
            </a:pPr>
            <a:r>
              <a:rPr lang="en-US" b="1" dirty="0" err="1" smtClean="0"/>
              <a:t>Muestra</a:t>
            </a:r>
            <a:r>
              <a:rPr lang="en-US" b="1" dirty="0" smtClean="0"/>
              <a:t>(n</a:t>
            </a:r>
            <a:r>
              <a:rPr lang="en-US" b="1" dirty="0"/>
              <a:t>)		</a:t>
            </a:r>
            <a:r>
              <a:rPr lang="en-US" b="1" dirty="0" smtClean="0"/>
              <a:t>	</a:t>
            </a:r>
            <a:r>
              <a:rPr lang="en-US" b="1" dirty="0"/>
              <a:t>	17,802			</a:t>
            </a:r>
            <a:r>
              <a:rPr lang="en-US" b="1" dirty="0" smtClean="0"/>
              <a:t>6,595		</a:t>
            </a:r>
            <a:r>
              <a:rPr lang="en-US" b="1" dirty="0"/>
              <a:t>	6,605		</a:t>
            </a:r>
          </a:p>
          <a:p>
            <a:pPr defTabSz="517525"/>
            <a:r>
              <a:rPr lang="en-US" b="1" dirty="0" err="1" smtClean="0"/>
              <a:t>Mujeres</a:t>
            </a:r>
            <a:r>
              <a:rPr lang="en-US" b="1" dirty="0" smtClean="0"/>
              <a:t> </a:t>
            </a:r>
            <a:r>
              <a:rPr lang="en-US" b="1" dirty="0"/>
              <a:t>(n)	</a:t>
            </a:r>
            <a:r>
              <a:rPr lang="en-US" b="1" dirty="0" smtClean="0"/>
              <a:t>			</a:t>
            </a:r>
            <a:r>
              <a:rPr lang="en-US" b="1" dirty="0"/>
              <a:t>  6,801	       		       0		    		   997	</a:t>
            </a:r>
          </a:p>
          <a:p>
            <a:pPr defTabSz="517525">
              <a:lnSpc>
                <a:spcPct val="90000"/>
              </a:lnSpc>
            </a:pPr>
            <a:r>
              <a:rPr lang="en-US" b="1" dirty="0" err="1" smtClean="0"/>
              <a:t>Duracion</a:t>
            </a:r>
            <a:r>
              <a:rPr lang="en-US" b="1" dirty="0" smtClean="0"/>
              <a:t> (</a:t>
            </a:r>
            <a:r>
              <a:rPr lang="en-US" b="1" dirty="0" err="1" smtClean="0"/>
              <a:t>años</a:t>
            </a:r>
            <a:r>
              <a:rPr lang="en-US" b="1" dirty="0" smtClean="0"/>
              <a:t>)</a:t>
            </a:r>
            <a:r>
              <a:rPr lang="en-US" b="1" dirty="0"/>
              <a:t>	</a:t>
            </a:r>
            <a:r>
              <a:rPr lang="en-US" b="1" dirty="0" smtClean="0"/>
              <a:t>		1.9 </a:t>
            </a:r>
            <a:r>
              <a:rPr lang="en-US" b="1" dirty="0"/>
              <a:t>(max 5)   	 	     4.9			    5.2</a:t>
            </a:r>
          </a:p>
          <a:p>
            <a:pPr defTabSz="517525">
              <a:lnSpc>
                <a:spcPct val="90000"/>
              </a:lnSpc>
            </a:pPr>
            <a:r>
              <a:rPr lang="en-US" b="1" dirty="0"/>
              <a:t>				</a:t>
            </a:r>
          </a:p>
          <a:p>
            <a:pPr defTabSz="517525">
              <a:lnSpc>
                <a:spcPct val="90000"/>
              </a:lnSpc>
            </a:pPr>
            <a:r>
              <a:rPr lang="en-US" b="1" dirty="0"/>
              <a:t>Diabetes (%)	        		      </a:t>
            </a:r>
            <a:r>
              <a:rPr lang="en-US" b="1" dirty="0" smtClean="0"/>
              <a:t> 	 </a:t>
            </a:r>
            <a:r>
              <a:rPr lang="en-US" b="1" dirty="0"/>
              <a:t>	 0	       			1			       6</a:t>
            </a:r>
            <a:r>
              <a:rPr lang="en-US" b="1" dirty="0" smtClean="0"/>
              <a:t>	</a:t>
            </a:r>
          </a:p>
          <a:p>
            <a:pPr defTabSz="517525">
              <a:lnSpc>
                <a:spcPct val="90000"/>
              </a:lnSpc>
            </a:pPr>
            <a:r>
              <a:rPr lang="en-US" b="1" dirty="0" smtClean="0"/>
              <a:t>	</a:t>
            </a:r>
            <a:r>
              <a:rPr lang="en-US" b="1" dirty="0"/>
              <a:t>	</a:t>
            </a:r>
          </a:p>
          <a:p>
            <a:pPr defTabSz="517525">
              <a:lnSpc>
                <a:spcPct val="90000"/>
              </a:lnSpc>
            </a:pPr>
            <a:r>
              <a:rPr lang="en-US" b="1" dirty="0" smtClean="0"/>
              <a:t>LDL-C  basal(mg/</a:t>
            </a:r>
            <a:r>
              <a:rPr lang="en-US" b="1" dirty="0" err="1" smtClean="0"/>
              <a:t>dL</a:t>
            </a:r>
            <a:r>
              <a:rPr lang="en-US" b="1" dirty="0" smtClean="0"/>
              <a:t>)	</a:t>
            </a:r>
            <a:r>
              <a:rPr lang="en-US" b="1" dirty="0"/>
              <a:t>	      108 	    		     192		    	   150		</a:t>
            </a:r>
          </a:p>
          <a:p>
            <a:pPr defTabSz="517525">
              <a:lnSpc>
                <a:spcPct val="90000"/>
              </a:lnSpc>
            </a:pPr>
            <a:r>
              <a:rPr lang="en-US" b="1" dirty="0" smtClean="0"/>
              <a:t>HDL-C basal (mg/</a:t>
            </a:r>
            <a:r>
              <a:rPr lang="en-US" b="1" dirty="0" err="1" smtClean="0"/>
              <a:t>dL</a:t>
            </a:r>
            <a:r>
              <a:rPr lang="en-US" b="1" dirty="0"/>
              <a:t>)	        </a:t>
            </a:r>
            <a:r>
              <a:rPr lang="en-US" b="1" dirty="0" smtClean="0"/>
              <a:t>	      49 </a:t>
            </a:r>
            <a:r>
              <a:rPr lang="en-US" b="1" dirty="0"/>
              <a:t>	      	 	       44		    	  36-40	</a:t>
            </a:r>
          </a:p>
          <a:p>
            <a:pPr defTabSz="517525">
              <a:lnSpc>
                <a:spcPct val="90000"/>
              </a:lnSpc>
            </a:pPr>
            <a:r>
              <a:rPr lang="en-US" b="1" dirty="0" smtClean="0"/>
              <a:t>TG basal (mg/</a:t>
            </a:r>
            <a:r>
              <a:rPr lang="en-US" b="1" dirty="0" err="1" smtClean="0"/>
              <a:t>dL</a:t>
            </a:r>
            <a:r>
              <a:rPr lang="en-US" b="1" dirty="0"/>
              <a:t>)	     	   </a:t>
            </a:r>
            <a:r>
              <a:rPr lang="en-US" b="1" dirty="0" smtClean="0"/>
              <a:t>	      118 </a:t>
            </a:r>
            <a:r>
              <a:rPr lang="en-US" b="1" dirty="0"/>
              <a:t>	    		     164		    	   158		</a:t>
            </a:r>
          </a:p>
          <a:p>
            <a:pPr defTabSz="517525">
              <a:lnSpc>
                <a:spcPct val="90000"/>
              </a:lnSpc>
            </a:pPr>
            <a:r>
              <a:rPr lang="en-US" b="1" dirty="0" smtClean="0"/>
              <a:t>PCR </a:t>
            </a:r>
            <a:r>
              <a:rPr lang="en-US" b="1" dirty="0" err="1" smtClean="0"/>
              <a:t>hs</a:t>
            </a:r>
            <a:r>
              <a:rPr lang="en-US" b="1" dirty="0" smtClean="0"/>
              <a:t> basal(mg/L</a:t>
            </a:r>
            <a:r>
              <a:rPr lang="en-US" b="1" dirty="0"/>
              <a:t>)	     </a:t>
            </a:r>
            <a:r>
              <a:rPr lang="en-US" b="1" dirty="0" smtClean="0"/>
              <a:t> 	      </a:t>
            </a:r>
            <a:r>
              <a:rPr lang="en-US" b="1" dirty="0"/>
              <a:t>&gt; 2	   		      NA		  	   NA		</a:t>
            </a:r>
          </a:p>
          <a:p>
            <a:pPr defTabSz="517525">
              <a:lnSpc>
                <a:spcPct val="90000"/>
              </a:lnSpc>
            </a:pPr>
            <a:r>
              <a:rPr lang="en-US" b="1" dirty="0" err="1" smtClean="0"/>
              <a:t>Intervencion</a:t>
            </a:r>
            <a:r>
              <a:rPr lang="en-US" b="1" dirty="0"/>
              <a:t>		</a:t>
            </a:r>
            <a:r>
              <a:rPr lang="en-US" b="1" dirty="0" smtClean="0"/>
              <a:t>		</a:t>
            </a:r>
            <a:r>
              <a:rPr lang="en-US" b="1" dirty="0" err="1" smtClean="0"/>
              <a:t>Rosuvastatina</a:t>
            </a:r>
            <a:r>
              <a:rPr lang="en-US" b="1" dirty="0"/>
              <a:t>		</a:t>
            </a:r>
            <a:r>
              <a:rPr lang="en-US" b="1" dirty="0" err="1" smtClean="0"/>
              <a:t>Pravastatina</a:t>
            </a:r>
            <a:r>
              <a:rPr lang="en-US" b="1" dirty="0"/>
              <a:t>	</a:t>
            </a:r>
            <a:r>
              <a:rPr lang="en-US" b="1" dirty="0" err="1" smtClean="0"/>
              <a:t>Lovastatina</a:t>
            </a:r>
            <a:r>
              <a:rPr lang="en-US" b="1" dirty="0"/>
              <a:t>	</a:t>
            </a:r>
          </a:p>
          <a:p>
            <a:pPr defTabSz="517525">
              <a:lnSpc>
                <a:spcPct val="90000"/>
              </a:lnSpc>
            </a:pPr>
            <a:r>
              <a:rPr lang="en-US" b="1" dirty="0"/>
              <a:t>				</a:t>
            </a:r>
            <a:r>
              <a:rPr lang="en-US" b="1" dirty="0" smtClean="0"/>
              <a:t>		</a:t>
            </a:r>
            <a:r>
              <a:rPr lang="en-US" sz="1600" b="1" dirty="0" smtClean="0"/>
              <a:t>20 </a:t>
            </a:r>
            <a:r>
              <a:rPr lang="en-US" sz="1600" b="1" dirty="0"/>
              <a:t>mg			40 mg		</a:t>
            </a:r>
            <a:r>
              <a:rPr lang="en-US" sz="1600" b="1" dirty="0" smtClean="0"/>
              <a:t>10-40 </a:t>
            </a:r>
            <a:r>
              <a:rPr lang="en-US" sz="1600" b="1" dirty="0"/>
              <a:t>mg		</a:t>
            </a:r>
            <a:endParaRPr lang="en-US" b="1" dirty="0"/>
          </a:p>
          <a:p>
            <a:pPr defTabSz="517525">
              <a:lnSpc>
                <a:spcPct val="90000"/>
              </a:lnSpc>
            </a:pPr>
            <a:endParaRPr lang="en-US" b="1" dirty="0"/>
          </a:p>
          <a:p>
            <a:pPr defTabSz="517525">
              <a:lnSpc>
                <a:spcPct val="90000"/>
              </a:lnSpc>
            </a:pPr>
            <a:endParaRPr lang="en-US" b="1" dirty="0"/>
          </a:p>
          <a:p>
            <a:pPr defTabSz="517525">
              <a:lnSpc>
                <a:spcPct val="90000"/>
              </a:lnSpc>
            </a:pPr>
            <a:endParaRPr lang="en-US" b="1" dirty="0"/>
          </a:p>
          <a:p>
            <a:pPr defTabSz="517525">
              <a:lnSpc>
                <a:spcPct val="90000"/>
              </a:lnSpc>
            </a:pPr>
            <a:r>
              <a:rPr lang="en-US" b="1" dirty="0"/>
              <a:t>		</a:t>
            </a:r>
          </a:p>
        </p:txBody>
      </p:sp>
      <p:sp>
        <p:nvSpPr>
          <p:cNvPr id="285700" name="Text Box 4"/>
          <p:cNvSpPr txBox="1">
            <a:spLocks noChangeArrowheads="1"/>
          </p:cNvSpPr>
          <p:nvPr/>
        </p:nvSpPr>
        <p:spPr bwMode="auto">
          <a:xfrm>
            <a:off x="299189" y="435114"/>
            <a:ext cx="8616211" cy="707886"/>
          </a:xfrm>
          <a:prstGeom prst="rect">
            <a:avLst/>
          </a:prstGeom>
          <a:noFill/>
          <a:ln w="9525">
            <a:noFill/>
            <a:miter lim="800000"/>
            <a:headEnd/>
            <a:tailEnd/>
          </a:ln>
          <a:effectLst/>
        </p:spPr>
        <p:txBody>
          <a:bodyPr wrap="none">
            <a:prstTxWarp prst="textNoShape">
              <a:avLst/>
            </a:prstTxWarp>
            <a:spAutoFit/>
          </a:bodyPr>
          <a:lstStyle/>
          <a:p>
            <a:pPr algn="ctr"/>
            <a:r>
              <a:rPr lang="es-ES" sz="2000" b="1" dirty="0" smtClean="0">
                <a:solidFill>
                  <a:schemeClr val="bg2">
                    <a:lumMod val="40000"/>
                    <a:lumOff val="60000"/>
                  </a:schemeClr>
                </a:solidFill>
              </a:rPr>
              <a:t>Comparacion de la poblacion  del estudio JUPITER con otros estudios</a:t>
            </a:r>
          </a:p>
          <a:p>
            <a:pPr algn="ctr"/>
            <a:r>
              <a:rPr lang="es-ES" sz="2000" b="1" dirty="0" smtClean="0">
                <a:solidFill>
                  <a:schemeClr val="bg2">
                    <a:lumMod val="40000"/>
                    <a:lumOff val="60000"/>
                  </a:schemeClr>
                </a:solidFill>
              </a:rPr>
              <a:t> en prevencion primaria.</a:t>
            </a:r>
            <a:endParaRPr lang="es-ES" sz="2000" b="1" dirty="0">
              <a:solidFill>
                <a:schemeClr val="bg2">
                  <a:lumMod val="40000"/>
                  <a:lumOff val="60000"/>
                </a:schemeClr>
              </a:solidFill>
            </a:endParaRPr>
          </a:p>
        </p:txBody>
      </p:sp>
      <p:sp>
        <p:nvSpPr>
          <p:cNvPr id="285701" name="Line 5"/>
          <p:cNvSpPr>
            <a:spLocks noChangeShapeType="1"/>
          </p:cNvSpPr>
          <p:nvPr/>
        </p:nvSpPr>
        <p:spPr bwMode="auto">
          <a:xfrm>
            <a:off x="457200" y="1447800"/>
            <a:ext cx="8399463" cy="0"/>
          </a:xfrm>
          <a:prstGeom prst="line">
            <a:avLst/>
          </a:prstGeom>
          <a:noFill/>
          <a:ln w="28575">
            <a:solidFill>
              <a:srgbClr val="FF0000"/>
            </a:solidFill>
            <a:round/>
            <a:headEnd/>
            <a:tailEnd/>
          </a:ln>
          <a:effectLst/>
        </p:spPr>
        <p:txBody>
          <a:bodyPr>
            <a:prstTxWarp prst="textNoShape">
              <a:avLst/>
            </a:prstTxWarp>
          </a:bodyPr>
          <a:lstStyle/>
          <a:p>
            <a:endParaRPr lang="es-ES_trad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Lípidos. </a:t>
            </a:r>
          </a:p>
          <a:p>
            <a:pPr lvl="1"/>
            <a:r>
              <a:rPr lang="es-ES" dirty="0" err="1" smtClean="0"/>
              <a:t>Ezetimibe</a:t>
            </a:r>
            <a:r>
              <a:rPr lang="es-ES" dirty="0" smtClean="0"/>
              <a:t>. </a:t>
            </a:r>
          </a:p>
          <a:p>
            <a:pPr lvl="1"/>
            <a:r>
              <a:rPr lang="es-ES" dirty="0" smtClean="0"/>
              <a:t>Estatinas.</a:t>
            </a:r>
          </a:p>
          <a:p>
            <a:r>
              <a:rPr lang="es-ES" dirty="0" smtClean="0"/>
              <a:t>Diabetes. </a:t>
            </a:r>
          </a:p>
          <a:p>
            <a:pPr lvl="1"/>
            <a:r>
              <a:rPr lang="es-ES" dirty="0" smtClean="0"/>
              <a:t>Control DM y complicaciones macrovasculares.</a:t>
            </a:r>
          </a:p>
          <a:p>
            <a:pPr lvl="1"/>
            <a:r>
              <a:rPr lang="es-ES" dirty="0" smtClean="0"/>
              <a:t>AAS y DM.</a:t>
            </a:r>
          </a:p>
          <a:p>
            <a:r>
              <a:rPr lang="es-ES" dirty="0" smtClean="0"/>
              <a:t>Obesidad.</a:t>
            </a:r>
          </a:p>
          <a:p>
            <a:r>
              <a:rPr lang="es-ES" dirty="0" smtClean="0"/>
              <a:t>Vitaminas.</a:t>
            </a:r>
          </a:p>
          <a:p>
            <a:r>
              <a:rPr lang="es-ES" dirty="0" smtClean="0"/>
              <a:t>Otros.</a:t>
            </a:r>
          </a:p>
          <a:p>
            <a:endParaRPr lang="es-ES" dirty="0"/>
          </a:p>
        </p:txBody>
      </p:sp>
      <p:sp>
        <p:nvSpPr>
          <p:cNvPr id="2" name="1 Título"/>
          <p:cNvSpPr>
            <a:spLocks noGrp="1"/>
          </p:cNvSpPr>
          <p:nvPr>
            <p:ph type="title"/>
          </p:nvPr>
        </p:nvSpPr>
        <p:spPr/>
        <p:txBody>
          <a:bodyPr/>
          <a:lstStyle/>
          <a:p>
            <a:r>
              <a:rPr lang="es-ES" dirty="0" smtClean="0"/>
              <a:t>Índice</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Objetivos</a:t>
            </a:r>
          </a:p>
        </p:txBody>
      </p:sp>
      <p:sp>
        <p:nvSpPr>
          <p:cNvPr id="689155" name="Rectangle 3"/>
          <p:cNvSpPr>
            <a:spLocks noGrp="1" noChangeArrowheads="1"/>
          </p:cNvSpPr>
          <p:nvPr>
            <p:ph type="body" idx="1"/>
          </p:nvPr>
        </p:nvSpPr>
        <p:spPr>
          <a:xfrm>
            <a:off x="685800" y="1905000"/>
            <a:ext cx="7773988" cy="3998913"/>
          </a:xfrm>
          <a:ln/>
        </p:spPr>
        <p:txBody>
          <a:bodyPr lIns="90000" tIns="46800" rIns="90000" bIns="46800"/>
          <a:lstStyle/>
          <a:p>
            <a:pPr marL="341313" indent="-341313" defTabSz="44926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4000"/>
              <a:t>Estudiar si el tratamiento con 20 mg/d de rosuvastatina es eficaz en la prevención primaria de eventos cardiovasculares.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9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1676400" y="685800"/>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Diseño</a:t>
            </a:r>
            <a:r>
              <a:rPr lang="en-GB" dirty="0" smtClean="0"/>
              <a:t> </a:t>
            </a:r>
            <a:endParaRPr lang="en-GB" dirty="0"/>
          </a:p>
        </p:txBody>
      </p:sp>
      <p:sp>
        <p:nvSpPr>
          <p:cNvPr id="691203" name="Rectangle 3"/>
          <p:cNvSpPr>
            <a:spLocks noGrp="1" noChangeArrowheads="1"/>
          </p:cNvSpPr>
          <p:nvPr>
            <p:ph type="body" idx="1"/>
          </p:nvPr>
        </p:nvSpPr>
        <p:spPr>
          <a:xfrm>
            <a:off x="685800" y="1905000"/>
            <a:ext cx="7773988" cy="3998913"/>
          </a:xfrm>
          <a:ln/>
        </p:spPr>
        <p:txBody>
          <a:bodyPr lIns="90000" tIns="46800" rIns="90000" bIns="46800"/>
          <a:lstStyle/>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Ensayo clínico controlado (</a:t>
            </a:r>
            <a:r>
              <a:rPr lang="es-ES" sz="2800" i="1" dirty="0" err="1"/>
              <a:t>Justification</a:t>
            </a:r>
            <a:r>
              <a:rPr lang="es-ES" sz="2800" i="1" dirty="0"/>
              <a:t> </a:t>
            </a:r>
            <a:r>
              <a:rPr lang="es-ES" sz="2800" i="1" dirty="0" err="1"/>
              <a:t>for</a:t>
            </a:r>
            <a:r>
              <a:rPr lang="es-ES" sz="2800" i="1" dirty="0"/>
              <a:t> </a:t>
            </a:r>
            <a:r>
              <a:rPr lang="es-ES" sz="2800" i="1" dirty="0" err="1"/>
              <a:t>the</a:t>
            </a:r>
            <a:r>
              <a:rPr lang="es-ES" sz="2800" i="1" dirty="0"/>
              <a:t> Use of </a:t>
            </a:r>
            <a:r>
              <a:rPr lang="es-ES" sz="2800" i="1" dirty="0" err="1"/>
              <a:t>Statins</a:t>
            </a:r>
            <a:r>
              <a:rPr lang="es-ES" sz="2800" i="1" dirty="0"/>
              <a:t> in </a:t>
            </a:r>
            <a:r>
              <a:rPr lang="es-ES" sz="2800" i="1" dirty="0" err="1"/>
              <a:t>Prevention</a:t>
            </a:r>
            <a:r>
              <a:rPr lang="es-ES" sz="2800" i="1" dirty="0"/>
              <a:t>: </a:t>
            </a:r>
            <a:r>
              <a:rPr lang="es-ES" sz="2800" i="1" dirty="0" err="1"/>
              <a:t>an</a:t>
            </a:r>
            <a:r>
              <a:rPr lang="es-ES" sz="2800" i="1" dirty="0"/>
              <a:t> </a:t>
            </a:r>
            <a:r>
              <a:rPr lang="es-ES" sz="2800" i="1" dirty="0" err="1"/>
              <a:t>Intervention</a:t>
            </a:r>
            <a:r>
              <a:rPr lang="es-ES" sz="2800" i="1" dirty="0"/>
              <a:t> Trial </a:t>
            </a:r>
            <a:r>
              <a:rPr lang="es-ES" sz="2800" i="1" dirty="0" err="1"/>
              <a:t>Evaluating</a:t>
            </a:r>
            <a:r>
              <a:rPr lang="es-ES" sz="2800" i="1" dirty="0"/>
              <a:t> </a:t>
            </a:r>
            <a:r>
              <a:rPr lang="es-ES" sz="2800" i="1" dirty="0" err="1"/>
              <a:t>Rosuvastatin</a:t>
            </a:r>
            <a:r>
              <a:rPr lang="es-ES" sz="2800" dirty="0"/>
              <a:t> [</a:t>
            </a:r>
            <a:r>
              <a:rPr lang="es-ES" sz="2800" i="1" dirty="0"/>
              <a:t>JUPITER</a:t>
            </a:r>
            <a:r>
              <a:rPr lang="es-ES" sz="2800" dirty="0" smtClean="0"/>
              <a:t>]).</a:t>
            </a:r>
          </a:p>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800" dirty="0"/>
          </a:p>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Criterios de inclusión:</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varones ≥50 años y a mujeres ≥60 años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sin antecedentes de enfermedades cardiovasculares,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colesterol LDL &lt;130 mg/</a:t>
            </a:r>
            <a:r>
              <a:rPr lang="es-ES" sz="2400" dirty="0" err="1"/>
              <a:t>dL</a:t>
            </a:r>
            <a:r>
              <a:rPr lang="es-ES" sz="2400" dirty="0"/>
              <a:t>,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triglicéridos &lt;500 mg/</a:t>
            </a:r>
            <a:r>
              <a:rPr lang="es-ES" sz="2400" dirty="0" err="1"/>
              <a:t>dL</a:t>
            </a:r>
            <a:r>
              <a:rPr lang="es-ES" sz="2400" dirty="0"/>
              <a:t> y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PCR de alta sensibilidad ≥2,0 mg/</a:t>
            </a:r>
            <a:r>
              <a:rPr lang="es-ES" sz="2400" dirty="0" err="1"/>
              <a:t>mL.</a:t>
            </a:r>
            <a:endParaRPr lang="es-E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9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912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912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912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9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914400" y="381000"/>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BECB95"/>
                </a:solidFill>
              </a:rPr>
              <a:t>Diseño</a:t>
            </a:r>
            <a:r>
              <a:rPr lang="en-GB" dirty="0">
                <a:solidFill>
                  <a:srgbClr val="BECB95"/>
                </a:solidFill>
              </a:rPr>
              <a:t> </a:t>
            </a:r>
          </a:p>
        </p:txBody>
      </p:sp>
      <p:sp>
        <p:nvSpPr>
          <p:cNvPr id="721923" name="Rectangle 3"/>
          <p:cNvSpPr>
            <a:spLocks noGrp="1" noChangeArrowheads="1"/>
          </p:cNvSpPr>
          <p:nvPr>
            <p:ph type="body" idx="1"/>
          </p:nvPr>
        </p:nvSpPr>
        <p:spPr>
          <a:xfrm>
            <a:off x="457200" y="1219200"/>
            <a:ext cx="8686800" cy="4273550"/>
          </a:xfrm>
          <a:ln/>
        </p:spPr>
        <p:txBody>
          <a:bodyPr lIns="90000" tIns="46800" rIns="90000" bIns="46800">
            <a:noAutofit/>
          </a:bodyPr>
          <a:lstStyle/>
          <a:p>
            <a:pPr marL="287338" indent="-287338"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Variables de resultado:</a:t>
            </a:r>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dirty="0"/>
              <a:t>Principal. Incidencia de algún evento cardiovascular mayor entre los siguientes: infarto de miocardio no mortal, AVC no mortal, ingreso por angina inestable, revascularización arterial o muerte de causa cardiovascular. </a:t>
            </a:r>
            <a:endParaRPr lang="es-ES" dirty="0" smtClean="0"/>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dirty="0"/>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dirty="0"/>
              <a:t>Secundarias:</a:t>
            </a:r>
          </a:p>
          <a:p>
            <a:pPr lvl="2"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cada uno de los anteriores por separado y </a:t>
            </a:r>
          </a:p>
          <a:p>
            <a:pPr lvl="2"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muertes por cualquier causa. </a:t>
            </a:r>
            <a:endParaRPr lang="es-ES" sz="2000" dirty="0" smtClean="0"/>
          </a:p>
          <a:p>
            <a:pPr lvl="2"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000" dirty="0"/>
          </a:p>
          <a:p>
            <a:pPr marL="287338" indent="-287338"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El estudio se planificó para detenerlo cuando se llegase a 520 eventos primarios, pero se detuvo prematuramente al comprobarse una reducción significativa de los eventos cardiovasculares mayores.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1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1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219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219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219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1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3"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457200" y="304800"/>
            <a:ext cx="8229600" cy="838200"/>
          </a:xfrm>
        </p:spPr>
        <p:txBody>
          <a:bodyPr/>
          <a:lstStyle/>
          <a:p>
            <a:r>
              <a:rPr lang="es-ES" dirty="0"/>
              <a:t>Resultados (2)</a:t>
            </a:r>
          </a:p>
        </p:txBody>
      </p:sp>
      <p:sp>
        <p:nvSpPr>
          <p:cNvPr id="726028" name="Text Box 12"/>
          <p:cNvSpPr txBox="1">
            <a:spLocks noChangeArrowheads="1"/>
          </p:cNvSpPr>
          <p:nvPr/>
        </p:nvSpPr>
        <p:spPr bwMode="auto">
          <a:xfrm>
            <a:off x="2743200" y="1295400"/>
            <a:ext cx="3980577" cy="400110"/>
          </a:xfrm>
          <a:prstGeom prst="rect">
            <a:avLst/>
          </a:prstGeom>
          <a:noFill/>
          <a:ln w="9525">
            <a:noFill/>
            <a:miter lim="800000"/>
            <a:headEnd/>
            <a:tailEnd/>
          </a:ln>
          <a:effectLst/>
        </p:spPr>
        <p:txBody>
          <a:bodyPr wrap="none">
            <a:spAutoFit/>
          </a:bodyPr>
          <a:lstStyle/>
          <a:p>
            <a:r>
              <a:rPr lang="es-ES" sz="2000" dirty="0"/>
              <a:t>Evolución de los valores analíticos</a:t>
            </a:r>
          </a:p>
        </p:txBody>
      </p:sp>
      <p:grpSp>
        <p:nvGrpSpPr>
          <p:cNvPr id="2" name="Group 19"/>
          <p:cNvGrpSpPr>
            <a:grpSpLocks/>
          </p:cNvGrpSpPr>
          <p:nvPr/>
        </p:nvGrpSpPr>
        <p:grpSpPr bwMode="auto">
          <a:xfrm>
            <a:off x="684213" y="1916113"/>
            <a:ext cx="3810000" cy="4114800"/>
            <a:chOff x="431" y="1207"/>
            <a:chExt cx="2400" cy="2592"/>
          </a:xfrm>
        </p:grpSpPr>
        <p:graphicFrame>
          <p:nvGraphicFramePr>
            <p:cNvPr id="10" name="Object 3"/>
            <p:cNvGraphicFramePr>
              <a:graphicFrameLocks noChangeAspect="1"/>
            </p:cNvGraphicFramePr>
            <p:nvPr/>
          </p:nvGraphicFramePr>
          <p:xfrm>
            <a:off x="431" y="1207"/>
            <a:ext cx="2400" cy="2592"/>
          </p:xfrm>
          <a:graphic>
            <a:graphicData uri="http://schemas.openxmlformats.org/drawingml/2006/chart">
              <c:chart xmlns:c="http://schemas.openxmlformats.org/drawingml/2006/chart" xmlns:r="http://schemas.openxmlformats.org/officeDocument/2006/relationships" r:id="rId3"/>
            </a:graphicData>
          </a:graphic>
        </p:graphicFrame>
        <p:sp>
          <p:nvSpPr>
            <p:cNvPr id="726033" name="Text Box 17"/>
            <p:cNvSpPr txBox="1">
              <a:spLocks noChangeArrowheads="1"/>
            </p:cNvSpPr>
            <p:nvPr/>
          </p:nvSpPr>
          <p:spPr bwMode="auto">
            <a:xfrm>
              <a:off x="2010" y="2064"/>
              <a:ext cx="630" cy="233"/>
            </a:xfrm>
            <a:prstGeom prst="rect">
              <a:avLst/>
            </a:prstGeom>
            <a:noFill/>
            <a:ln w="9525">
              <a:noFill/>
              <a:miter lim="800000"/>
              <a:headEnd/>
              <a:tailEnd/>
            </a:ln>
            <a:effectLst/>
          </p:spPr>
          <p:txBody>
            <a:bodyPr>
              <a:spAutoFit/>
            </a:bodyPr>
            <a:lstStyle/>
            <a:p>
              <a:pPr algn="l"/>
              <a:r>
                <a:rPr lang="es-ES" dirty="0">
                  <a:solidFill>
                    <a:schemeClr val="accent3">
                      <a:lumMod val="50000"/>
                    </a:schemeClr>
                  </a:solidFill>
                </a:rPr>
                <a:t>P&lt;0,001</a:t>
              </a:r>
            </a:p>
          </p:txBody>
        </p:sp>
      </p:grpSp>
      <p:grpSp>
        <p:nvGrpSpPr>
          <p:cNvPr id="3" name="Group 20"/>
          <p:cNvGrpSpPr>
            <a:grpSpLocks/>
          </p:cNvGrpSpPr>
          <p:nvPr/>
        </p:nvGrpSpPr>
        <p:grpSpPr bwMode="auto">
          <a:xfrm>
            <a:off x="4649788" y="1916113"/>
            <a:ext cx="3810000" cy="4114800"/>
            <a:chOff x="2929" y="1207"/>
            <a:chExt cx="2400" cy="2592"/>
          </a:xfrm>
        </p:grpSpPr>
        <p:graphicFrame>
          <p:nvGraphicFramePr>
            <p:cNvPr id="11" name="Object 2"/>
            <p:cNvGraphicFramePr>
              <a:graphicFrameLocks noChangeAspect="1"/>
            </p:cNvGraphicFramePr>
            <p:nvPr/>
          </p:nvGraphicFramePr>
          <p:xfrm>
            <a:off x="2929" y="1207"/>
            <a:ext cx="2400" cy="2592"/>
          </p:xfrm>
          <a:graphic>
            <a:graphicData uri="http://schemas.openxmlformats.org/drawingml/2006/chart">
              <c:chart xmlns:c="http://schemas.openxmlformats.org/drawingml/2006/chart" xmlns:r="http://schemas.openxmlformats.org/officeDocument/2006/relationships" r:id="rId4"/>
            </a:graphicData>
          </a:graphic>
        </p:graphicFrame>
        <p:sp>
          <p:nvSpPr>
            <p:cNvPr id="726034" name="Text Box 18"/>
            <p:cNvSpPr txBox="1">
              <a:spLocks noChangeArrowheads="1"/>
            </p:cNvSpPr>
            <p:nvPr/>
          </p:nvSpPr>
          <p:spPr bwMode="auto">
            <a:xfrm>
              <a:off x="4554" y="2160"/>
              <a:ext cx="630" cy="233"/>
            </a:xfrm>
            <a:prstGeom prst="rect">
              <a:avLst/>
            </a:prstGeom>
            <a:noFill/>
            <a:ln w="9525">
              <a:noFill/>
              <a:miter lim="800000"/>
              <a:headEnd/>
              <a:tailEnd/>
            </a:ln>
            <a:effectLst/>
          </p:spPr>
          <p:txBody>
            <a:bodyPr>
              <a:spAutoFit/>
            </a:bodyPr>
            <a:lstStyle/>
            <a:p>
              <a:pPr algn="l"/>
              <a:r>
                <a:rPr lang="es-ES">
                  <a:solidFill>
                    <a:schemeClr val="accent3">
                      <a:lumMod val="50000"/>
                    </a:schemeClr>
                  </a:solidFill>
                </a:rPr>
                <a:t>P&lt;0,001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381000" y="152400"/>
            <a:ext cx="8229600" cy="762000"/>
          </a:xfrm>
        </p:spPr>
        <p:txBody>
          <a:bodyPr/>
          <a:lstStyle/>
          <a:p>
            <a:r>
              <a:rPr lang="es-ES"/>
              <a:t>Resultados (3)</a:t>
            </a:r>
          </a:p>
        </p:txBody>
      </p:sp>
      <p:sp>
        <p:nvSpPr>
          <p:cNvPr id="728069" name="Text Box 5"/>
          <p:cNvSpPr txBox="1">
            <a:spLocks noChangeArrowheads="1"/>
          </p:cNvSpPr>
          <p:nvPr/>
        </p:nvSpPr>
        <p:spPr bwMode="auto">
          <a:xfrm>
            <a:off x="1752600" y="1143000"/>
            <a:ext cx="6224781" cy="523220"/>
          </a:xfrm>
          <a:prstGeom prst="rect">
            <a:avLst/>
          </a:prstGeom>
          <a:noFill/>
          <a:ln w="9525">
            <a:noFill/>
            <a:miter lim="800000"/>
            <a:headEnd/>
            <a:tailEnd/>
          </a:ln>
          <a:effectLst/>
        </p:spPr>
        <p:txBody>
          <a:bodyPr wrap="none">
            <a:spAutoFit/>
          </a:bodyPr>
          <a:lstStyle/>
          <a:p>
            <a:r>
              <a:rPr lang="es-ES" sz="2800" dirty="0"/>
              <a:t>Evolución de los principales resultados</a:t>
            </a:r>
          </a:p>
        </p:txBody>
      </p:sp>
      <p:grpSp>
        <p:nvGrpSpPr>
          <p:cNvPr id="2" name="Group 10"/>
          <p:cNvGrpSpPr>
            <a:grpSpLocks/>
          </p:cNvGrpSpPr>
          <p:nvPr/>
        </p:nvGrpSpPr>
        <p:grpSpPr bwMode="auto">
          <a:xfrm>
            <a:off x="684213" y="1916113"/>
            <a:ext cx="3810000" cy="4114800"/>
            <a:chOff x="431" y="1207"/>
            <a:chExt cx="2400" cy="2592"/>
          </a:xfrm>
        </p:grpSpPr>
        <p:graphicFrame>
          <p:nvGraphicFramePr>
            <p:cNvPr id="10" name="Object 3"/>
            <p:cNvGraphicFramePr>
              <a:graphicFrameLocks noChangeAspect="1"/>
            </p:cNvGraphicFramePr>
            <p:nvPr/>
          </p:nvGraphicFramePr>
          <p:xfrm>
            <a:off x="431" y="1207"/>
            <a:ext cx="2400" cy="2592"/>
          </p:xfrm>
          <a:graphic>
            <a:graphicData uri="http://schemas.openxmlformats.org/drawingml/2006/chart">
              <c:chart xmlns:c="http://schemas.openxmlformats.org/drawingml/2006/chart" xmlns:r="http://schemas.openxmlformats.org/officeDocument/2006/relationships" r:id="rId3"/>
            </a:graphicData>
          </a:graphic>
        </p:graphicFrame>
        <p:sp>
          <p:nvSpPr>
            <p:cNvPr id="728072" name="Text Box 8"/>
            <p:cNvSpPr txBox="1">
              <a:spLocks noChangeArrowheads="1"/>
            </p:cNvSpPr>
            <p:nvPr/>
          </p:nvSpPr>
          <p:spPr bwMode="auto">
            <a:xfrm>
              <a:off x="2010" y="2323"/>
              <a:ext cx="630" cy="194"/>
            </a:xfrm>
            <a:prstGeom prst="rect">
              <a:avLst/>
            </a:prstGeom>
            <a:noFill/>
            <a:ln w="9525">
              <a:noFill/>
              <a:miter lim="800000"/>
              <a:headEnd/>
              <a:tailEnd/>
            </a:ln>
            <a:effectLst/>
          </p:spPr>
          <p:txBody>
            <a:bodyPr>
              <a:spAutoFit/>
            </a:bodyPr>
            <a:lstStyle/>
            <a:p>
              <a:pPr algn="l"/>
              <a:r>
                <a:rPr lang="es-ES" sz="1400" dirty="0">
                  <a:solidFill>
                    <a:schemeClr val="accent3">
                      <a:lumMod val="50000"/>
                    </a:schemeClr>
                  </a:solidFill>
                </a:rPr>
                <a:t>P&lt;0,00001</a:t>
              </a:r>
            </a:p>
          </p:txBody>
        </p:sp>
      </p:grpSp>
      <p:grpSp>
        <p:nvGrpSpPr>
          <p:cNvPr id="3" name="Group 11"/>
          <p:cNvGrpSpPr>
            <a:grpSpLocks/>
          </p:cNvGrpSpPr>
          <p:nvPr/>
        </p:nvGrpSpPr>
        <p:grpSpPr bwMode="auto">
          <a:xfrm>
            <a:off x="4649788" y="1916113"/>
            <a:ext cx="3810000" cy="4114800"/>
            <a:chOff x="2929" y="1207"/>
            <a:chExt cx="2400" cy="2592"/>
          </a:xfrm>
        </p:grpSpPr>
        <p:graphicFrame>
          <p:nvGraphicFramePr>
            <p:cNvPr id="11" name="Object 2"/>
            <p:cNvGraphicFramePr>
              <a:graphicFrameLocks noChangeAspect="1"/>
            </p:cNvGraphicFramePr>
            <p:nvPr/>
          </p:nvGraphicFramePr>
          <p:xfrm>
            <a:off x="2929" y="1207"/>
            <a:ext cx="2400" cy="2592"/>
          </p:xfrm>
          <a:graphic>
            <a:graphicData uri="http://schemas.openxmlformats.org/drawingml/2006/chart">
              <c:chart xmlns:c="http://schemas.openxmlformats.org/drawingml/2006/chart" xmlns:r="http://schemas.openxmlformats.org/officeDocument/2006/relationships" r:id="rId4"/>
            </a:graphicData>
          </a:graphic>
        </p:graphicFrame>
        <p:sp>
          <p:nvSpPr>
            <p:cNvPr id="728073" name="Text Box 9"/>
            <p:cNvSpPr txBox="1">
              <a:spLocks noChangeArrowheads="1"/>
            </p:cNvSpPr>
            <p:nvPr/>
          </p:nvSpPr>
          <p:spPr bwMode="auto">
            <a:xfrm>
              <a:off x="4554" y="2208"/>
              <a:ext cx="630" cy="194"/>
            </a:xfrm>
            <a:prstGeom prst="rect">
              <a:avLst/>
            </a:prstGeom>
            <a:noFill/>
            <a:ln w="9525">
              <a:noFill/>
              <a:miter lim="800000"/>
              <a:headEnd/>
              <a:tailEnd/>
            </a:ln>
            <a:effectLst/>
          </p:spPr>
          <p:txBody>
            <a:bodyPr>
              <a:spAutoFit/>
            </a:bodyPr>
            <a:lstStyle/>
            <a:p>
              <a:pPr algn="l"/>
              <a:r>
                <a:rPr lang="es-ES" sz="1400">
                  <a:solidFill>
                    <a:schemeClr val="accent3">
                      <a:lumMod val="50000"/>
                    </a:schemeClr>
                  </a:solidFill>
                </a:rPr>
                <a:t>P&lt;0,00001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457200" y="304800"/>
            <a:ext cx="8229600" cy="838200"/>
          </a:xfrm>
        </p:spPr>
        <p:txBody>
          <a:bodyPr>
            <a:normAutofit/>
          </a:bodyPr>
          <a:lstStyle/>
          <a:p>
            <a:r>
              <a:rPr lang="es-ES" dirty="0"/>
              <a:t>Resultados (4)</a:t>
            </a:r>
          </a:p>
        </p:txBody>
      </p:sp>
      <p:grpSp>
        <p:nvGrpSpPr>
          <p:cNvPr id="2" name="Group 9"/>
          <p:cNvGrpSpPr>
            <a:grpSpLocks/>
          </p:cNvGrpSpPr>
          <p:nvPr/>
        </p:nvGrpSpPr>
        <p:grpSpPr bwMode="auto">
          <a:xfrm>
            <a:off x="684213" y="1916113"/>
            <a:ext cx="3810000" cy="4114800"/>
            <a:chOff x="431" y="1207"/>
            <a:chExt cx="2400" cy="2592"/>
          </a:xfrm>
        </p:grpSpPr>
        <p:graphicFrame>
          <p:nvGraphicFramePr>
            <p:cNvPr id="10" name="Object 3"/>
            <p:cNvGraphicFramePr>
              <a:graphicFrameLocks noChangeAspect="1"/>
            </p:cNvGraphicFramePr>
            <p:nvPr/>
          </p:nvGraphicFramePr>
          <p:xfrm>
            <a:off x="431" y="1207"/>
            <a:ext cx="2400" cy="2592"/>
          </p:xfrm>
          <a:graphic>
            <a:graphicData uri="http://schemas.openxmlformats.org/drawingml/2006/chart">
              <c:chart xmlns:c="http://schemas.openxmlformats.org/drawingml/2006/chart" xmlns:r="http://schemas.openxmlformats.org/officeDocument/2006/relationships" r:id="rId3"/>
            </a:graphicData>
          </a:graphic>
        </p:graphicFrame>
        <p:sp>
          <p:nvSpPr>
            <p:cNvPr id="732164" name="Text Box 4"/>
            <p:cNvSpPr txBox="1">
              <a:spLocks noChangeArrowheads="1"/>
            </p:cNvSpPr>
            <p:nvPr/>
          </p:nvSpPr>
          <p:spPr bwMode="auto">
            <a:xfrm>
              <a:off x="2010" y="2496"/>
              <a:ext cx="630" cy="194"/>
            </a:xfrm>
            <a:prstGeom prst="rect">
              <a:avLst/>
            </a:prstGeom>
            <a:noFill/>
            <a:ln w="9525">
              <a:noFill/>
              <a:miter lim="800000"/>
              <a:headEnd/>
              <a:tailEnd/>
            </a:ln>
            <a:effectLst/>
          </p:spPr>
          <p:txBody>
            <a:bodyPr>
              <a:spAutoFit/>
            </a:bodyPr>
            <a:lstStyle/>
            <a:p>
              <a:pPr algn="l"/>
              <a:r>
                <a:rPr lang="es-ES" sz="1400">
                  <a:solidFill>
                    <a:schemeClr val="accent3">
                      <a:lumMod val="50000"/>
                    </a:schemeClr>
                  </a:solidFill>
                </a:rPr>
                <a:t>P&lt;0,00001</a:t>
              </a:r>
            </a:p>
          </p:txBody>
        </p:sp>
      </p:grpSp>
      <p:sp>
        <p:nvSpPr>
          <p:cNvPr id="732165" name="Text Box 5"/>
          <p:cNvSpPr txBox="1">
            <a:spLocks noChangeArrowheads="1"/>
          </p:cNvSpPr>
          <p:nvPr/>
        </p:nvSpPr>
        <p:spPr bwMode="auto">
          <a:xfrm>
            <a:off x="1828800" y="1295400"/>
            <a:ext cx="5360662" cy="461665"/>
          </a:xfrm>
          <a:prstGeom prst="rect">
            <a:avLst/>
          </a:prstGeom>
          <a:noFill/>
          <a:ln w="9525">
            <a:noFill/>
            <a:miter lim="800000"/>
            <a:headEnd/>
            <a:tailEnd/>
          </a:ln>
          <a:effectLst/>
        </p:spPr>
        <p:txBody>
          <a:bodyPr wrap="none">
            <a:spAutoFit/>
          </a:bodyPr>
          <a:lstStyle/>
          <a:p>
            <a:r>
              <a:rPr lang="es-ES" sz="2400"/>
              <a:t>Evolución de los principales resultados</a:t>
            </a:r>
          </a:p>
        </p:txBody>
      </p:sp>
      <p:grpSp>
        <p:nvGrpSpPr>
          <p:cNvPr id="3" name="Group 10"/>
          <p:cNvGrpSpPr>
            <a:grpSpLocks/>
          </p:cNvGrpSpPr>
          <p:nvPr/>
        </p:nvGrpSpPr>
        <p:grpSpPr bwMode="auto">
          <a:xfrm>
            <a:off x="4649788" y="1916113"/>
            <a:ext cx="3810000" cy="4114800"/>
            <a:chOff x="2929" y="1207"/>
            <a:chExt cx="2400" cy="2592"/>
          </a:xfrm>
        </p:grpSpPr>
        <p:graphicFrame>
          <p:nvGraphicFramePr>
            <p:cNvPr id="11" name="Object 2"/>
            <p:cNvGraphicFramePr>
              <a:graphicFrameLocks noChangeAspect="1"/>
            </p:cNvGraphicFramePr>
            <p:nvPr/>
          </p:nvGraphicFramePr>
          <p:xfrm>
            <a:off x="2929" y="1207"/>
            <a:ext cx="2400" cy="2592"/>
          </p:xfrm>
          <a:graphic>
            <a:graphicData uri="http://schemas.openxmlformats.org/drawingml/2006/chart">
              <c:chart xmlns:c="http://schemas.openxmlformats.org/drawingml/2006/chart" xmlns:r="http://schemas.openxmlformats.org/officeDocument/2006/relationships" r:id="rId4"/>
            </a:graphicData>
          </a:graphic>
        </p:graphicFrame>
        <p:sp>
          <p:nvSpPr>
            <p:cNvPr id="732168" name="Text Box 8"/>
            <p:cNvSpPr txBox="1">
              <a:spLocks noChangeArrowheads="1"/>
            </p:cNvSpPr>
            <p:nvPr/>
          </p:nvSpPr>
          <p:spPr bwMode="auto">
            <a:xfrm>
              <a:off x="4752" y="2160"/>
              <a:ext cx="438" cy="174"/>
            </a:xfrm>
            <a:prstGeom prst="rect">
              <a:avLst/>
            </a:prstGeom>
            <a:noFill/>
            <a:ln w="9525">
              <a:noFill/>
              <a:miter lim="800000"/>
              <a:headEnd/>
              <a:tailEnd/>
            </a:ln>
            <a:effectLst/>
          </p:spPr>
          <p:txBody>
            <a:bodyPr>
              <a:spAutoFit/>
            </a:bodyPr>
            <a:lstStyle/>
            <a:p>
              <a:pPr algn="l"/>
              <a:r>
                <a:rPr lang="es-ES" sz="1200">
                  <a:solidFill>
                    <a:schemeClr val="accent3">
                      <a:lumMod val="50000"/>
                    </a:schemeClr>
                  </a:solidFill>
                </a:rPr>
                <a:t>P=0,02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s-ES"/>
              <a:t>Resultados (6)</a:t>
            </a:r>
          </a:p>
        </p:txBody>
      </p:sp>
      <p:sp>
        <p:nvSpPr>
          <p:cNvPr id="709635" name="Rectangle 3"/>
          <p:cNvSpPr>
            <a:spLocks noGrp="1" noChangeArrowheads="1"/>
          </p:cNvSpPr>
          <p:nvPr>
            <p:ph type="body" idx="1"/>
          </p:nvPr>
        </p:nvSpPr>
        <p:spPr>
          <a:xfrm>
            <a:off x="755650" y="1916113"/>
            <a:ext cx="7696200" cy="4114800"/>
          </a:xfrm>
          <a:noFill/>
          <a:ln/>
        </p:spPr>
        <p:txBody>
          <a:bodyPr/>
          <a:lstStyle/>
          <a:p>
            <a:pPr>
              <a:lnSpc>
                <a:spcPct val="80000"/>
              </a:lnSpc>
            </a:pPr>
            <a:r>
              <a:rPr lang="es-ES" sz="2800"/>
              <a:t>No se detectaron diferencias importantes en el número de efectos adversos importantes entre los dos grupos, incluyendo:</a:t>
            </a:r>
          </a:p>
          <a:p>
            <a:pPr lvl="1">
              <a:lnSpc>
                <a:spcPct val="80000"/>
              </a:lnSpc>
            </a:pPr>
            <a:r>
              <a:rPr lang="es-ES" sz="2400"/>
              <a:t>trastornos miopáticos y </a:t>
            </a:r>
          </a:p>
          <a:p>
            <a:pPr lvl="1">
              <a:lnSpc>
                <a:spcPct val="80000"/>
              </a:lnSpc>
            </a:pPr>
            <a:r>
              <a:rPr lang="es-ES" sz="2400"/>
              <a:t>elevaciones de las transaminasas &gt;3 veces el valor normal. </a:t>
            </a:r>
          </a:p>
          <a:p>
            <a:pPr>
              <a:lnSpc>
                <a:spcPct val="80000"/>
              </a:lnSpc>
            </a:pPr>
            <a:r>
              <a:rPr lang="es-ES" sz="2800"/>
              <a:t>En el grupo de rosuvastatina se dio un caso de rabdomiolisis. </a:t>
            </a:r>
          </a:p>
          <a:p>
            <a:pPr>
              <a:lnSpc>
                <a:spcPct val="80000"/>
              </a:lnSpc>
            </a:pPr>
            <a:r>
              <a:rPr lang="es-ES" sz="2800"/>
              <a:t>En este grupo también se detectaron más casos de diabetes (270 frente a 216 casos; P=0,01).</a:t>
            </a:r>
            <a:endParaRPr lang="es-E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09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0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a:xfrm>
            <a:off x="685800" y="2349500"/>
            <a:ext cx="8077200" cy="3517900"/>
          </a:xfrm>
        </p:spPr>
        <p:txBody>
          <a:bodyPr>
            <a:normAutofit/>
          </a:bodyPr>
          <a:lstStyle/>
          <a:p>
            <a:pPr>
              <a:lnSpc>
                <a:spcPct val="90000"/>
              </a:lnSpc>
            </a:pPr>
            <a:r>
              <a:rPr lang="es-ES" sz="3600" dirty="0"/>
              <a:t>Los autores concluyen que en personas sanas, sin hipercolesterolemia, pero con elevación de la PCR la rosuvastatina es eficaz para prevenir los eventos cardiovasculares.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s-ES"/>
              <a:t>Comentario (1)</a:t>
            </a:r>
          </a:p>
        </p:txBody>
      </p:sp>
      <p:sp>
        <p:nvSpPr>
          <p:cNvPr id="642051" name="Rectangle 3"/>
          <p:cNvSpPr>
            <a:spLocks noGrp="1" noChangeArrowheads="1"/>
          </p:cNvSpPr>
          <p:nvPr>
            <p:ph type="body" idx="1"/>
          </p:nvPr>
        </p:nvSpPr>
        <p:spPr>
          <a:xfrm>
            <a:off x="685800" y="1752600"/>
            <a:ext cx="7772400" cy="4114800"/>
          </a:xfrm>
        </p:spPr>
        <p:txBody>
          <a:bodyPr/>
          <a:lstStyle/>
          <a:p>
            <a:pPr>
              <a:lnSpc>
                <a:spcPct val="90000"/>
              </a:lnSpc>
            </a:pPr>
            <a:r>
              <a:rPr lang="es-ES" sz="2400"/>
              <a:t>Los resultados de este estudio están llamados a ser unos de los más polémicos de los publicados recientemente.</a:t>
            </a:r>
          </a:p>
          <a:p>
            <a:pPr>
              <a:lnSpc>
                <a:spcPct val="90000"/>
              </a:lnSpc>
            </a:pPr>
            <a:r>
              <a:rPr lang="es-ES" sz="2400"/>
              <a:t>En él se ha demostrado que la utilización de rosuvastatina en pacientes sin hipercolesterolemia e incluso con riesgo cardiovascular bajo, produce una reducción significativa de:</a:t>
            </a:r>
          </a:p>
          <a:p>
            <a:pPr lvl="1">
              <a:lnSpc>
                <a:spcPct val="90000"/>
              </a:lnSpc>
            </a:pPr>
            <a:r>
              <a:rPr lang="es-ES" sz="2000"/>
              <a:t>enfermedades cardiovasculares e </a:t>
            </a:r>
          </a:p>
          <a:p>
            <a:pPr lvl="1">
              <a:lnSpc>
                <a:spcPct val="90000"/>
              </a:lnSpc>
            </a:pPr>
            <a:r>
              <a:rPr lang="es-ES" sz="2000"/>
              <a:t>incluso de la mortalidad total. </a:t>
            </a:r>
          </a:p>
          <a:p>
            <a:pPr>
              <a:lnSpc>
                <a:spcPct val="90000"/>
              </a:lnSpc>
            </a:pPr>
            <a:r>
              <a:rPr lang="es-ES" sz="2400"/>
              <a:t>Sin embargo, al valorar sus resultados hay que tomar en consideración algunos hechos.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20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42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4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s-ES"/>
              <a:t>Comentario (2)</a:t>
            </a:r>
          </a:p>
        </p:txBody>
      </p:sp>
      <p:sp>
        <p:nvSpPr>
          <p:cNvPr id="670723" name="Rectangle 3"/>
          <p:cNvSpPr>
            <a:spLocks noGrp="1" noChangeArrowheads="1"/>
          </p:cNvSpPr>
          <p:nvPr>
            <p:ph type="body" idx="1"/>
          </p:nvPr>
        </p:nvSpPr>
        <p:spPr>
          <a:xfrm>
            <a:off x="685800" y="1752600"/>
            <a:ext cx="7772400" cy="4114800"/>
          </a:xfrm>
        </p:spPr>
        <p:txBody>
          <a:bodyPr/>
          <a:lstStyle/>
          <a:p>
            <a:pPr>
              <a:lnSpc>
                <a:spcPct val="90000"/>
              </a:lnSpc>
            </a:pPr>
            <a:r>
              <a:rPr lang="es-ES" sz="2400"/>
              <a:t>A pesar de que los autores estipulan que el objetivo del estudio es valorar la eficacia de la rosuvastatina en la prevención de enfermedades cardiovasculares sin especificar más condicionantes, lo cierto es que el estudio se llevó a cabo sólo en pacientes con PCR elevada (de hecho sólo se incluyeron en el estudio menos de una quinta parte de las personas cribadas). </a:t>
            </a:r>
          </a:p>
          <a:p>
            <a:pPr>
              <a:lnSpc>
                <a:spcPct val="90000"/>
              </a:lnSpc>
            </a:pPr>
            <a:r>
              <a:rPr lang="es-ES" sz="2400"/>
              <a:t>Este hecho condiciona de forma importante la aplicabilidad práctica de sus resultados, puesto que esta medida no es de utilización habitual hoy por hoy para valorar el riesgo cardiovascular.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dirty="0" err="1" smtClean="0"/>
              <a:t>Lipidos</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s-ES"/>
              <a:t>Comentario (3)</a:t>
            </a:r>
          </a:p>
        </p:txBody>
      </p:sp>
      <p:sp>
        <p:nvSpPr>
          <p:cNvPr id="672771" name="Rectangle 3"/>
          <p:cNvSpPr>
            <a:spLocks noGrp="1" noChangeArrowheads="1"/>
          </p:cNvSpPr>
          <p:nvPr>
            <p:ph type="body" idx="1"/>
          </p:nvPr>
        </p:nvSpPr>
        <p:spPr>
          <a:xfrm>
            <a:off x="685800" y="1752600"/>
            <a:ext cx="7772400" cy="4114800"/>
          </a:xfrm>
        </p:spPr>
        <p:txBody>
          <a:bodyPr/>
          <a:lstStyle/>
          <a:p>
            <a:pPr>
              <a:lnSpc>
                <a:spcPct val="80000"/>
              </a:lnSpc>
            </a:pPr>
            <a:r>
              <a:rPr lang="es-ES" sz="2400"/>
              <a:t>La duración del estudio es muy corta: menos de dos años, por lo que parece difícil justificar un tratamiento de por vida (que sería lo razonable si se pretende prevenir enfermedades cardiovasculares a largo plazo). </a:t>
            </a:r>
          </a:p>
          <a:p>
            <a:pPr>
              <a:lnSpc>
                <a:spcPct val="80000"/>
              </a:lnSpc>
            </a:pPr>
            <a:r>
              <a:rPr lang="es-ES" sz="2400"/>
              <a:t>En concreto esta corta duración puede hacer que no se hayan podido valorar posibles efectos indeseables a largo plazo. </a:t>
            </a:r>
          </a:p>
          <a:p>
            <a:pPr>
              <a:lnSpc>
                <a:spcPct val="80000"/>
              </a:lnSpc>
            </a:pPr>
            <a:r>
              <a:rPr lang="es-ES" sz="2400"/>
              <a:t>Por ejemplo, se detectó un incremento en la incidencia de diabetes en el grupo intervención, de la que se desconoce cómo podría influir en el balance de riesgos y beneficios.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r>
              <a:rPr lang="es-ES"/>
              <a:t>Comentario (4)</a:t>
            </a:r>
          </a:p>
        </p:txBody>
      </p:sp>
      <p:sp>
        <p:nvSpPr>
          <p:cNvPr id="683011" name="Rectangle 3"/>
          <p:cNvSpPr>
            <a:spLocks noGrp="1" noChangeArrowheads="1"/>
          </p:cNvSpPr>
          <p:nvPr>
            <p:ph type="body" idx="1"/>
          </p:nvPr>
        </p:nvSpPr>
        <p:spPr>
          <a:xfrm>
            <a:off x="684213" y="1916113"/>
            <a:ext cx="7772400" cy="3662362"/>
          </a:xfrm>
        </p:spPr>
        <p:txBody>
          <a:bodyPr/>
          <a:lstStyle/>
          <a:p>
            <a:pPr>
              <a:lnSpc>
                <a:spcPct val="90000"/>
              </a:lnSpc>
            </a:pPr>
            <a:r>
              <a:rPr lang="es-ES" sz="2800"/>
              <a:t>Por último, antes de incorporar esta medida a la práctica habitual habría que valorar la relación coste-efectividad de esta medida. </a:t>
            </a:r>
          </a:p>
          <a:p>
            <a:pPr>
              <a:lnSpc>
                <a:spcPct val="90000"/>
              </a:lnSpc>
            </a:pPr>
            <a:r>
              <a:rPr lang="es-ES" sz="2800"/>
              <a:t>En función de los resultados de este estudio hay que tratar 120 pacientes durante 1,9 años para prevenir un evento cardiovascular.</a:t>
            </a:r>
          </a:p>
          <a:p>
            <a:pPr>
              <a:lnSpc>
                <a:spcPct val="90000"/>
              </a:lnSpc>
            </a:pPr>
            <a:r>
              <a:rPr lang="es-ES" sz="2800"/>
              <a:t>El precio/día de 20 mg/día de rosuvastatina es de 2,7 €.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dirty="0" smtClean="0"/>
              <a:t>Diabetes</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bwMode="auto">
          <a:xfrm>
            <a:off x="457200" y="76200"/>
            <a:ext cx="8229600" cy="1143000"/>
          </a:xfrm>
        </p:spPr>
        <p:txBody>
          <a:bodyPr wrap="square" lIns="91440" tIns="45720" rIns="91440" bIns="45720" numCol="1" anchorCtr="0" compatLnSpc="1">
            <a:prstTxWarp prst="textNoShape">
              <a:avLst/>
            </a:prstTxWarp>
          </a:bodyPr>
          <a:lstStyle/>
          <a:p>
            <a:pPr>
              <a:defRPr/>
            </a:pPr>
            <a:r>
              <a:rPr lang="es-ES" smtClean="0">
                <a:effectLst>
                  <a:outerShdw blurRad="38100" dist="38100" dir="2700000" algn="tl">
                    <a:srgbClr val="C0C0C0"/>
                  </a:outerShdw>
                </a:effectLst>
              </a:rPr>
              <a:t>Justificacion</a:t>
            </a:r>
          </a:p>
        </p:txBody>
      </p:sp>
      <p:sp>
        <p:nvSpPr>
          <p:cNvPr id="7171" name="Rectangle 5"/>
          <p:cNvSpPr>
            <a:spLocks noGrp="1"/>
          </p:cNvSpPr>
          <p:nvPr>
            <p:ph type="body" sz="half" idx="4294967295"/>
          </p:nvPr>
        </p:nvSpPr>
        <p:spPr>
          <a:xfrm>
            <a:off x="457200" y="1481138"/>
            <a:ext cx="4038600" cy="4525962"/>
          </a:xfrm>
        </p:spPr>
        <p:txBody>
          <a:bodyPr/>
          <a:lstStyle/>
          <a:p>
            <a:r>
              <a:rPr lang="es-ES" sz="2300" smtClean="0"/>
              <a:t>Estudios Observacionales</a:t>
            </a:r>
          </a:p>
          <a:p>
            <a:pPr lvl="1"/>
            <a:r>
              <a:rPr lang="es-ES" sz="2100" smtClean="0"/>
              <a:t>Cada </a:t>
            </a:r>
            <a:r>
              <a:rPr lang="es-ES" sz="2100" smtClean="0">
                <a:latin typeface="Arial" charset="0"/>
                <a:cs typeface="Arial" charset="0"/>
              </a:rPr>
              <a:t>1</a:t>
            </a:r>
            <a:r>
              <a:rPr lang="es-ES" sz="2100" smtClean="0"/>
              <a:t>% &gt; HgA1c se asocia con un </a:t>
            </a:r>
            <a:r>
              <a:rPr lang="es-ES" sz="2100" smtClean="0">
                <a:latin typeface="Arial" charset="0"/>
                <a:cs typeface="Arial" charset="0"/>
              </a:rPr>
              <a:t>1</a:t>
            </a:r>
            <a:r>
              <a:rPr lang="es-ES" sz="2100" smtClean="0"/>
              <a:t>8% de riesgo CV</a:t>
            </a:r>
            <a:r>
              <a:rPr lang="es-ES" sz="2100" baseline="30000" smtClean="0">
                <a:latin typeface="Arial" charset="0"/>
                <a:cs typeface="Arial" charset="0"/>
              </a:rPr>
              <a:t>1</a:t>
            </a:r>
          </a:p>
          <a:p>
            <a:pPr lvl="1"/>
            <a:r>
              <a:rPr lang="es-ES" sz="2100" smtClean="0"/>
              <a:t>La relacion glucosa-eventos cardiovasculares se extiende mas alla del rango dentro de la normalidad</a:t>
            </a:r>
          </a:p>
          <a:p>
            <a:r>
              <a:rPr lang="es-ES" sz="2300" smtClean="0"/>
              <a:t>Ensayos clinicos no concluyentes </a:t>
            </a:r>
            <a:r>
              <a:rPr lang="es-ES" sz="2300" baseline="30000" smtClean="0"/>
              <a:t>2</a:t>
            </a:r>
          </a:p>
        </p:txBody>
      </p:sp>
      <p:graphicFrame>
        <p:nvGraphicFramePr>
          <p:cNvPr id="6824" name="Group 680"/>
          <p:cNvGraphicFramePr>
            <a:graphicFrameLocks noGrp="1"/>
          </p:cNvGraphicFramePr>
          <p:nvPr>
            <p:ph sz="half" idx="4294967295"/>
          </p:nvPr>
        </p:nvGraphicFramePr>
        <p:xfrm>
          <a:off x="4648200" y="1481138"/>
          <a:ext cx="4267200" cy="3917951"/>
        </p:xfrm>
        <a:graphic>
          <a:graphicData uri="http://schemas.openxmlformats.org/drawingml/2006/table">
            <a:tbl>
              <a:tblPr/>
              <a:tblGrid>
                <a:gridCol w="1106488"/>
                <a:gridCol w="973137"/>
                <a:gridCol w="968375"/>
                <a:gridCol w="1219200"/>
              </a:tblGrid>
              <a:tr h="8048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Gill Sans MT" pitchFamily="34" charset="0"/>
                          <a:ea typeface="Times New Roman" pitchFamily="18" charset="0"/>
                          <a:cs typeface="Arial" charset="0"/>
                        </a:rPr>
                        <a:t>Estudio</a:t>
                      </a:r>
                      <a:endPar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HGA1c  media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a:t>
                      </a:r>
                      <a:r>
                        <a:rPr kumimoji="0" lang="en-US" sz="1200" b="0" i="0" u="none" strike="noStrike" cap="none" normalizeH="0" baseline="0" dirty="0" err="1" smtClean="0">
                          <a:ln>
                            <a:noFill/>
                          </a:ln>
                          <a:solidFill>
                            <a:schemeClr val="tx1"/>
                          </a:solidFill>
                          <a:effectLst/>
                          <a:latin typeface="Gill Sans MT" pitchFamily="34" charset="0"/>
                          <a:ea typeface="Times New Roman" pitchFamily="18" charset="0"/>
                          <a:cs typeface="Arial" charset="0"/>
                        </a:rPr>
                        <a:t>Intensivo</a:t>
                      </a: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HGA1c  media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(Control)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Gill Sans MT" pitchFamily="34" charset="0"/>
                          <a:ea typeface="Times New Roman" pitchFamily="18" charset="0"/>
                          <a:cs typeface="Arial" charset="0"/>
                        </a:rPr>
                        <a:t>Reduccion</a:t>
                      </a: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 </a:t>
                      </a:r>
                      <a:r>
                        <a:rPr kumimoji="0" lang="en-US" sz="1200" b="0" i="0" u="none" strike="noStrike" cap="none" normalizeH="0" baseline="0" dirty="0" err="1" smtClean="0">
                          <a:ln>
                            <a:noFill/>
                          </a:ln>
                          <a:solidFill>
                            <a:schemeClr val="tx1"/>
                          </a:solidFill>
                          <a:effectLst/>
                          <a:latin typeface="Gill Sans MT" pitchFamily="34" charset="0"/>
                          <a:ea typeface="Times New Roman" pitchFamily="18" charset="0"/>
                          <a:cs typeface="Arial" charset="0"/>
                        </a:rPr>
                        <a:t>Riesgo</a:t>
                      </a: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 </a:t>
                      </a:r>
                      <a:r>
                        <a:rPr kumimoji="0" lang="en-US" sz="1200" b="0" i="0" u="none" strike="noStrike" cap="none" normalizeH="0" baseline="0" dirty="0" err="1" smtClean="0">
                          <a:ln>
                            <a:noFill/>
                          </a:ln>
                          <a:solidFill>
                            <a:schemeClr val="tx1"/>
                          </a:solidFill>
                          <a:effectLst/>
                          <a:latin typeface="Gill Sans MT" pitchFamily="34" charset="0"/>
                          <a:ea typeface="Times New Roman" pitchFamily="18" charset="0"/>
                          <a:cs typeface="Arial" charset="0"/>
                        </a:rPr>
                        <a:t>Relativo</a:t>
                      </a: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 ECV  (95% CI)</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UKPDS (I/SU)</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16</a:t>
                      </a: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 (0,29)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UKPDS (Met)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8.0%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39% (</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a:t>
                      </a:r>
                      <a:r>
                        <a:rPr kumimoji="0" lang="en-US" sz="1100" b="0" i="0" u="none" strike="noStrike" cap="none" normalizeH="0" baseline="0" smtClean="0">
                          <a:ln>
                            <a:noFill/>
                          </a:ln>
                          <a:solidFill>
                            <a:schemeClr val="tx1"/>
                          </a:solidFill>
                          <a:effectLst/>
                          <a:latin typeface="Gill Sans MT" pitchFamily="34" charset="0"/>
                          <a:ea typeface="Times New Roman" pitchFamily="18" charset="0"/>
                          <a:cs typeface="Arial" charset="0"/>
                        </a:rPr>
                        <a:t>,</a:t>
                      </a: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59)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Kumamoto</a:t>
                      </a:r>
                      <a:r>
                        <a:rPr kumimoji="0" lang="en-US" sz="1200" b="0" i="0" u="none" strike="noStrike" cap="none" normalizeH="0" baseline="30000" smtClean="0">
                          <a:ln>
                            <a:noFill/>
                          </a:ln>
                          <a:solidFill>
                            <a:schemeClr val="tx1"/>
                          </a:solidFill>
                          <a:effectLst/>
                          <a:latin typeface="Gill Sans MT" pitchFamily="34" charset="0"/>
                          <a:ea typeface="Times New Roman" pitchFamily="18" charset="0"/>
                          <a:cs typeface="Arial" charset="0"/>
                        </a:rPr>
                        <a:t> </a:t>
                      </a:r>
                      <a:endPar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9.4%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46% (NS)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VACSDM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9.3%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-56% (-</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170,10)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DIGAMI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7.9%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29% (4,51)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874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ill Sans MT" pitchFamily="34" charset="0"/>
                          <a:ea typeface="Times New Roman" pitchFamily="18" charset="0"/>
                          <a:cs typeface="Arial" charset="0"/>
                        </a:rPr>
                        <a:t>UGDP(IVAR)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200" b="0" i="0" u="none" strike="noStrike" cap="none" normalizeH="0" baseline="0" smtClean="0">
                          <a:ln>
                            <a:noFill/>
                          </a:ln>
                          <a:solidFill>
                            <a:schemeClr val="tx1"/>
                          </a:solidFill>
                          <a:effectLst/>
                          <a:latin typeface="Gill Sans MT" pitchFamily="34" charset="0"/>
                          <a:ea typeface="Times New Roman" pitchFamily="18" charset="0"/>
                          <a:cs typeface="Arial" charset="0"/>
                        </a:rPr>
                        <a:t>FPG </a:t>
                      </a:r>
                      <a:endPar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130-146</a:t>
                      </a:r>
                      <a:r>
                        <a:rPr kumimoji="0" lang="sv-SE"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sv-SE" sz="1200" b="0" i="0" u="none" strike="noStrike" cap="none" normalizeH="0" baseline="0" smtClean="0">
                          <a:ln>
                            <a:noFill/>
                          </a:ln>
                          <a:solidFill>
                            <a:schemeClr val="tx1"/>
                          </a:solidFill>
                          <a:effectLst/>
                          <a:latin typeface="Gill Sans MT" pitchFamily="34" charset="0"/>
                          <a:ea typeface="Times New Roman" pitchFamily="18" charset="0"/>
                          <a:cs typeface="Arial" charset="0"/>
                        </a:rPr>
                        <a:t>mg/dL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200" b="0" i="0" u="none" strike="noStrike" cap="none" normalizeH="0" baseline="0" smtClean="0">
                          <a:ln>
                            <a:noFill/>
                          </a:ln>
                          <a:solidFill>
                            <a:schemeClr val="tx1"/>
                          </a:solidFill>
                          <a:effectLst/>
                          <a:latin typeface="Gill Sans MT" pitchFamily="34" charset="0"/>
                          <a:ea typeface="Times New Roman" pitchFamily="18" charset="0"/>
                          <a:cs typeface="Arial" charset="0"/>
                        </a:rPr>
                        <a:t>FPG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170-186</a:t>
                      </a:r>
                      <a:r>
                        <a:rPr kumimoji="0" lang="sv-SE" sz="11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1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v-SE" sz="1200" b="0" i="0" u="none" strike="noStrike" cap="none" normalizeH="0" baseline="0" smtClean="0">
                          <a:ln>
                            <a:noFill/>
                          </a:ln>
                          <a:solidFill>
                            <a:schemeClr val="tx1"/>
                          </a:solidFill>
                          <a:effectLst/>
                          <a:latin typeface="Gill Sans MT" pitchFamily="34" charset="0"/>
                          <a:ea typeface="Times New Roman" pitchFamily="18" charset="0"/>
                          <a:cs typeface="Arial" charset="0"/>
                        </a:rPr>
                        <a:t>mg/dL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ill Sans MT" pitchFamily="34" charset="0"/>
                          <a:ea typeface="Times New Roman" pitchFamily="18" charset="0"/>
                          <a:cs typeface="Arial" charset="0"/>
                        </a:rPr>
                        <a:t>9% (NS)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14" name="Text Box 672"/>
          <p:cNvSpPr txBox="1">
            <a:spLocks noChangeArrowheads="1"/>
          </p:cNvSpPr>
          <p:nvPr/>
        </p:nvSpPr>
        <p:spPr bwMode="auto">
          <a:xfrm>
            <a:off x="228600" y="5181600"/>
            <a:ext cx="4800600" cy="630942"/>
          </a:xfrm>
          <a:prstGeom prst="rect">
            <a:avLst/>
          </a:prstGeom>
          <a:noFill/>
          <a:ln w="9525">
            <a:noFill/>
            <a:miter lim="800000"/>
            <a:headEnd/>
            <a:tailEnd/>
          </a:ln>
        </p:spPr>
        <p:txBody>
          <a:bodyPr>
            <a:spAutoFit/>
          </a:bodyPr>
          <a:lstStyle/>
          <a:p>
            <a:pPr>
              <a:spcBef>
                <a:spcPct val="50000"/>
              </a:spcBef>
            </a:pPr>
            <a:r>
              <a:rPr lang="es-ES" sz="1400" smtClean="0">
                <a:latin typeface="Gill Sans MT" pitchFamily="34" charset="0"/>
              </a:rPr>
              <a:t>1. Selvin E, et al. Ann Intern Med. 2004;</a:t>
            </a:r>
            <a:r>
              <a:rPr lang="es-ES" sz="1300" smtClean="0">
                <a:cs typeface="Arial" charset="0"/>
              </a:rPr>
              <a:t>141:421-431</a:t>
            </a:r>
            <a:r>
              <a:rPr lang="es-ES" sz="1400" smtClean="0">
                <a:latin typeface="Gill Sans MT" pitchFamily="34" charset="0"/>
              </a:rPr>
              <a:t>.</a:t>
            </a:r>
          </a:p>
          <a:p>
            <a:pPr>
              <a:spcBef>
                <a:spcPct val="50000"/>
              </a:spcBef>
            </a:pPr>
            <a:r>
              <a:rPr lang="es-ES" sz="1400" smtClean="0">
                <a:latin typeface="Gill Sans MT" pitchFamily="34" charset="0"/>
              </a:rPr>
              <a:t>2. Goff DC Jr, et al.  Am J Cardiol. 2007;99[suppl]:4i-20i.</a:t>
            </a:r>
            <a:endParaRPr lang="es-ES" sz="1400">
              <a:latin typeface="Gill Sans MT"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1450" name="Rectangle 266"/>
          <p:cNvSpPr>
            <a:spLocks noChangeArrowheads="1"/>
          </p:cNvSpPr>
          <p:nvPr/>
        </p:nvSpPr>
        <p:spPr bwMode="auto">
          <a:xfrm>
            <a:off x="152400" y="50800"/>
            <a:ext cx="8864600" cy="585788"/>
          </a:xfrm>
          <a:prstGeom prst="rect">
            <a:avLst/>
          </a:prstGeom>
          <a:noFill/>
          <a:ln w="12700">
            <a:noFill/>
            <a:miter lim="800000"/>
            <a:headEnd/>
            <a:tailEnd/>
          </a:ln>
          <a:effectLst/>
        </p:spPr>
        <p:txBody>
          <a:bodyPr lIns="80962" tIns="31750" rIns="80962" bIns="31750" anchor="ctr">
            <a:prstTxWarp prst="textNoShape">
              <a:avLst/>
            </a:prstTxWarp>
          </a:bodyPr>
          <a:lstStyle/>
          <a:p>
            <a:pPr algn="ctr" defTabSz="1162050">
              <a:lnSpc>
                <a:spcPct val="95000"/>
              </a:lnSpc>
            </a:pPr>
            <a:r>
              <a:rPr lang="en-GB" sz="3200" b="1" dirty="0" err="1" smtClean="0">
                <a:solidFill>
                  <a:schemeClr val="bg2">
                    <a:lumMod val="40000"/>
                    <a:lumOff val="60000"/>
                  </a:schemeClr>
                </a:solidFill>
                <a:effectLst>
                  <a:outerShdw blurRad="38100" dist="38100" dir="2700000" algn="tl">
                    <a:srgbClr val="DDDDDD"/>
                  </a:outerShdw>
                </a:effectLst>
              </a:rPr>
              <a:t>Incidencia</a:t>
            </a:r>
            <a:r>
              <a:rPr lang="en-GB" sz="3200" b="1" dirty="0" smtClean="0">
                <a:solidFill>
                  <a:schemeClr val="bg2">
                    <a:lumMod val="40000"/>
                    <a:lumOff val="60000"/>
                  </a:schemeClr>
                </a:solidFill>
                <a:effectLst>
                  <a:outerShdw blurRad="38100" dist="38100" dir="2700000" algn="tl">
                    <a:srgbClr val="DDDDDD"/>
                  </a:outerShdw>
                </a:effectLst>
              </a:rPr>
              <a:t> </a:t>
            </a:r>
            <a:r>
              <a:rPr lang="en-GB" sz="3200" b="1" dirty="0" err="1" smtClean="0">
                <a:solidFill>
                  <a:schemeClr val="bg2">
                    <a:lumMod val="40000"/>
                    <a:lumOff val="60000"/>
                  </a:schemeClr>
                </a:solidFill>
                <a:effectLst>
                  <a:outerShdw blurRad="38100" dist="38100" dir="2700000" algn="tl">
                    <a:srgbClr val="DDDDDD"/>
                  </a:outerShdw>
                </a:effectLst>
              </a:rPr>
              <a:t>enfermedad</a:t>
            </a:r>
            <a:r>
              <a:rPr lang="en-GB" sz="3200" b="1" dirty="0" smtClean="0">
                <a:solidFill>
                  <a:schemeClr val="bg2">
                    <a:lumMod val="40000"/>
                    <a:lumOff val="60000"/>
                  </a:schemeClr>
                </a:solidFill>
                <a:effectLst>
                  <a:outerShdw blurRad="38100" dist="38100" dir="2700000" algn="tl">
                    <a:srgbClr val="DDDDDD"/>
                  </a:outerShdw>
                </a:effectLst>
              </a:rPr>
              <a:t> </a:t>
            </a:r>
            <a:r>
              <a:rPr lang="en-GB" sz="3200" b="1" dirty="0" err="1" smtClean="0">
                <a:solidFill>
                  <a:schemeClr val="bg2">
                    <a:lumMod val="40000"/>
                    <a:lumOff val="60000"/>
                  </a:schemeClr>
                </a:solidFill>
                <a:effectLst>
                  <a:outerShdw blurRad="38100" dist="38100" dir="2700000" algn="tl">
                    <a:srgbClr val="DDDDDD"/>
                  </a:outerShdw>
                </a:effectLst>
              </a:rPr>
              <a:t>microvascular</a:t>
            </a:r>
            <a:endParaRPr lang="en-GB" sz="3200" b="1" dirty="0">
              <a:solidFill>
                <a:schemeClr val="bg2">
                  <a:lumMod val="40000"/>
                  <a:lumOff val="60000"/>
                </a:schemeClr>
              </a:solidFill>
              <a:effectLst>
                <a:outerShdw blurRad="38100" dist="38100" dir="2700000" algn="tl">
                  <a:srgbClr val="DDDDDD"/>
                </a:outerShdw>
              </a:effectLst>
            </a:endParaRPr>
          </a:p>
        </p:txBody>
      </p:sp>
      <p:sp>
        <p:nvSpPr>
          <p:cNvPr id="861451" name="Text Box 267"/>
          <p:cNvSpPr txBox="1">
            <a:spLocks noChangeArrowheads="1"/>
          </p:cNvSpPr>
          <p:nvPr/>
        </p:nvSpPr>
        <p:spPr bwMode="auto">
          <a:xfrm>
            <a:off x="63500" y="6443663"/>
            <a:ext cx="3708400" cy="336550"/>
          </a:xfrm>
          <a:prstGeom prst="rect">
            <a:avLst/>
          </a:prstGeom>
          <a:noFill/>
          <a:ln w="12700">
            <a:noFill/>
            <a:miter lim="800000"/>
            <a:headEnd/>
            <a:tailEnd/>
          </a:ln>
          <a:effectLst/>
        </p:spPr>
        <p:txBody>
          <a:bodyPr wrap="none">
            <a:prstTxWarp prst="textNoShape">
              <a:avLst/>
            </a:prstTxWarp>
            <a:spAutoFit/>
          </a:bodyPr>
          <a:lstStyle/>
          <a:p>
            <a:pPr algn="ctr" defTabSz="762000"/>
            <a:r>
              <a:rPr lang="en-GB" sz="1600" i="1">
                <a:solidFill>
                  <a:srgbClr val="00007F"/>
                </a:solidFill>
              </a:rPr>
              <a:t>UKPDS 33. Lancet 1998; </a:t>
            </a:r>
            <a:r>
              <a:rPr lang="en-GB" sz="1600" b="1" i="1">
                <a:solidFill>
                  <a:srgbClr val="00007F"/>
                </a:solidFill>
              </a:rPr>
              <a:t>352</a:t>
            </a:r>
            <a:r>
              <a:rPr lang="en-GB" sz="1600" i="1">
                <a:solidFill>
                  <a:srgbClr val="00007F"/>
                </a:solidFill>
              </a:rPr>
              <a:t>: 837-853</a:t>
            </a:r>
          </a:p>
        </p:txBody>
      </p:sp>
      <p:grpSp>
        <p:nvGrpSpPr>
          <p:cNvPr id="270" name="Group 2"/>
          <p:cNvGrpSpPr>
            <a:grpSpLocks/>
          </p:cNvGrpSpPr>
          <p:nvPr/>
        </p:nvGrpSpPr>
        <p:grpSpPr bwMode="auto">
          <a:xfrm>
            <a:off x="533400" y="1143000"/>
            <a:ext cx="8153400" cy="5181600"/>
            <a:chOff x="480" y="720"/>
            <a:chExt cx="5136" cy="3264"/>
          </a:xfrm>
          <a:solidFill>
            <a:schemeClr val="accent1">
              <a:lumMod val="75000"/>
            </a:schemeClr>
          </a:solidFill>
        </p:grpSpPr>
        <p:sp>
          <p:nvSpPr>
            <p:cNvPr id="271" name="Rectangle 3"/>
            <p:cNvSpPr>
              <a:spLocks noChangeArrowheads="1"/>
            </p:cNvSpPr>
            <p:nvPr/>
          </p:nvSpPr>
          <p:spPr bwMode="auto">
            <a:xfrm>
              <a:off x="480" y="720"/>
              <a:ext cx="5136" cy="3264"/>
            </a:xfrm>
            <a:prstGeom prst="rect">
              <a:avLst/>
            </a:prstGeom>
            <a:grpFill/>
            <a:ln w="9525">
              <a:noFill/>
              <a:miter lim="800000"/>
              <a:headEnd/>
              <a:tailEnd/>
            </a:ln>
            <a:effectLst/>
          </p:spPr>
          <p:txBody>
            <a:bodyPr wrap="none" anchor="ctr">
              <a:prstTxWarp prst="textNoShape">
                <a:avLst/>
              </a:prstTxWarp>
            </a:bodyPr>
            <a:lstStyle/>
            <a:p>
              <a:endParaRPr lang="es-ES_tradnl"/>
            </a:p>
          </p:txBody>
        </p:sp>
        <p:sp>
          <p:nvSpPr>
            <p:cNvPr id="272" name="Rectangle 4"/>
            <p:cNvSpPr>
              <a:spLocks noChangeArrowheads="1"/>
            </p:cNvSpPr>
            <p:nvPr/>
          </p:nvSpPr>
          <p:spPr bwMode="auto">
            <a:xfrm>
              <a:off x="768" y="722"/>
              <a:ext cx="7" cy="26"/>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300">
                  <a:solidFill>
                    <a:srgbClr val="000000"/>
                  </a:solidFill>
                </a:rPr>
                <a:t> </a:t>
              </a:r>
              <a:endParaRPr lang="en-US" b="1">
                <a:solidFill>
                  <a:srgbClr val="FAFD00"/>
                </a:solidFill>
                <a:latin typeface="Times" pitchFamily="-111" charset="0"/>
              </a:endParaRPr>
            </a:p>
          </p:txBody>
        </p:sp>
        <p:grpSp>
          <p:nvGrpSpPr>
            <p:cNvPr id="273" name="Group 5"/>
            <p:cNvGrpSpPr>
              <a:grpSpLocks/>
            </p:cNvGrpSpPr>
            <p:nvPr/>
          </p:nvGrpSpPr>
          <p:grpSpPr bwMode="auto">
            <a:xfrm>
              <a:off x="1380" y="832"/>
              <a:ext cx="3208" cy="2743"/>
              <a:chOff x="1380" y="1000"/>
              <a:chExt cx="3208" cy="2743"/>
            </a:xfrm>
            <a:grpFill/>
          </p:grpSpPr>
          <p:sp>
            <p:nvSpPr>
              <p:cNvPr id="333" name="Rectangle 6"/>
              <p:cNvSpPr>
                <a:spLocks noChangeArrowheads="1"/>
              </p:cNvSpPr>
              <p:nvPr/>
            </p:nvSpPr>
            <p:spPr bwMode="auto">
              <a:xfrm>
                <a:off x="1707" y="1554"/>
                <a:ext cx="739"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00"/>
                    </a:solidFill>
                  </a:rPr>
                  <a:t>p=0.0099</a:t>
                </a:r>
                <a:endParaRPr lang="en-US" b="1">
                  <a:solidFill>
                    <a:srgbClr val="FAFD00"/>
                  </a:solidFill>
                  <a:latin typeface="Times" pitchFamily="-111" charset="0"/>
                </a:endParaRPr>
              </a:p>
            </p:txBody>
          </p:sp>
          <p:sp>
            <p:nvSpPr>
              <p:cNvPr id="334" name="Line 7"/>
              <p:cNvSpPr>
                <a:spLocks noChangeShapeType="1"/>
              </p:cNvSpPr>
              <p:nvPr/>
            </p:nvSpPr>
            <p:spPr bwMode="auto">
              <a:xfrm>
                <a:off x="1401" y="3592"/>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35" name="Line 8"/>
              <p:cNvSpPr>
                <a:spLocks noChangeShapeType="1"/>
              </p:cNvSpPr>
              <p:nvPr/>
            </p:nvSpPr>
            <p:spPr bwMode="auto">
              <a:xfrm>
                <a:off x="1401" y="2728"/>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36" name="Line 9"/>
              <p:cNvSpPr>
                <a:spLocks noChangeShapeType="1"/>
              </p:cNvSpPr>
              <p:nvPr/>
            </p:nvSpPr>
            <p:spPr bwMode="auto">
              <a:xfrm>
                <a:off x="1401" y="1864"/>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37" name="Line 10"/>
              <p:cNvSpPr>
                <a:spLocks noChangeShapeType="1"/>
              </p:cNvSpPr>
              <p:nvPr/>
            </p:nvSpPr>
            <p:spPr bwMode="auto">
              <a:xfrm>
                <a:off x="1401" y="1000"/>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38" name="Line 11"/>
              <p:cNvSpPr>
                <a:spLocks noChangeShapeType="1"/>
              </p:cNvSpPr>
              <p:nvPr/>
            </p:nvSpPr>
            <p:spPr bwMode="auto">
              <a:xfrm>
                <a:off x="1380" y="3592"/>
                <a:ext cx="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39" name="Line 12"/>
              <p:cNvSpPr>
                <a:spLocks noChangeShapeType="1"/>
              </p:cNvSpPr>
              <p:nvPr/>
            </p:nvSpPr>
            <p:spPr bwMode="auto">
              <a:xfrm>
                <a:off x="1380" y="2728"/>
                <a:ext cx="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40" name="Line 13"/>
              <p:cNvSpPr>
                <a:spLocks noChangeShapeType="1"/>
              </p:cNvSpPr>
              <p:nvPr/>
            </p:nvSpPr>
            <p:spPr bwMode="auto">
              <a:xfrm>
                <a:off x="1380" y="1864"/>
                <a:ext cx="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41" name="Line 14"/>
              <p:cNvSpPr>
                <a:spLocks noChangeShapeType="1"/>
              </p:cNvSpPr>
              <p:nvPr/>
            </p:nvSpPr>
            <p:spPr bwMode="auto">
              <a:xfrm>
                <a:off x="1380" y="1000"/>
                <a:ext cx="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42" name="Line 15"/>
              <p:cNvSpPr>
                <a:spLocks noChangeShapeType="1"/>
              </p:cNvSpPr>
              <p:nvPr/>
            </p:nvSpPr>
            <p:spPr bwMode="auto">
              <a:xfrm flipV="1">
                <a:off x="1515"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3" name="Line 16"/>
              <p:cNvSpPr>
                <a:spLocks noChangeShapeType="1"/>
              </p:cNvSpPr>
              <p:nvPr/>
            </p:nvSpPr>
            <p:spPr bwMode="auto">
              <a:xfrm flipV="1">
                <a:off x="2126"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4" name="Line 17"/>
              <p:cNvSpPr>
                <a:spLocks noChangeShapeType="1"/>
              </p:cNvSpPr>
              <p:nvPr/>
            </p:nvSpPr>
            <p:spPr bwMode="auto">
              <a:xfrm flipV="1">
                <a:off x="2738"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5" name="Line 18"/>
              <p:cNvSpPr>
                <a:spLocks noChangeShapeType="1"/>
              </p:cNvSpPr>
              <p:nvPr/>
            </p:nvSpPr>
            <p:spPr bwMode="auto">
              <a:xfrm flipV="1">
                <a:off x="3357"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6" name="Line 19"/>
              <p:cNvSpPr>
                <a:spLocks noChangeShapeType="1"/>
              </p:cNvSpPr>
              <p:nvPr/>
            </p:nvSpPr>
            <p:spPr bwMode="auto">
              <a:xfrm flipV="1">
                <a:off x="3968"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7" name="Line 20"/>
              <p:cNvSpPr>
                <a:spLocks noChangeShapeType="1"/>
              </p:cNvSpPr>
              <p:nvPr/>
            </p:nvSpPr>
            <p:spPr bwMode="auto">
              <a:xfrm flipV="1">
                <a:off x="4587" y="3680"/>
                <a:ext cx="1" cy="63"/>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48" name="Rectangle 21"/>
              <p:cNvSpPr>
                <a:spLocks noChangeArrowheads="1"/>
              </p:cNvSpPr>
              <p:nvPr/>
            </p:nvSpPr>
            <p:spPr bwMode="auto">
              <a:xfrm>
                <a:off x="1515" y="3592"/>
                <a:ext cx="0" cy="0"/>
              </a:xfrm>
              <a:prstGeom prst="rect">
                <a:avLst/>
              </a:prstGeom>
              <a:grpFill/>
              <a:ln w="22225">
                <a:solidFill>
                  <a:srgbClr val="00FFFF"/>
                </a:solidFill>
                <a:miter lim="800000"/>
                <a:headEnd/>
                <a:tailEnd/>
              </a:ln>
            </p:spPr>
            <p:txBody>
              <a:bodyPr>
                <a:prstTxWarp prst="textNoShape">
                  <a:avLst/>
                </a:prstTxWarp>
              </a:bodyPr>
              <a:lstStyle/>
              <a:p>
                <a:endParaRPr lang="es-ES_tradnl"/>
              </a:p>
            </p:txBody>
          </p:sp>
          <p:sp>
            <p:nvSpPr>
              <p:cNvPr id="349" name="Line 22"/>
              <p:cNvSpPr>
                <a:spLocks noChangeShapeType="1"/>
              </p:cNvSpPr>
              <p:nvPr/>
            </p:nvSpPr>
            <p:spPr bwMode="auto">
              <a:xfrm>
                <a:off x="1515" y="3592"/>
                <a:ext cx="42"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50" name="Freeform 23"/>
              <p:cNvSpPr>
                <a:spLocks/>
              </p:cNvSpPr>
              <p:nvPr/>
            </p:nvSpPr>
            <p:spPr bwMode="auto">
              <a:xfrm>
                <a:off x="1543" y="3584"/>
                <a:ext cx="36" cy="8"/>
              </a:xfrm>
              <a:custGeom>
                <a:avLst/>
                <a:gdLst/>
                <a:ahLst/>
                <a:cxnLst>
                  <a:cxn ang="0">
                    <a:pos x="0" y="8"/>
                  </a:cxn>
                  <a:cxn ang="0">
                    <a:pos x="0" y="8"/>
                  </a:cxn>
                  <a:cxn ang="0">
                    <a:pos x="7" y="8"/>
                  </a:cxn>
                  <a:cxn ang="0">
                    <a:pos x="7" y="8"/>
                  </a:cxn>
                  <a:cxn ang="0">
                    <a:pos x="14" y="8"/>
                  </a:cxn>
                  <a:cxn ang="0">
                    <a:pos x="14" y="8"/>
                  </a:cxn>
                  <a:cxn ang="0">
                    <a:pos x="14" y="8"/>
                  </a:cxn>
                  <a:cxn ang="0">
                    <a:pos x="14" y="8"/>
                  </a:cxn>
                  <a:cxn ang="0">
                    <a:pos x="22" y="8"/>
                  </a:cxn>
                  <a:cxn ang="0">
                    <a:pos x="22" y="8"/>
                  </a:cxn>
                  <a:cxn ang="0">
                    <a:pos x="22" y="8"/>
                  </a:cxn>
                  <a:cxn ang="0">
                    <a:pos x="22" y="8"/>
                  </a:cxn>
                  <a:cxn ang="0">
                    <a:pos x="22" y="8"/>
                  </a:cxn>
                  <a:cxn ang="0">
                    <a:pos x="22" y="8"/>
                  </a:cxn>
                  <a:cxn ang="0">
                    <a:pos x="22" y="8"/>
                  </a:cxn>
                  <a:cxn ang="0">
                    <a:pos x="22" y="8"/>
                  </a:cxn>
                  <a:cxn ang="0">
                    <a:pos x="29" y="8"/>
                  </a:cxn>
                  <a:cxn ang="0">
                    <a:pos x="29" y="8"/>
                  </a:cxn>
                  <a:cxn ang="0">
                    <a:pos x="36" y="8"/>
                  </a:cxn>
                  <a:cxn ang="0">
                    <a:pos x="36" y="0"/>
                  </a:cxn>
                  <a:cxn ang="0">
                    <a:pos x="36" y="0"/>
                  </a:cxn>
                  <a:cxn ang="0">
                    <a:pos x="36" y="0"/>
                  </a:cxn>
                </a:cxnLst>
                <a:rect l="0" t="0" r="r" b="b"/>
                <a:pathLst>
                  <a:path w="36" h="8">
                    <a:moveTo>
                      <a:pt x="0" y="8"/>
                    </a:moveTo>
                    <a:lnTo>
                      <a:pt x="0" y="8"/>
                    </a:lnTo>
                    <a:lnTo>
                      <a:pt x="7" y="8"/>
                    </a:lnTo>
                    <a:lnTo>
                      <a:pt x="7" y="8"/>
                    </a:lnTo>
                    <a:lnTo>
                      <a:pt x="14" y="8"/>
                    </a:lnTo>
                    <a:lnTo>
                      <a:pt x="14" y="8"/>
                    </a:lnTo>
                    <a:lnTo>
                      <a:pt x="14" y="8"/>
                    </a:lnTo>
                    <a:lnTo>
                      <a:pt x="14" y="8"/>
                    </a:lnTo>
                    <a:lnTo>
                      <a:pt x="22" y="8"/>
                    </a:lnTo>
                    <a:lnTo>
                      <a:pt x="22" y="8"/>
                    </a:lnTo>
                    <a:lnTo>
                      <a:pt x="22" y="8"/>
                    </a:lnTo>
                    <a:lnTo>
                      <a:pt x="22" y="8"/>
                    </a:lnTo>
                    <a:lnTo>
                      <a:pt x="22" y="8"/>
                    </a:lnTo>
                    <a:lnTo>
                      <a:pt x="22" y="8"/>
                    </a:lnTo>
                    <a:lnTo>
                      <a:pt x="22" y="8"/>
                    </a:lnTo>
                    <a:lnTo>
                      <a:pt x="22" y="8"/>
                    </a:lnTo>
                    <a:lnTo>
                      <a:pt x="29" y="8"/>
                    </a:lnTo>
                    <a:lnTo>
                      <a:pt x="29" y="8"/>
                    </a:lnTo>
                    <a:lnTo>
                      <a:pt x="36" y="8"/>
                    </a:lnTo>
                    <a:lnTo>
                      <a:pt x="36" y="0"/>
                    </a:lnTo>
                    <a:lnTo>
                      <a:pt x="36" y="0"/>
                    </a:lnTo>
                    <a:lnTo>
                      <a:pt x="36"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51" name="Line 24"/>
              <p:cNvSpPr>
                <a:spLocks noChangeShapeType="1"/>
              </p:cNvSpPr>
              <p:nvPr/>
            </p:nvSpPr>
            <p:spPr bwMode="auto">
              <a:xfrm>
                <a:off x="1579" y="3584"/>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52" name="Freeform 25"/>
              <p:cNvSpPr>
                <a:spLocks/>
              </p:cNvSpPr>
              <p:nvPr/>
            </p:nvSpPr>
            <p:spPr bwMode="auto">
              <a:xfrm>
                <a:off x="1593" y="3576"/>
                <a:ext cx="21" cy="8"/>
              </a:xfrm>
              <a:custGeom>
                <a:avLst/>
                <a:gdLst/>
                <a:ahLst/>
                <a:cxnLst>
                  <a:cxn ang="0">
                    <a:pos x="0" y="8"/>
                  </a:cxn>
                  <a:cxn ang="0">
                    <a:pos x="0" y="8"/>
                  </a:cxn>
                  <a:cxn ang="0">
                    <a:pos x="7" y="8"/>
                  </a:cxn>
                  <a:cxn ang="0">
                    <a:pos x="7" y="0"/>
                  </a:cxn>
                  <a:cxn ang="0">
                    <a:pos x="14" y="0"/>
                  </a:cxn>
                  <a:cxn ang="0">
                    <a:pos x="14" y="0"/>
                  </a:cxn>
                  <a:cxn ang="0">
                    <a:pos x="14" y="0"/>
                  </a:cxn>
                  <a:cxn ang="0">
                    <a:pos x="14" y="0"/>
                  </a:cxn>
                  <a:cxn ang="0">
                    <a:pos x="21" y="0"/>
                  </a:cxn>
                  <a:cxn ang="0">
                    <a:pos x="21" y="0"/>
                  </a:cxn>
                  <a:cxn ang="0">
                    <a:pos x="21" y="0"/>
                  </a:cxn>
                  <a:cxn ang="0">
                    <a:pos x="21" y="0"/>
                  </a:cxn>
                </a:cxnLst>
                <a:rect l="0" t="0" r="r" b="b"/>
                <a:pathLst>
                  <a:path w="21" h="8">
                    <a:moveTo>
                      <a:pt x="0" y="8"/>
                    </a:moveTo>
                    <a:lnTo>
                      <a:pt x="0" y="8"/>
                    </a:lnTo>
                    <a:lnTo>
                      <a:pt x="7" y="8"/>
                    </a:lnTo>
                    <a:lnTo>
                      <a:pt x="7" y="0"/>
                    </a:lnTo>
                    <a:lnTo>
                      <a:pt x="14" y="0"/>
                    </a:lnTo>
                    <a:lnTo>
                      <a:pt x="14" y="0"/>
                    </a:lnTo>
                    <a:lnTo>
                      <a:pt x="14" y="0"/>
                    </a:lnTo>
                    <a:lnTo>
                      <a:pt x="14" y="0"/>
                    </a:lnTo>
                    <a:lnTo>
                      <a:pt x="21" y="0"/>
                    </a:lnTo>
                    <a:lnTo>
                      <a:pt x="21" y="0"/>
                    </a:lnTo>
                    <a:lnTo>
                      <a:pt x="21" y="0"/>
                    </a:lnTo>
                    <a:lnTo>
                      <a:pt x="21"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53" name="Line 26"/>
              <p:cNvSpPr>
                <a:spLocks noChangeShapeType="1"/>
              </p:cNvSpPr>
              <p:nvPr/>
            </p:nvSpPr>
            <p:spPr bwMode="auto">
              <a:xfrm>
                <a:off x="1614" y="3576"/>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54" name="Freeform 27"/>
              <p:cNvSpPr>
                <a:spLocks/>
              </p:cNvSpPr>
              <p:nvPr/>
            </p:nvSpPr>
            <p:spPr bwMode="auto">
              <a:xfrm>
                <a:off x="1629" y="3544"/>
                <a:ext cx="64" cy="32"/>
              </a:xfrm>
              <a:custGeom>
                <a:avLst/>
                <a:gdLst/>
                <a:ahLst/>
                <a:cxnLst>
                  <a:cxn ang="0">
                    <a:pos x="0" y="32"/>
                  </a:cxn>
                  <a:cxn ang="0">
                    <a:pos x="0" y="32"/>
                  </a:cxn>
                  <a:cxn ang="0">
                    <a:pos x="0" y="32"/>
                  </a:cxn>
                  <a:cxn ang="0">
                    <a:pos x="0" y="24"/>
                  </a:cxn>
                  <a:cxn ang="0">
                    <a:pos x="0" y="24"/>
                  </a:cxn>
                  <a:cxn ang="0">
                    <a:pos x="0" y="24"/>
                  </a:cxn>
                  <a:cxn ang="0">
                    <a:pos x="7" y="24"/>
                  </a:cxn>
                  <a:cxn ang="0">
                    <a:pos x="7" y="24"/>
                  </a:cxn>
                  <a:cxn ang="0">
                    <a:pos x="14" y="24"/>
                  </a:cxn>
                  <a:cxn ang="0">
                    <a:pos x="14" y="16"/>
                  </a:cxn>
                  <a:cxn ang="0">
                    <a:pos x="21" y="16"/>
                  </a:cxn>
                  <a:cxn ang="0">
                    <a:pos x="21" y="16"/>
                  </a:cxn>
                  <a:cxn ang="0">
                    <a:pos x="21" y="16"/>
                  </a:cxn>
                  <a:cxn ang="0">
                    <a:pos x="21" y="16"/>
                  </a:cxn>
                  <a:cxn ang="0">
                    <a:pos x="28" y="16"/>
                  </a:cxn>
                  <a:cxn ang="0">
                    <a:pos x="28" y="16"/>
                  </a:cxn>
                  <a:cxn ang="0">
                    <a:pos x="28" y="16"/>
                  </a:cxn>
                  <a:cxn ang="0">
                    <a:pos x="28" y="16"/>
                  </a:cxn>
                  <a:cxn ang="0">
                    <a:pos x="28" y="16"/>
                  </a:cxn>
                  <a:cxn ang="0">
                    <a:pos x="28" y="8"/>
                  </a:cxn>
                  <a:cxn ang="0">
                    <a:pos x="35" y="8"/>
                  </a:cxn>
                  <a:cxn ang="0">
                    <a:pos x="35" y="8"/>
                  </a:cxn>
                  <a:cxn ang="0">
                    <a:pos x="42" y="8"/>
                  </a:cxn>
                  <a:cxn ang="0">
                    <a:pos x="42" y="8"/>
                  </a:cxn>
                  <a:cxn ang="0">
                    <a:pos x="49" y="8"/>
                  </a:cxn>
                  <a:cxn ang="0">
                    <a:pos x="49" y="8"/>
                  </a:cxn>
                  <a:cxn ang="0">
                    <a:pos x="56" y="8"/>
                  </a:cxn>
                  <a:cxn ang="0">
                    <a:pos x="56" y="0"/>
                  </a:cxn>
                  <a:cxn ang="0">
                    <a:pos x="64" y="0"/>
                  </a:cxn>
                  <a:cxn ang="0">
                    <a:pos x="64" y="0"/>
                  </a:cxn>
                  <a:cxn ang="0">
                    <a:pos x="64" y="0"/>
                  </a:cxn>
                  <a:cxn ang="0">
                    <a:pos x="64" y="0"/>
                  </a:cxn>
                </a:cxnLst>
                <a:rect l="0" t="0" r="r" b="b"/>
                <a:pathLst>
                  <a:path w="64" h="32">
                    <a:moveTo>
                      <a:pt x="0" y="32"/>
                    </a:moveTo>
                    <a:lnTo>
                      <a:pt x="0" y="32"/>
                    </a:lnTo>
                    <a:lnTo>
                      <a:pt x="0" y="32"/>
                    </a:lnTo>
                    <a:lnTo>
                      <a:pt x="0" y="24"/>
                    </a:lnTo>
                    <a:lnTo>
                      <a:pt x="0" y="24"/>
                    </a:lnTo>
                    <a:lnTo>
                      <a:pt x="0" y="24"/>
                    </a:lnTo>
                    <a:lnTo>
                      <a:pt x="7" y="24"/>
                    </a:lnTo>
                    <a:lnTo>
                      <a:pt x="7" y="24"/>
                    </a:lnTo>
                    <a:lnTo>
                      <a:pt x="14" y="24"/>
                    </a:lnTo>
                    <a:lnTo>
                      <a:pt x="14" y="16"/>
                    </a:lnTo>
                    <a:lnTo>
                      <a:pt x="21" y="16"/>
                    </a:lnTo>
                    <a:lnTo>
                      <a:pt x="21" y="16"/>
                    </a:lnTo>
                    <a:lnTo>
                      <a:pt x="21" y="16"/>
                    </a:lnTo>
                    <a:lnTo>
                      <a:pt x="21" y="16"/>
                    </a:lnTo>
                    <a:lnTo>
                      <a:pt x="28" y="16"/>
                    </a:lnTo>
                    <a:lnTo>
                      <a:pt x="28" y="16"/>
                    </a:lnTo>
                    <a:lnTo>
                      <a:pt x="28" y="16"/>
                    </a:lnTo>
                    <a:lnTo>
                      <a:pt x="28" y="16"/>
                    </a:lnTo>
                    <a:lnTo>
                      <a:pt x="28" y="16"/>
                    </a:lnTo>
                    <a:lnTo>
                      <a:pt x="28" y="8"/>
                    </a:lnTo>
                    <a:lnTo>
                      <a:pt x="35" y="8"/>
                    </a:lnTo>
                    <a:lnTo>
                      <a:pt x="35" y="8"/>
                    </a:lnTo>
                    <a:lnTo>
                      <a:pt x="42" y="8"/>
                    </a:lnTo>
                    <a:lnTo>
                      <a:pt x="42" y="8"/>
                    </a:lnTo>
                    <a:lnTo>
                      <a:pt x="49" y="8"/>
                    </a:lnTo>
                    <a:lnTo>
                      <a:pt x="49" y="8"/>
                    </a:lnTo>
                    <a:lnTo>
                      <a:pt x="56" y="8"/>
                    </a:lnTo>
                    <a:lnTo>
                      <a:pt x="56" y="0"/>
                    </a:lnTo>
                    <a:lnTo>
                      <a:pt x="64" y="0"/>
                    </a:lnTo>
                    <a:lnTo>
                      <a:pt x="64" y="0"/>
                    </a:lnTo>
                    <a:lnTo>
                      <a:pt x="64" y="0"/>
                    </a:lnTo>
                    <a:lnTo>
                      <a:pt x="6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55" name="Line 28"/>
              <p:cNvSpPr>
                <a:spLocks noChangeShapeType="1"/>
              </p:cNvSpPr>
              <p:nvPr/>
            </p:nvSpPr>
            <p:spPr bwMode="auto">
              <a:xfrm>
                <a:off x="1693" y="3544"/>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56" name="Freeform 29"/>
              <p:cNvSpPr>
                <a:spLocks/>
              </p:cNvSpPr>
              <p:nvPr/>
            </p:nvSpPr>
            <p:spPr bwMode="auto">
              <a:xfrm>
                <a:off x="1707" y="3536"/>
                <a:ext cx="35" cy="8"/>
              </a:xfrm>
              <a:custGeom>
                <a:avLst/>
                <a:gdLst/>
                <a:ahLst/>
                <a:cxnLst>
                  <a:cxn ang="0">
                    <a:pos x="0" y="8"/>
                  </a:cxn>
                  <a:cxn ang="0">
                    <a:pos x="0" y="8"/>
                  </a:cxn>
                  <a:cxn ang="0">
                    <a:pos x="0" y="8"/>
                  </a:cxn>
                  <a:cxn ang="0">
                    <a:pos x="0" y="8"/>
                  </a:cxn>
                  <a:cxn ang="0">
                    <a:pos x="7" y="8"/>
                  </a:cxn>
                  <a:cxn ang="0">
                    <a:pos x="7" y="8"/>
                  </a:cxn>
                  <a:cxn ang="0">
                    <a:pos x="7" y="8"/>
                  </a:cxn>
                  <a:cxn ang="0">
                    <a:pos x="7" y="8"/>
                  </a:cxn>
                  <a:cxn ang="0">
                    <a:pos x="14" y="8"/>
                  </a:cxn>
                  <a:cxn ang="0">
                    <a:pos x="14" y="8"/>
                  </a:cxn>
                  <a:cxn ang="0">
                    <a:pos x="14" y="8"/>
                  </a:cxn>
                  <a:cxn ang="0">
                    <a:pos x="14" y="8"/>
                  </a:cxn>
                  <a:cxn ang="0">
                    <a:pos x="14" y="8"/>
                  </a:cxn>
                  <a:cxn ang="0">
                    <a:pos x="14" y="8"/>
                  </a:cxn>
                  <a:cxn ang="0">
                    <a:pos x="14" y="8"/>
                  </a:cxn>
                  <a:cxn ang="0">
                    <a:pos x="14" y="8"/>
                  </a:cxn>
                  <a:cxn ang="0">
                    <a:pos x="21" y="8"/>
                  </a:cxn>
                  <a:cxn ang="0">
                    <a:pos x="21" y="8"/>
                  </a:cxn>
                  <a:cxn ang="0">
                    <a:pos x="21" y="8"/>
                  </a:cxn>
                  <a:cxn ang="0">
                    <a:pos x="21" y="8"/>
                  </a:cxn>
                  <a:cxn ang="0">
                    <a:pos x="21" y="8"/>
                  </a:cxn>
                  <a:cxn ang="0">
                    <a:pos x="21" y="0"/>
                  </a:cxn>
                  <a:cxn ang="0">
                    <a:pos x="28" y="0"/>
                  </a:cxn>
                  <a:cxn ang="0">
                    <a:pos x="28" y="0"/>
                  </a:cxn>
                  <a:cxn ang="0">
                    <a:pos x="35" y="0"/>
                  </a:cxn>
                  <a:cxn ang="0">
                    <a:pos x="35" y="0"/>
                  </a:cxn>
                </a:cxnLst>
                <a:rect l="0" t="0" r="r" b="b"/>
                <a:pathLst>
                  <a:path w="35" h="8">
                    <a:moveTo>
                      <a:pt x="0" y="8"/>
                    </a:moveTo>
                    <a:lnTo>
                      <a:pt x="0" y="8"/>
                    </a:lnTo>
                    <a:lnTo>
                      <a:pt x="0" y="8"/>
                    </a:lnTo>
                    <a:lnTo>
                      <a:pt x="0" y="8"/>
                    </a:lnTo>
                    <a:lnTo>
                      <a:pt x="7" y="8"/>
                    </a:lnTo>
                    <a:lnTo>
                      <a:pt x="7" y="8"/>
                    </a:lnTo>
                    <a:lnTo>
                      <a:pt x="7" y="8"/>
                    </a:lnTo>
                    <a:lnTo>
                      <a:pt x="7" y="8"/>
                    </a:lnTo>
                    <a:lnTo>
                      <a:pt x="14" y="8"/>
                    </a:lnTo>
                    <a:lnTo>
                      <a:pt x="14" y="8"/>
                    </a:lnTo>
                    <a:lnTo>
                      <a:pt x="14" y="8"/>
                    </a:lnTo>
                    <a:lnTo>
                      <a:pt x="14" y="8"/>
                    </a:lnTo>
                    <a:lnTo>
                      <a:pt x="14" y="8"/>
                    </a:lnTo>
                    <a:lnTo>
                      <a:pt x="14" y="8"/>
                    </a:lnTo>
                    <a:lnTo>
                      <a:pt x="14" y="8"/>
                    </a:lnTo>
                    <a:lnTo>
                      <a:pt x="14" y="8"/>
                    </a:lnTo>
                    <a:lnTo>
                      <a:pt x="21" y="8"/>
                    </a:lnTo>
                    <a:lnTo>
                      <a:pt x="21" y="8"/>
                    </a:lnTo>
                    <a:lnTo>
                      <a:pt x="21" y="8"/>
                    </a:lnTo>
                    <a:lnTo>
                      <a:pt x="21" y="8"/>
                    </a:lnTo>
                    <a:lnTo>
                      <a:pt x="21" y="8"/>
                    </a:lnTo>
                    <a:lnTo>
                      <a:pt x="21" y="0"/>
                    </a:lnTo>
                    <a:lnTo>
                      <a:pt x="28" y="0"/>
                    </a:lnTo>
                    <a:lnTo>
                      <a:pt x="28" y="0"/>
                    </a:lnTo>
                    <a:lnTo>
                      <a:pt x="35" y="0"/>
                    </a:lnTo>
                    <a:lnTo>
                      <a:pt x="3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57" name="Line 30"/>
              <p:cNvSpPr>
                <a:spLocks noChangeShapeType="1"/>
              </p:cNvSpPr>
              <p:nvPr/>
            </p:nvSpPr>
            <p:spPr bwMode="auto">
              <a:xfrm>
                <a:off x="1742" y="3536"/>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58" name="Freeform 31"/>
              <p:cNvSpPr>
                <a:spLocks/>
              </p:cNvSpPr>
              <p:nvPr/>
            </p:nvSpPr>
            <p:spPr bwMode="auto">
              <a:xfrm>
                <a:off x="1757" y="3528"/>
                <a:ext cx="28" cy="8"/>
              </a:xfrm>
              <a:custGeom>
                <a:avLst/>
                <a:gdLst/>
                <a:ahLst/>
                <a:cxnLst>
                  <a:cxn ang="0">
                    <a:pos x="0" y="8"/>
                  </a:cxn>
                  <a:cxn ang="0">
                    <a:pos x="0" y="8"/>
                  </a:cxn>
                  <a:cxn ang="0">
                    <a:pos x="7" y="8"/>
                  </a:cxn>
                  <a:cxn ang="0">
                    <a:pos x="7" y="0"/>
                  </a:cxn>
                  <a:cxn ang="0">
                    <a:pos x="7" y="0"/>
                  </a:cxn>
                  <a:cxn ang="0">
                    <a:pos x="7" y="0"/>
                  </a:cxn>
                  <a:cxn ang="0">
                    <a:pos x="14" y="0"/>
                  </a:cxn>
                  <a:cxn ang="0">
                    <a:pos x="14" y="0"/>
                  </a:cxn>
                  <a:cxn ang="0">
                    <a:pos x="21" y="0"/>
                  </a:cxn>
                  <a:cxn ang="0">
                    <a:pos x="21" y="0"/>
                  </a:cxn>
                  <a:cxn ang="0">
                    <a:pos x="28" y="0"/>
                  </a:cxn>
                  <a:cxn ang="0">
                    <a:pos x="28" y="0"/>
                  </a:cxn>
                </a:cxnLst>
                <a:rect l="0" t="0" r="r" b="b"/>
                <a:pathLst>
                  <a:path w="28" h="8">
                    <a:moveTo>
                      <a:pt x="0" y="8"/>
                    </a:moveTo>
                    <a:lnTo>
                      <a:pt x="0" y="8"/>
                    </a:lnTo>
                    <a:lnTo>
                      <a:pt x="7" y="8"/>
                    </a:lnTo>
                    <a:lnTo>
                      <a:pt x="7" y="0"/>
                    </a:lnTo>
                    <a:lnTo>
                      <a:pt x="7" y="0"/>
                    </a:lnTo>
                    <a:lnTo>
                      <a:pt x="7" y="0"/>
                    </a:lnTo>
                    <a:lnTo>
                      <a:pt x="14" y="0"/>
                    </a:lnTo>
                    <a:lnTo>
                      <a:pt x="14" y="0"/>
                    </a:lnTo>
                    <a:lnTo>
                      <a:pt x="21" y="0"/>
                    </a:lnTo>
                    <a:lnTo>
                      <a:pt x="21" y="0"/>
                    </a:lnTo>
                    <a:lnTo>
                      <a:pt x="28" y="0"/>
                    </a:lnTo>
                    <a:lnTo>
                      <a:pt x="28"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59" name="Line 32"/>
              <p:cNvSpPr>
                <a:spLocks noChangeShapeType="1"/>
              </p:cNvSpPr>
              <p:nvPr/>
            </p:nvSpPr>
            <p:spPr bwMode="auto">
              <a:xfrm>
                <a:off x="1785" y="3528"/>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60" name="Freeform 33"/>
              <p:cNvSpPr>
                <a:spLocks/>
              </p:cNvSpPr>
              <p:nvPr/>
            </p:nvSpPr>
            <p:spPr bwMode="auto">
              <a:xfrm>
                <a:off x="1799" y="3504"/>
                <a:ext cx="36" cy="24"/>
              </a:xfrm>
              <a:custGeom>
                <a:avLst/>
                <a:gdLst/>
                <a:ahLst/>
                <a:cxnLst>
                  <a:cxn ang="0">
                    <a:pos x="0" y="24"/>
                  </a:cxn>
                  <a:cxn ang="0">
                    <a:pos x="0" y="24"/>
                  </a:cxn>
                  <a:cxn ang="0">
                    <a:pos x="0" y="24"/>
                  </a:cxn>
                  <a:cxn ang="0">
                    <a:pos x="0" y="24"/>
                  </a:cxn>
                  <a:cxn ang="0">
                    <a:pos x="0" y="24"/>
                  </a:cxn>
                  <a:cxn ang="0">
                    <a:pos x="0" y="24"/>
                  </a:cxn>
                  <a:cxn ang="0">
                    <a:pos x="7" y="24"/>
                  </a:cxn>
                  <a:cxn ang="0">
                    <a:pos x="7" y="24"/>
                  </a:cxn>
                  <a:cxn ang="0">
                    <a:pos x="7" y="24"/>
                  </a:cxn>
                  <a:cxn ang="0">
                    <a:pos x="7" y="24"/>
                  </a:cxn>
                  <a:cxn ang="0">
                    <a:pos x="14" y="24"/>
                  </a:cxn>
                  <a:cxn ang="0">
                    <a:pos x="14" y="16"/>
                  </a:cxn>
                  <a:cxn ang="0">
                    <a:pos x="14" y="16"/>
                  </a:cxn>
                  <a:cxn ang="0">
                    <a:pos x="14" y="16"/>
                  </a:cxn>
                  <a:cxn ang="0">
                    <a:pos x="22" y="16"/>
                  </a:cxn>
                  <a:cxn ang="0">
                    <a:pos x="22" y="8"/>
                  </a:cxn>
                  <a:cxn ang="0">
                    <a:pos x="22" y="8"/>
                  </a:cxn>
                  <a:cxn ang="0">
                    <a:pos x="22" y="8"/>
                  </a:cxn>
                  <a:cxn ang="0">
                    <a:pos x="29" y="8"/>
                  </a:cxn>
                  <a:cxn ang="0">
                    <a:pos x="29" y="8"/>
                  </a:cxn>
                  <a:cxn ang="0">
                    <a:pos x="36" y="8"/>
                  </a:cxn>
                  <a:cxn ang="0">
                    <a:pos x="36" y="0"/>
                  </a:cxn>
                </a:cxnLst>
                <a:rect l="0" t="0" r="r" b="b"/>
                <a:pathLst>
                  <a:path w="36" h="24">
                    <a:moveTo>
                      <a:pt x="0" y="24"/>
                    </a:moveTo>
                    <a:lnTo>
                      <a:pt x="0" y="24"/>
                    </a:lnTo>
                    <a:lnTo>
                      <a:pt x="0" y="24"/>
                    </a:lnTo>
                    <a:lnTo>
                      <a:pt x="0" y="24"/>
                    </a:lnTo>
                    <a:lnTo>
                      <a:pt x="0" y="24"/>
                    </a:lnTo>
                    <a:lnTo>
                      <a:pt x="0" y="24"/>
                    </a:lnTo>
                    <a:lnTo>
                      <a:pt x="7" y="24"/>
                    </a:lnTo>
                    <a:lnTo>
                      <a:pt x="7" y="24"/>
                    </a:lnTo>
                    <a:lnTo>
                      <a:pt x="7" y="24"/>
                    </a:lnTo>
                    <a:lnTo>
                      <a:pt x="7" y="24"/>
                    </a:lnTo>
                    <a:lnTo>
                      <a:pt x="14" y="24"/>
                    </a:lnTo>
                    <a:lnTo>
                      <a:pt x="14" y="16"/>
                    </a:lnTo>
                    <a:lnTo>
                      <a:pt x="14" y="16"/>
                    </a:lnTo>
                    <a:lnTo>
                      <a:pt x="14" y="16"/>
                    </a:lnTo>
                    <a:lnTo>
                      <a:pt x="22" y="16"/>
                    </a:lnTo>
                    <a:lnTo>
                      <a:pt x="22" y="8"/>
                    </a:lnTo>
                    <a:lnTo>
                      <a:pt x="22" y="8"/>
                    </a:lnTo>
                    <a:lnTo>
                      <a:pt x="22" y="8"/>
                    </a:lnTo>
                    <a:lnTo>
                      <a:pt x="29" y="8"/>
                    </a:lnTo>
                    <a:lnTo>
                      <a:pt x="29" y="8"/>
                    </a:lnTo>
                    <a:lnTo>
                      <a:pt x="36" y="8"/>
                    </a:lnTo>
                    <a:lnTo>
                      <a:pt x="36"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61" name="Line 34"/>
              <p:cNvSpPr>
                <a:spLocks noChangeShapeType="1"/>
              </p:cNvSpPr>
              <p:nvPr/>
            </p:nvSpPr>
            <p:spPr bwMode="auto">
              <a:xfrm>
                <a:off x="1835" y="3504"/>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62" name="Freeform 35"/>
              <p:cNvSpPr>
                <a:spLocks/>
              </p:cNvSpPr>
              <p:nvPr/>
            </p:nvSpPr>
            <p:spPr bwMode="auto">
              <a:xfrm>
                <a:off x="1849" y="3504"/>
                <a:ext cx="21" cy="1"/>
              </a:xfrm>
              <a:custGeom>
                <a:avLst/>
                <a:gdLst/>
                <a:ahLst/>
                <a:cxnLst>
                  <a:cxn ang="0">
                    <a:pos x="0" y="0"/>
                  </a:cxn>
                  <a:cxn ang="0">
                    <a:pos x="0" y="0"/>
                  </a:cxn>
                  <a:cxn ang="0">
                    <a:pos x="7" y="0"/>
                  </a:cxn>
                  <a:cxn ang="0">
                    <a:pos x="7" y="0"/>
                  </a:cxn>
                  <a:cxn ang="0">
                    <a:pos x="14" y="0"/>
                  </a:cxn>
                  <a:cxn ang="0">
                    <a:pos x="14" y="0"/>
                  </a:cxn>
                  <a:cxn ang="0">
                    <a:pos x="14" y="0"/>
                  </a:cxn>
                  <a:cxn ang="0">
                    <a:pos x="14" y="0"/>
                  </a:cxn>
                  <a:cxn ang="0">
                    <a:pos x="21" y="0"/>
                  </a:cxn>
                  <a:cxn ang="0">
                    <a:pos x="21" y="0"/>
                  </a:cxn>
                </a:cxnLst>
                <a:rect l="0" t="0" r="r" b="b"/>
                <a:pathLst>
                  <a:path w="21">
                    <a:moveTo>
                      <a:pt x="0" y="0"/>
                    </a:moveTo>
                    <a:lnTo>
                      <a:pt x="0" y="0"/>
                    </a:lnTo>
                    <a:lnTo>
                      <a:pt x="7" y="0"/>
                    </a:lnTo>
                    <a:lnTo>
                      <a:pt x="7" y="0"/>
                    </a:lnTo>
                    <a:lnTo>
                      <a:pt x="14" y="0"/>
                    </a:lnTo>
                    <a:lnTo>
                      <a:pt x="14" y="0"/>
                    </a:lnTo>
                    <a:lnTo>
                      <a:pt x="14" y="0"/>
                    </a:lnTo>
                    <a:lnTo>
                      <a:pt x="14" y="0"/>
                    </a:lnTo>
                    <a:lnTo>
                      <a:pt x="21" y="0"/>
                    </a:lnTo>
                    <a:lnTo>
                      <a:pt x="21"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63" name="Line 36"/>
              <p:cNvSpPr>
                <a:spLocks noChangeShapeType="1"/>
              </p:cNvSpPr>
              <p:nvPr/>
            </p:nvSpPr>
            <p:spPr bwMode="auto">
              <a:xfrm>
                <a:off x="1870" y="3504"/>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64" name="Freeform 37"/>
              <p:cNvSpPr>
                <a:spLocks/>
              </p:cNvSpPr>
              <p:nvPr/>
            </p:nvSpPr>
            <p:spPr bwMode="auto">
              <a:xfrm>
                <a:off x="1885" y="350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65" name="Line 38"/>
              <p:cNvSpPr>
                <a:spLocks noChangeShapeType="1"/>
              </p:cNvSpPr>
              <p:nvPr/>
            </p:nvSpPr>
            <p:spPr bwMode="auto">
              <a:xfrm>
                <a:off x="1885" y="3504"/>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66" name="Freeform 39"/>
              <p:cNvSpPr>
                <a:spLocks/>
              </p:cNvSpPr>
              <p:nvPr/>
            </p:nvSpPr>
            <p:spPr bwMode="auto">
              <a:xfrm>
                <a:off x="1899" y="3504"/>
                <a:ext cx="28" cy="1"/>
              </a:xfrm>
              <a:custGeom>
                <a:avLst/>
                <a:gdLst/>
                <a:ahLst/>
                <a:cxnLst>
                  <a:cxn ang="0">
                    <a:pos x="0" y="0"/>
                  </a:cxn>
                  <a:cxn ang="0">
                    <a:pos x="0" y="0"/>
                  </a:cxn>
                  <a:cxn ang="0">
                    <a:pos x="7" y="0"/>
                  </a:cxn>
                  <a:cxn ang="0">
                    <a:pos x="7"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Lst>
                <a:rect l="0" t="0" r="r" b="b"/>
                <a:pathLst>
                  <a:path w="28">
                    <a:moveTo>
                      <a:pt x="0" y="0"/>
                    </a:moveTo>
                    <a:lnTo>
                      <a:pt x="0" y="0"/>
                    </a:lnTo>
                    <a:lnTo>
                      <a:pt x="7" y="0"/>
                    </a:lnTo>
                    <a:lnTo>
                      <a:pt x="7" y="0"/>
                    </a:lnTo>
                    <a:lnTo>
                      <a:pt x="14" y="0"/>
                    </a:lnTo>
                    <a:lnTo>
                      <a:pt x="14" y="0"/>
                    </a:lnTo>
                    <a:lnTo>
                      <a:pt x="14" y="0"/>
                    </a:lnTo>
                    <a:lnTo>
                      <a:pt x="14" y="0"/>
                    </a:lnTo>
                    <a:lnTo>
                      <a:pt x="21" y="0"/>
                    </a:lnTo>
                    <a:lnTo>
                      <a:pt x="21" y="0"/>
                    </a:lnTo>
                    <a:lnTo>
                      <a:pt x="21" y="0"/>
                    </a:lnTo>
                    <a:lnTo>
                      <a:pt x="21" y="0"/>
                    </a:lnTo>
                    <a:lnTo>
                      <a:pt x="21" y="0"/>
                    </a:lnTo>
                    <a:lnTo>
                      <a:pt x="21" y="0"/>
                    </a:lnTo>
                    <a:lnTo>
                      <a:pt x="28" y="0"/>
                    </a:lnTo>
                    <a:lnTo>
                      <a:pt x="28" y="0"/>
                    </a:lnTo>
                    <a:lnTo>
                      <a:pt x="28" y="0"/>
                    </a:lnTo>
                    <a:lnTo>
                      <a:pt x="28"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67" name="Line 40"/>
              <p:cNvSpPr>
                <a:spLocks noChangeShapeType="1"/>
              </p:cNvSpPr>
              <p:nvPr/>
            </p:nvSpPr>
            <p:spPr bwMode="auto">
              <a:xfrm>
                <a:off x="1927" y="3504"/>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68" name="Freeform 41"/>
              <p:cNvSpPr>
                <a:spLocks/>
              </p:cNvSpPr>
              <p:nvPr/>
            </p:nvSpPr>
            <p:spPr bwMode="auto">
              <a:xfrm>
                <a:off x="1941" y="3496"/>
                <a:ext cx="1" cy="8"/>
              </a:xfrm>
              <a:custGeom>
                <a:avLst/>
                <a:gdLst/>
                <a:ahLst/>
                <a:cxnLst>
                  <a:cxn ang="0">
                    <a:pos x="0" y="8"/>
                  </a:cxn>
                  <a:cxn ang="0">
                    <a:pos x="0" y="0"/>
                  </a:cxn>
                  <a:cxn ang="0">
                    <a:pos x="0" y="0"/>
                  </a:cxn>
                  <a:cxn ang="0">
                    <a:pos x="0" y="0"/>
                  </a:cxn>
                </a:cxnLst>
                <a:rect l="0" t="0" r="r" b="b"/>
                <a:pathLst>
                  <a:path h="8">
                    <a:moveTo>
                      <a:pt x="0" y="8"/>
                    </a:move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69" name="Line 42"/>
              <p:cNvSpPr>
                <a:spLocks noChangeShapeType="1"/>
              </p:cNvSpPr>
              <p:nvPr/>
            </p:nvSpPr>
            <p:spPr bwMode="auto">
              <a:xfrm>
                <a:off x="1941" y="3496"/>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70" name="Freeform 43"/>
              <p:cNvSpPr>
                <a:spLocks/>
              </p:cNvSpPr>
              <p:nvPr/>
            </p:nvSpPr>
            <p:spPr bwMode="auto">
              <a:xfrm>
                <a:off x="1956" y="3480"/>
                <a:ext cx="35" cy="16"/>
              </a:xfrm>
              <a:custGeom>
                <a:avLst/>
                <a:gdLst/>
                <a:ahLst/>
                <a:cxnLst>
                  <a:cxn ang="0">
                    <a:pos x="0" y="16"/>
                  </a:cxn>
                  <a:cxn ang="0">
                    <a:pos x="0" y="16"/>
                  </a:cxn>
                  <a:cxn ang="0">
                    <a:pos x="0" y="16"/>
                  </a:cxn>
                  <a:cxn ang="0">
                    <a:pos x="0" y="16"/>
                  </a:cxn>
                  <a:cxn ang="0">
                    <a:pos x="0" y="16"/>
                  </a:cxn>
                  <a:cxn ang="0">
                    <a:pos x="0" y="16"/>
                  </a:cxn>
                  <a:cxn ang="0">
                    <a:pos x="7" y="16"/>
                  </a:cxn>
                  <a:cxn ang="0">
                    <a:pos x="7" y="8"/>
                  </a:cxn>
                  <a:cxn ang="0">
                    <a:pos x="14" y="8"/>
                  </a:cxn>
                  <a:cxn ang="0">
                    <a:pos x="14" y="8"/>
                  </a:cxn>
                  <a:cxn ang="0">
                    <a:pos x="14" y="8"/>
                  </a:cxn>
                  <a:cxn ang="0">
                    <a:pos x="14" y="8"/>
                  </a:cxn>
                  <a:cxn ang="0">
                    <a:pos x="14" y="8"/>
                  </a:cxn>
                  <a:cxn ang="0">
                    <a:pos x="14" y="8"/>
                  </a:cxn>
                  <a:cxn ang="0">
                    <a:pos x="21" y="8"/>
                  </a:cxn>
                  <a:cxn ang="0">
                    <a:pos x="21" y="8"/>
                  </a:cxn>
                  <a:cxn ang="0">
                    <a:pos x="21" y="8"/>
                  </a:cxn>
                  <a:cxn ang="0">
                    <a:pos x="21" y="8"/>
                  </a:cxn>
                  <a:cxn ang="0">
                    <a:pos x="21" y="8"/>
                  </a:cxn>
                  <a:cxn ang="0">
                    <a:pos x="21" y="0"/>
                  </a:cxn>
                  <a:cxn ang="0">
                    <a:pos x="21" y="0"/>
                  </a:cxn>
                  <a:cxn ang="0">
                    <a:pos x="21" y="0"/>
                  </a:cxn>
                  <a:cxn ang="0">
                    <a:pos x="28" y="0"/>
                  </a:cxn>
                  <a:cxn ang="0">
                    <a:pos x="28" y="0"/>
                  </a:cxn>
                  <a:cxn ang="0">
                    <a:pos x="28" y="0"/>
                  </a:cxn>
                  <a:cxn ang="0">
                    <a:pos x="28" y="0"/>
                  </a:cxn>
                  <a:cxn ang="0">
                    <a:pos x="35" y="0"/>
                  </a:cxn>
                  <a:cxn ang="0">
                    <a:pos x="35" y="0"/>
                  </a:cxn>
                  <a:cxn ang="0">
                    <a:pos x="35" y="0"/>
                  </a:cxn>
                  <a:cxn ang="0">
                    <a:pos x="35" y="0"/>
                  </a:cxn>
                </a:cxnLst>
                <a:rect l="0" t="0" r="r" b="b"/>
                <a:pathLst>
                  <a:path w="35" h="16">
                    <a:moveTo>
                      <a:pt x="0" y="16"/>
                    </a:moveTo>
                    <a:lnTo>
                      <a:pt x="0" y="16"/>
                    </a:lnTo>
                    <a:lnTo>
                      <a:pt x="0" y="16"/>
                    </a:lnTo>
                    <a:lnTo>
                      <a:pt x="0" y="16"/>
                    </a:lnTo>
                    <a:lnTo>
                      <a:pt x="0" y="16"/>
                    </a:lnTo>
                    <a:lnTo>
                      <a:pt x="0" y="16"/>
                    </a:lnTo>
                    <a:lnTo>
                      <a:pt x="7" y="16"/>
                    </a:lnTo>
                    <a:lnTo>
                      <a:pt x="7" y="8"/>
                    </a:lnTo>
                    <a:lnTo>
                      <a:pt x="14" y="8"/>
                    </a:lnTo>
                    <a:lnTo>
                      <a:pt x="14" y="8"/>
                    </a:lnTo>
                    <a:lnTo>
                      <a:pt x="14" y="8"/>
                    </a:lnTo>
                    <a:lnTo>
                      <a:pt x="14" y="8"/>
                    </a:lnTo>
                    <a:lnTo>
                      <a:pt x="14" y="8"/>
                    </a:lnTo>
                    <a:lnTo>
                      <a:pt x="14" y="8"/>
                    </a:lnTo>
                    <a:lnTo>
                      <a:pt x="21" y="8"/>
                    </a:lnTo>
                    <a:lnTo>
                      <a:pt x="21" y="8"/>
                    </a:lnTo>
                    <a:lnTo>
                      <a:pt x="21" y="8"/>
                    </a:lnTo>
                    <a:lnTo>
                      <a:pt x="21" y="8"/>
                    </a:lnTo>
                    <a:lnTo>
                      <a:pt x="21" y="8"/>
                    </a:lnTo>
                    <a:lnTo>
                      <a:pt x="21" y="0"/>
                    </a:lnTo>
                    <a:lnTo>
                      <a:pt x="21" y="0"/>
                    </a:lnTo>
                    <a:lnTo>
                      <a:pt x="21" y="0"/>
                    </a:lnTo>
                    <a:lnTo>
                      <a:pt x="28" y="0"/>
                    </a:lnTo>
                    <a:lnTo>
                      <a:pt x="28" y="0"/>
                    </a:lnTo>
                    <a:lnTo>
                      <a:pt x="28" y="0"/>
                    </a:lnTo>
                    <a:lnTo>
                      <a:pt x="28" y="0"/>
                    </a:lnTo>
                    <a:lnTo>
                      <a:pt x="35" y="0"/>
                    </a:lnTo>
                    <a:lnTo>
                      <a:pt x="35" y="0"/>
                    </a:lnTo>
                    <a:lnTo>
                      <a:pt x="35" y="0"/>
                    </a:lnTo>
                    <a:lnTo>
                      <a:pt x="3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71" name="Line 44"/>
              <p:cNvSpPr>
                <a:spLocks noChangeShapeType="1"/>
              </p:cNvSpPr>
              <p:nvPr/>
            </p:nvSpPr>
            <p:spPr bwMode="auto">
              <a:xfrm>
                <a:off x="1991" y="3480"/>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72" name="Freeform 45"/>
              <p:cNvSpPr>
                <a:spLocks/>
              </p:cNvSpPr>
              <p:nvPr/>
            </p:nvSpPr>
            <p:spPr bwMode="auto">
              <a:xfrm>
                <a:off x="2005" y="3472"/>
                <a:ext cx="29" cy="8"/>
              </a:xfrm>
              <a:custGeom>
                <a:avLst/>
                <a:gdLst/>
                <a:ahLst/>
                <a:cxnLst>
                  <a:cxn ang="0">
                    <a:pos x="0" y="8"/>
                  </a:cxn>
                  <a:cxn ang="0">
                    <a:pos x="0" y="8"/>
                  </a:cxn>
                  <a:cxn ang="0">
                    <a:pos x="0" y="8"/>
                  </a:cxn>
                  <a:cxn ang="0">
                    <a:pos x="0" y="8"/>
                  </a:cxn>
                  <a:cxn ang="0">
                    <a:pos x="8" y="8"/>
                  </a:cxn>
                  <a:cxn ang="0">
                    <a:pos x="8" y="8"/>
                  </a:cxn>
                  <a:cxn ang="0">
                    <a:pos x="15" y="8"/>
                  </a:cxn>
                  <a:cxn ang="0">
                    <a:pos x="15" y="8"/>
                  </a:cxn>
                  <a:cxn ang="0">
                    <a:pos x="15" y="8"/>
                  </a:cxn>
                  <a:cxn ang="0">
                    <a:pos x="15" y="8"/>
                  </a:cxn>
                  <a:cxn ang="0">
                    <a:pos x="15" y="8"/>
                  </a:cxn>
                  <a:cxn ang="0">
                    <a:pos x="15" y="8"/>
                  </a:cxn>
                  <a:cxn ang="0">
                    <a:pos x="15" y="8"/>
                  </a:cxn>
                  <a:cxn ang="0">
                    <a:pos x="15" y="8"/>
                  </a:cxn>
                  <a:cxn ang="0">
                    <a:pos x="22" y="8"/>
                  </a:cxn>
                  <a:cxn ang="0">
                    <a:pos x="22" y="8"/>
                  </a:cxn>
                  <a:cxn ang="0">
                    <a:pos x="22" y="8"/>
                  </a:cxn>
                  <a:cxn ang="0">
                    <a:pos x="22" y="0"/>
                  </a:cxn>
                  <a:cxn ang="0">
                    <a:pos x="29" y="0"/>
                  </a:cxn>
                  <a:cxn ang="0">
                    <a:pos x="29" y="0"/>
                  </a:cxn>
                </a:cxnLst>
                <a:rect l="0" t="0" r="r" b="b"/>
                <a:pathLst>
                  <a:path w="29" h="8">
                    <a:moveTo>
                      <a:pt x="0" y="8"/>
                    </a:moveTo>
                    <a:lnTo>
                      <a:pt x="0" y="8"/>
                    </a:lnTo>
                    <a:lnTo>
                      <a:pt x="0" y="8"/>
                    </a:lnTo>
                    <a:lnTo>
                      <a:pt x="0" y="8"/>
                    </a:lnTo>
                    <a:lnTo>
                      <a:pt x="8" y="8"/>
                    </a:lnTo>
                    <a:lnTo>
                      <a:pt x="8" y="8"/>
                    </a:lnTo>
                    <a:lnTo>
                      <a:pt x="15" y="8"/>
                    </a:lnTo>
                    <a:lnTo>
                      <a:pt x="15" y="8"/>
                    </a:lnTo>
                    <a:lnTo>
                      <a:pt x="15" y="8"/>
                    </a:lnTo>
                    <a:lnTo>
                      <a:pt x="15" y="8"/>
                    </a:lnTo>
                    <a:lnTo>
                      <a:pt x="15" y="8"/>
                    </a:lnTo>
                    <a:lnTo>
                      <a:pt x="15" y="8"/>
                    </a:lnTo>
                    <a:lnTo>
                      <a:pt x="15" y="8"/>
                    </a:lnTo>
                    <a:lnTo>
                      <a:pt x="15" y="8"/>
                    </a:lnTo>
                    <a:lnTo>
                      <a:pt x="22" y="8"/>
                    </a:lnTo>
                    <a:lnTo>
                      <a:pt x="22" y="8"/>
                    </a:lnTo>
                    <a:lnTo>
                      <a:pt x="22" y="8"/>
                    </a:lnTo>
                    <a:lnTo>
                      <a:pt x="22" y="0"/>
                    </a:lnTo>
                    <a:lnTo>
                      <a:pt x="29" y="0"/>
                    </a:lnTo>
                    <a:lnTo>
                      <a:pt x="29"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73" name="Line 46"/>
              <p:cNvSpPr>
                <a:spLocks noChangeShapeType="1"/>
              </p:cNvSpPr>
              <p:nvPr/>
            </p:nvSpPr>
            <p:spPr bwMode="auto">
              <a:xfrm>
                <a:off x="2034" y="3472"/>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74" name="Freeform 47"/>
              <p:cNvSpPr>
                <a:spLocks/>
              </p:cNvSpPr>
              <p:nvPr/>
            </p:nvSpPr>
            <p:spPr bwMode="auto">
              <a:xfrm>
                <a:off x="2048" y="3472"/>
                <a:ext cx="7" cy="1"/>
              </a:xfrm>
              <a:custGeom>
                <a:avLst/>
                <a:gdLst/>
                <a:ahLst/>
                <a:cxnLst>
                  <a:cxn ang="0">
                    <a:pos x="0" y="0"/>
                  </a:cxn>
                  <a:cxn ang="0">
                    <a:pos x="0" y="0"/>
                  </a:cxn>
                  <a:cxn ang="0">
                    <a:pos x="0" y="0"/>
                  </a:cxn>
                  <a:cxn ang="0">
                    <a:pos x="0" y="0"/>
                  </a:cxn>
                  <a:cxn ang="0">
                    <a:pos x="7" y="0"/>
                  </a:cxn>
                  <a:cxn ang="0">
                    <a:pos x="7" y="0"/>
                  </a:cxn>
                </a:cxnLst>
                <a:rect l="0" t="0" r="r" b="b"/>
                <a:pathLst>
                  <a:path w="7">
                    <a:moveTo>
                      <a:pt x="0" y="0"/>
                    </a:moveTo>
                    <a:lnTo>
                      <a:pt x="0" y="0"/>
                    </a:lnTo>
                    <a:lnTo>
                      <a:pt x="0" y="0"/>
                    </a:lnTo>
                    <a:lnTo>
                      <a:pt x="0"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75" name="Line 48"/>
              <p:cNvSpPr>
                <a:spLocks noChangeShapeType="1"/>
              </p:cNvSpPr>
              <p:nvPr/>
            </p:nvSpPr>
            <p:spPr bwMode="auto">
              <a:xfrm>
                <a:off x="2055" y="3472"/>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76" name="Freeform 49"/>
              <p:cNvSpPr>
                <a:spLocks/>
              </p:cNvSpPr>
              <p:nvPr/>
            </p:nvSpPr>
            <p:spPr bwMode="auto">
              <a:xfrm>
                <a:off x="2069" y="3440"/>
                <a:ext cx="72" cy="32"/>
              </a:xfrm>
              <a:custGeom>
                <a:avLst/>
                <a:gdLst/>
                <a:ahLst/>
                <a:cxnLst>
                  <a:cxn ang="0">
                    <a:pos x="0" y="32"/>
                  </a:cxn>
                  <a:cxn ang="0">
                    <a:pos x="0" y="32"/>
                  </a:cxn>
                  <a:cxn ang="0">
                    <a:pos x="0" y="32"/>
                  </a:cxn>
                  <a:cxn ang="0">
                    <a:pos x="0" y="32"/>
                  </a:cxn>
                  <a:cxn ang="0">
                    <a:pos x="0" y="32"/>
                  </a:cxn>
                  <a:cxn ang="0">
                    <a:pos x="0" y="32"/>
                  </a:cxn>
                  <a:cxn ang="0">
                    <a:pos x="0" y="32"/>
                  </a:cxn>
                  <a:cxn ang="0">
                    <a:pos x="0" y="32"/>
                  </a:cxn>
                  <a:cxn ang="0">
                    <a:pos x="0" y="32"/>
                  </a:cxn>
                  <a:cxn ang="0">
                    <a:pos x="0" y="32"/>
                  </a:cxn>
                  <a:cxn ang="0">
                    <a:pos x="8" y="32"/>
                  </a:cxn>
                  <a:cxn ang="0">
                    <a:pos x="8" y="32"/>
                  </a:cxn>
                  <a:cxn ang="0">
                    <a:pos x="8" y="32"/>
                  </a:cxn>
                  <a:cxn ang="0">
                    <a:pos x="8" y="32"/>
                  </a:cxn>
                  <a:cxn ang="0">
                    <a:pos x="15" y="32"/>
                  </a:cxn>
                  <a:cxn ang="0">
                    <a:pos x="15" y="32"/>
                  </a:cxn>
                  <a:cxn ang="0">
                    <a:pos x="15" y="32"/>
                  </a:cxn>
                  <a:cxn ang="0">
                    <a:pos x="15" y="32"/>
                  </a:cxn>
                  <a:cxn ang="0">
                    <a:pos x="15" y="32"/>
                  </a:cxn>
                  <a:cxn ang="0">
                    <a:pos x="15" y="24"/>
                  </a:cxn>
                  <a:cxn ang="0">
                    <a:pos x="15" y="24"/>
                  </a:cxn>
                  <a:cxn ang="0">
                    <a:pos x="15" y="24"/>
                  </a:cxn>
                  <a:cxn ang="0">
                    <a:pos x="22" y="24"/>
                  </a:cxn>
                  <a:cxn ang="0">
                    <a:pos x="22" y="24"/>
                  </a:cxn>
                  <a:cxn ang="0">
                    <a:pos x="22" y="24"/>
                  </a:cxn>
                  <a:cxn ang="0">
                    <a:pos x="22" y="24"/>
                  </a:cxn>
                  <a:cxn ang="0">
                    <a:pos x="29" y="24"/>
                  </a:cxn>
                  <a:cxn ang="0">
                    <a:pos x="29" y="24"/>
                  </a:cxn>
                  <a:cxn ang="0">
                    <a:pos x="29" y="24"/>
                  </a:cxn>
                  <a:cxn ang="0">
                    <a:pos x="29" y="16"/>
                  </a:cxn>
                  <a:cxn ang="0">
                    <a:pos x="29" y="16"/>
                  </a:cxn>
                  <a:cxn ang="0">
                    <a:pos x="29" y="16"/>
                  </a:cxn>
                  <a:cxn ang="0">
                    <a:pos x="36" y="16"/>
                  </a:cxn>
                  <a:cxn ang="0">
                    <a:pos x="36" y="16"/>
                  </a:cxn>
                  <a:cxn ang="0">
                    <a:pos x="36" y="16"/>
                  </a:cxn>
                  <a:cxn ang="0">
                    <a:pos x="36" y="16"/>
                  </a:cxn>
                  <a:cxn ang="0">
                    <a:pos x="43" y="16"/>
                  </a:cxn>
                  <a:cxn ang="0">
                    <a:pos x="43" y="8"/>
                  </a:cxn>
                  <a:cxn ang="0">
                    <a:pos x="43" y="8"/>
                  </a:cxn>
                  <a:cxn ang="0">
                    <a:pos x="43" y="8"/>
                  </a:cxn>
                  <a:cxn ang="0">
                    <a:pos x="43" y="8"/>
                  </a:cxn>
                  <a:cxn ang="0">
                    <a:pos x="43" y="8"/>
                  </a:cxn>
                  <a:cxn ang="0">
                    <a:pos x="50" y="8"/>
                  </a:cxn>
                  <a:cxn ang="0">
                    <a:pos x="50" y="8"/>
                  </a:cxn>
                  <a:cxn ang="0">
                    <a:pos x="50" y="8"/>
                  </a:cxn>
                  <a:cxn ang="0">
                    <a:pos x="50" y="8"/>
                  </a:cxn>
                  <a:cxn ang="0">
                    <a:pos x="57" y="8"/>
                  </a:cxn>
                  <a:cxn ang="0">
                    <a:pos x="57" y="8"/>
                  </a:cxn>
                  <a:cxn ang="0">
                    <a:pos x="57" y="8"/>
                  </a:cxn>
                  <a:cxn ang="0">
                    <a:pos x="57" y="0"/>
                  </a:cxn>
                  <a:cxn ang="0">
                    <a:pos x="57" y="0"/>
                  </a:cxn>
                  <a:cxn ang="0">
                    <a:pos x="57" y="0"/>
                  </a:cxn>
                  <a:cxn ang="0">
                    <a:pos x="64" y="0"/>
                  </a:cxn>
                  <a:cxn ang="0">
                    <a:pos x="64" y="0"/>
                  </a:cxn>
                  <a:cxn ang="0">
                    <a:pos x="72" y="0"/>
                  </a:cxn>
                  <a:cxn ang="0">
                    <a:pos x="72" y="0"/>
                  </a:cxn>
                </a:cxnLst>
                <a:rect l="0" t="0" r="r" b="b"/>
                <a:pathLst>
                  <a:path w="72" h="32">
                    <a:moveTo>
                      <a:pt x="0" y="32"/>
                    </a:moveTo>
                    <a:lnTo>
                      <a:pt x="0" y="32"/>
                    </a:lnTo>
                    <a:lnTo>
                      <a:pt x="0" y="32"/>
                    </a:lnTo>
                    <a:lnTo>
                      <a:pt x="0" y="32"/>
                    </a:lnTo>
                    <a:lnTo>
                      <a:pt x="0" y="32"/>
                    </a:lnTo>
                    <a:lnTo>
                      <a:pt x="0" y="32"/>
                    </a:lnTo>
                    <a:lnTo>
                      <a:pt x="0" y="32"/>
                    </a:lnTo>
                    <a:lnTo>
                      <a:pt x="0" y="32"/>
                    </a:lnTo>
                    <a:lnTo>
                      <a:pt x="0" y="32"/>
                    </a:lnTo>
                    <a:lnTo>
                      <a:pt x="0" y="32"/>
                    </a:lnTo>
                    <a:lnTo>
                      <a:pt x="8" y="32"/>
                    </a:lnTo>
                    <a:lnTo>
                      <a:pt x="8" y="32"/>
                    </a:lnTo>
                    <a:lnTo>
                      <a:pt x="8" y="32"/>
                    </a:lnTo>
                    <a:lnTo>
                      <a:pt x="8" y="32"/>
                    </a:lnTo>
                    <a:lnTo>
                      <a:pt x="15" y="32"/>
                    </a:lnTo>
                    <a:lnTo>
                      <a:pt x="15" y="32"/>
                    </a:lnTo>
                    <a:lnTo>
                      <a:pt x="15" y="32"/>
                    </a:lnTo>
                    <a:lnTo>
                      <a:pt x="15" y="32"/>
                    </a:lnTo>
                    <a:lnTo>
                      <a:pt x="15" y="32"/>
                    </a:lnTo>
                    <a:lnTo>
                      <a:pt x="15" y="24"/>
                    </a:lnTo>
                    <a:lnTo>
                      <a:pt x="15" y="24"/>
                    </a:lnTo>
                    <a:lnTo>
                      <a:pt x="15" y="24"/>
                    </a:lnTo>
                    <a:lnTo>
                      <a:pt x="22" y="24"/>
                    </a:lnTo>
                    <a:lnTo>
                      <a:pt x="22" y="24"/>
                    </a:lnTo>
                    <a:lnTo>
                      <a:pt x="22" y="24"/>
                    </a:lnTo>
                    <a:lnTo>
                      <a:pt x="22" y="24"/>
                    </a:lnTo>
                    <a:lnTo>
                      <a:pt x="29" y="24"/>
                    </a:lnTo>
                    <a:lnTo>
                      <a:pt x="29" y="24"/>
                    </a:lnTo>
                    <a:lnTo>
                      <a:pt x="29" y="24"/>
                    </a:lnTo>
                    <a:lnTo>
                      <a:pt x="29" y="16"/>
                    </a:lnTo>
                    <a:lnTo>
                      <a:pt x="29" y="16"/>
                    </a:lnTo>
                    <a:lnTo>
                      <a:pt x="29" y="16"/>
                    </a:lnTo>
                    <a:lnTo>
                      <a:pt x="36" y="16"/>
                    </a:lnTo>
                    <a:lnTo>
                      <a:pt x="36" y="16"/>
                    </a:lnTo>
                    <a:lnTo>
                      <a:pt x="36" y="16"/>
                    </a:lnTo>
                    <a:lnTo>
                      <a:pt x="36" y="16"/>
                    </a:lnTo>
                    <a:lnTo>
                      <a:pt x="43" y="16"/>
                    </a:lnTo>
                    <a:lnTo>
                      <a:pt x="43" y="8"/>
                    </a:lnTo>
                    <a:lnTo>
                      <a:pt x="43" y="8"/>
                    </a:lnTo>
                    <a:lnTo>
                      <a:pt x="43" y="8"/>
                    </a:lnTo>
                    <a:lnTo>
                      <a:pt x="43" y="8"/>
                    </a:lnTo>
                    <a:lnTo>
                      <a:pt x="43" y="8"/>
                    </a:lnTo>
                    <a:lnTo>
                      <a:pt x="50" y="8"/>
                    </a:lnTo>
                    <a:lnTo>
                      <a:pt x="50" y="8"/>
                    </a:lnTo>
                    <a:lnTo>
                      <a:pt x="50" y="8"/>
                    </a:lnTo>
                    <a:lnTo>
                      <a:pt x="50" y="8"/>
                    </a:lnTo>
                    <a:lnTo>
                      <a:pt x="57" y="8"/>
                    </a:lnTo>
                    <a:lnTo>
                      <a:pt x="57" y="8"/>
                    </a:lnTo>
                    <a:lnTo>
                      <a:pt x="57" y="8"/>
                    </a:lnTo>
                    <a:lnTo>
                      <a:pt x="57" y="0"/>
                    </a:lnTo>
                    <a:lnTo>
                      <a:pt x="57" y="0"/>
                    </a:lnTo>
                    <a:lnTo>
                      <a:pt x="57" y="0"/>
                    </a:lnTo>
                    <a:lnTo>
                      <a:pt x="64" y="0"/>
                    </a:lnTo>
                    <a:lnTo>
                      <a:pt x="64" y="0"/>
                    </a:lnTo>
                    <a:lnTo>
                      <a:pt x="72" y="0"/>
                    </a:lnTo>
                    <a:lnTo>
                      <a:pt x="72"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77" name="Line 50"/>
              <p:cNvSpPr>
                <a:spLocks noChangeShapeType="1"/>
              </p:cNvSpPr>
              <p:nvPr/>
            </p:nvSpPr>
            <p:spPr bwMode="auto">
              <a:xfrm>
                <a:off x="2141" y="3440"/>
                <a:ext cx="34"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78" name="Freeform 51"/>
              <p:cNvSpPr>
                <a:spLocks/>
              </p:cNvSpPr>
              <p:nvPr/>
            </p:nvSpPr>
            <p:spPr bwMode="auto">
              <a:xfrm>
                <a:off x="2162" y="3392"/>
                <a:ext cx="78" cy="48"/>
              </a:xfrm>
              <a:custGeom>
                <a:avLst/>
                <a:gdLst/>
                <a:ahLst/>
                <a:cxnLst>
                  <a:cxn ang="0">
                    <a:pos x="0" y="48"/>
                  </a:cxn>
                  <a:cxn ang="0">
                    <a:pos x="0" y="48"/>
                  </a:cxn>
                  <a:cxn ang="0">
                    <a:pos x="7" y="48"/>
                  </a:cxn>
                  <a:cxn ang="0">
                    <a:pos x="7" y="40"/>
                  </a:cxn>
                  <a:cxn ang="0">
                    <a:pos x="7" y="40"/>
                  </a:cxn>
                  <a:cxn ang="0">
                    <a:pos x="7" y="40"/>
                  </a:cxn>
                  <a:cxn ang="0">
                    <a:pos x="14" y="40"/>
                  </a:cxn>
                  <a:cxn ang="0">
                    <a:pos x="14" y="40"/>
                  </a:cxn>
                  <a:cxn ang="0">
                    <a:pos x="14" y="40"/>
                  </a:cxn>
                  <a:cxn ang="0">
                    <a:pos x="14" y="40"/>
                  </a:cxn>
                  <a:cxn ang="0">
                    <a:pos x="21" y="40"/>
                  </a:cxn>
                  <a:cxn ang="0">
                    <a:pos x="21" y="40"/>
                  </a:cxn>
                  <a:cxn ang="0">
                    <a:pos x="21" y="40"/>
                  </a:cxn>
                  <a:cxn ang="0">
                    <a:pos x="21" y="40"/>
                  </a:cxn>
                  <a:cxn ang="0">
                    <a:pos x="21" y="40"/>
                  </a:cxn>
                  <a:cxn ang="0">
                    <a:pos x="21" y="32"/>
                  </a:cxn>
                  <a:cxn ang="0">
                    <a:pos x="28" y="32"/>
                  </a:cxn>
                  <a:cxn ang="0">
                    <a:pos x="28" y="32"/>
                  </a:cxn>
                  <a:cxn ang="0">
                    <a:pos x="28" y="32"/>
                  </a:cxn>
                  <a:cxn ang="0">
                    <a:pos x="28" y="32"/>
                  </a:cxn>
                  <a:cxn ang="0">
                    <a:pos x="28" y="32"/>
                  </a:cxn>
                  <a:cxn ang="0">
                    <a:pos x="28" y="32"/>
                  </a:cxn>
                  <a:cxn ang="0">
                    <a:pos x="35" y="32"/>
                  </a:cxn>
                  <a:cxn ang="0">
                    <a:pos x="35" y="32"/>
                  </a:cxn>
                  <a:cxn ang="0">
                    <a:pos x="35" y="32"/>
                  </a:cxn>
                  <a:cxn ang="0">
                    <a:pos x="35" y="24"/>
                  </a:cxn>
                  <a:cxn ang="0">
                    <a:pos x="35" y="24"/>
                  </a:cxn>
                  <a:cxn ang="0">
                    <a:pos x="35" y="24"/>
                  </a:cxn>
                  <a:cxn ang="0">
                    <a:pos x="35" y="24"/>
                  </a:cxn>
                  <a:cxn ang="0">
                    <a:pos x="35" y="24"/>
                  </a:cxn>
                  <a:cxn ang="0">
                    <a:pos x="43" y="24"/>
                  </a:cxn>
                  <a:cxn ang="0">
                    <a:pos x="43" y="24"/>
                  </a:cxn>
                  <a:cxn ang="0">
                    <a:pos x="43" y="24"/>
                  </a:cxn>
                  <a:cxn ang="0">
                    <a:pos x="43" y="16"/>
                  </a:cxn>
                  <a:cxn ang="0">
                    <a:pos x="43" y="16"/>
                  </a:cxn>
                  <a:cxn ang="0">
                    <a:pos x="43" y="16"/>
                  </a:cxn>
                  <a:cxn ang="0">
                    <a:pos x="50" y="16"/>
                  </a:cxn>
                  <a:cxn ang="0">
                    <a:pos x="50" y="8"/>
                  </a:cxn>
                  <a:cxn ang="0">
                    <a:pos x="50" y="8"/>
                  </a:cxn>
                  <a:cxn ang="0">
                    <a:pos x="50" y="8"/>
                  </a:cxn>
                  <a:cxn ang="0">
                    <a:pos x="50" y="8"/>
                  </a:cxn>
                  <a:cxn ang="0">
                    <a:pos x="50" y="8"/>
                  </a:cxn>
                  <a:cxn ang="0">
                    <a:pos x="57" y="8"/>
                  </a:cxn>
                  <a:cxn ang="0">
                    <a:pos x="57" y="8"/>
                  </a:cxn>
                  <a:cxn ang="0">
                    <a:pos x="64" y="8"/>
                  </a:cxn>
                  <a:cxn ang="0">
                    <a:pos x="64" y="0"/>
                  </a:cxn>
                  <a:cxn ang="0">
                    <a:pos x="71" y="0"/>
                  </a:cxn>
                  <a:cxn ang="0">
                    <a:pos x="71" y="0"/>
                  </a:cxn>
                  <a:cxn ang="0">
                    <a:pos x="71" y="0"/>
                  </a:cxn>
                  <a:cxn ang="0">
                    <a:pos x="71" y="0"/>
                  </a:cxn>
                  <a:cxn ang="0">
                    <a:pos x="78" y="0"/>
                  </a:cxn>
                  <a:cxn ang="0">
                    <a:pos x="78" y="0"/>
                  </a:cxn>
                  <a:cxn ang="0">
                    <a:pos x="78" y="0"/>
                  </a:cxn>
                  <a:cxn ang="0">
                    <a:pos x="78" y="0"/>
                  </a:cxn>
                </a:cxnLst>
                <a:rect l="0" t="0" r="r" b="b"/>
                <a:pathLst>
                  <a:path w="78" h="48">
                    <a:moveTo>
                      <a:pt x="0" y="48"/>
                    </a:moveTo>
                    <a:lnTo>
                      <a:pt x="0" y="48"/>
                    </a:lnTo>
                    <a:lnTo>
                      <a:pt x="7" y="48"/>
                    </a:lnTo>
                    <a:lnTo>
                      <a:pt x="7" y="40"/>
                    </a:lnTo>
                    <a:lnTo>
                      <a:pt x="7" y="40"/>
                    </a:lnTo>
                    <a:lnTo>
                      <a:pt x="7" y="40"/>
                    </a:lnTo>
                    <a:lnTo>
                      <a:pt x="14" y="40"/>
                    </a:lnTo>
                    <a:lnTo>
                      <a:pt x="14" y="40"/>
                    </a:lnTo>
                    <a:lnTo>
                      <a:pt x="14" y="40"/>
                    </a:lnTo>
                    <a:lnTo>
                      <a:pt x="14" y="40"/>
                    </a:lnTo>
                    <a:lnTo>
                      <a:pt x="21" y="40"/>
                    </a:lnTo>
                    <a:lnTo>
                      <a:pt x="21" y="40"/>
                    </a:lnTo>
                    <a:lnTo>
                      <a:pt x="21" y="40"/>
                    </a:lnTo>
                    <a:lnTo>
                      <a:pt x="21" y="40"/>
                    </a:lnTo>
                    <a:lnTo>
                      <a:pt x="21" y="40"/>
                    </a:lnTo>
                    <a:lnTo>
                      <a:pt x="21" y="32"/>
                    </a:lnTo>
                    <a:lnTo>
                      <a:pt x="28" y="32"/>
                    </a:lnTo>
                    <a:lnTo>
                      <a:pt x="28" y="32"/>
                    </a:lnTo>
                    <a:lnTo>
                      <a:pt x="28" y="32"/>
                    </a:lnTo>
                    <a:lnTo>
                      <a:pt x="28" y="32"/>
                    </a:lnTo>
                    <a:lnTo>
                      <a:pt x="28" y="32"/>
                    </a:lnTo>
                    <a:lnTo>
                      <a:pt x="28" y="32"/>
                    </a:lnTo>
                    <a:lnTo>
                      <a:pt x="35" y="32"/>
                    </a:lnTo>
                    <a:lnTo>
                      <a:pt x="35" y="32"/>
                    </a:lnTo>
                    <a:lnTo>
                      <a:pt x="35" y="32"/>
                    </a:lnTo>
                    <a:lnTo>
                      <a:pt x="35" y="24"/>
                    </a:lnTo>
                    <a:lnTo>
                      <a:pt x="35" y="24"/>
                    </a:lnTo>
                    <a:lnTo>
                      <a:pt x="35" y="24"/>
                    </a:lnTo>
                    <a:lnTo>
                      <a:pt x="35" y="24"/>
                    </a:lnTo>
                    <a:lnTo>
                      <a:pt x="35" y="24"/>
                    </a:lnTo>
                    <a:lnTo>
                      <a:pt x="43" y="24"/>
                    </a:lnTo>
                    <a:lnTo>
                      <a:pt x="43" y="24"/>
                    </a:lnTo>
                    <a:lnTo>
                      <a:pt x="43" y="24"/>
                    </a:lnTo>
                    <a:lnTo>
                      <a:pt x="43" y="16"/>
                    </a:lnTo>
                    <a:lnTo>
                      <a:pt x="43" y="16"/>
                    </a:lnTo>
                    <a:lnTo>
                      <a:pt x="43" y="16"/>
                    </a:lnTo>
                    <a:lnTo>
                      <a:pt x="50" y="16"/>
                    </a:lnTo>
                    <a:lnTo>
                      <a:pt x="50" y="8"/>
                    </a:lnTo>
                    <a:lnTo>
                      <a:pt x="50" y="8"/>
                    </a:lnTo>
                    <a:lnTo>
                      <a:pt x="50" y="8"/>
                    </a:lnTo>
                    <a:lnTo>
                      <a:pt x="50" y="8"/>
                    </a:lnTo>
                    <a:lnTo>
                      <a:pt x="50" y="8"/>
                    </a:lnTo>
                    <a:lnTo>
                      <a:pt x="57" y="8"/>
                    </a:lnTo>
                    <a:lnTo>
                      <a:pt x="57" y="8"/>
                    </a:lnTo>
                    <a:lnTo>
                      <a:pt x="64" y="8"/>
                    </a:lnTo>
                    <a:lnTo>
                      <a:pt x="64" y="0"/>
                    </a:lnTo>
                    <a:lnTo>
                      <a:pt x="71" y="0"/>
                    </a:lnTo>
                    <a:lnTo>
                      <a:pt x="71" y="0"/>
                    </a:lnTo>
                    <a:lnTo>
                      <a:pt x="71" y="0"/>
                    </a:lnTo>
                    <a:lnTo>
                      <a:pt x="71" y="0"/>
                    </a:lnTo>
                    <a:lnTo>
                      <a:pt x="78" y="0"/>
                    </a:lnTo>
                    <a:lnTo>
                      <a:pt x="78" y="0"/>
                    </a:lnTo>
                    <a:lnTo>
                      <a:pt x="78" y="0"/>
                    </a:lnTo>
                    <a:lnTo>
                      <a:pt x="78"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79" name="Line 52"/>
              <p:cNvSpPr>
                <a:spLocks noChangeShapeType="1"/>
              </p:cNvSpPr>
              <p:nvPr/>
            </p:nvSpPr>
            <p:spPr bwMode="auto">
              <a:xfrm>
                <a:off x="2240" y="3392"/>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80" name="Freeform 53"/>
              <p:cNvSpPr>
                <a:spLocks/>
              </p:cNvSpPr>
              <p:nvPr/>
            </p:nvSpPr>
            <p:spPr bwMode="auto">
              <a:xfrm>
                <a:off x="2254" y="3368"/>
                <a:ext cx="100" cy="24"/>
              </a:xfrm>
              <a:custGeom>
                <a:avLst/>
                <a:gdLst/>
                <a:ahLst/>
                <a:cxnLst>
                  <a:cxn ang="0">
                    <a:pos x="0" y="24"/>
                  </a:cxn>
                  <a:cxn ang="0">
                    <a:pos x="0" y="24"/>
                  </a:cxn>
                  <a:cxn ang="0">
                    <a:pos x="0" y="24"/>
                  </a:cxn>
                  <a:cxn ang="0">
                    <a:pos x="0" y="24"/>
                  </a:cxn>
                  <a:cxn ang="0">
                    <a:pos x="7" y="24"/>
                  </a:cxn>
                  <a:cxn ang="0">
                    <a:pos x="7" y="24"/>
                  </a:cxn>
                  <a:cxn ang="0">
                    <a:pos x="7" y="24"/>
                  </a:cxn>
                  <a:cxn ang="0">
                    <a:pos x="7" y="24"/>
                  </a:cxn>
                  <a:cxn ang="0">
                    <a:pos x="7" y="24"/>
                  </a:cxn>
                  <a:cxn ang="0">
                    <a:pos x="7" y="24"/>
                  </a:cxn>
                  <a:cxn ang="0">
                    <a:pos x="15" y="24"/>
                  </a:cxn>
                  <a:cxn ang="0">
                    <a:pos x="15" y="24"/>
                  </a:cxn>
                  <a:cxn ang="0">
                    <a:pos x="22" y="24"/>
                  </a:cxn>
                  <a:cxn ang="0">
                    <a:pos x="22" y="24"/>
                  </a:cxn>
                  <a:cxn ang="0">
                    <a:pos x="22" y="24"/>
                  </a:cxn>
                  <a:cxn ang="0">
                    <a:pos x="22" y="24"/>
                  </a:cxn>
                  <a:cxn ang="0">
                    <a:pos x="29" y="24"/>
                  </a:cxn>
                  <a:cxn ang="0">
                    <a:pos x="29" y="16"/>
                  </a:cxn>
                  <a:cxn ang="0">
                    <a:pos x="29" y="16"/>
                  </a:cxn>
                  <a:cxn ang="0">
                    <a:pos x="29" y="16"/>
                  </a:cxn>
                  <a:cxn ang="0">
                    <a:pos x="29" y="16"/>
                  </a:cxn>
                  <a:cxn ang="0">
                    <a:pos x="29" y="8"/>
                  </a:cxn>
                  <a:cxn ang="0">
                    <a:pos x="36" y="8"/>
                  </a:cxn>
                  <a:cxn ang="0">
                    <a:pos x="36" y="8"/>
                  </a:cxn>
                  <a:cxn ang="0">
                    <a:pos x="36" y="8"/>
                  </a:cxn>
                  <a:cxn ang="0">
                    <a:pos x="36" y="8"/>
                  </a:cxn>
                  <a:cxn ang="0">
                    <a:pos x="43" y="8"/>
                  </a:cxn>
                  <a:cxn ang="0">
                    <a:pos x="43" y="8"/>
                  </a:cxn>
                  <a:cxn ang="0">
                    <a:pos x="50" y="8"/>
                  </a:cxn>
                  <a:cxn ang="0">
                    <a:pos x="50" y="8"/>
                  </a:cxn>
                  <a:cxn ang="0">
                    <a:pos x="50" y="8"/>
                  </a:cxn>
                  <a:cxn ang="0">
                    <a:pos x="50" y="8"/>
                  </a:cxn>
                  <a:cxn ang="0">
                    <a:pos x="50" y="8"/>
                  </a:cxn>
                  <a:cxn ang="0">
                    <a:pos x="50" y="8"/>
                  </a:cxn>
                  <a:cxn ang="0">
                    <a:pos x="57" y="8"/>
                  </a:cxn>
                  <a:cxn ang="0">
                    <a:pos x="57" y="8"/>
                  </a:cxn>
                  <a:cxn ang="0">
                    <a:pos x="57" y="8"/>
                  </a:cxn>
                  <a:cxn ang="0">
                    <a:pos x="57" y="8"/>
                  </a:cxn>
                  <a:cxn ang="0">
                    <a:pos x="64" y="8"/>
                  </a:cxn>
                  <a:cxn ang="0">
                    <a:pos x="64" y="8"/>
                  </a:cxn>
                  <a:cxn ang="0">
                    <a:pos x="64" y="8"/>
                  </a:cxn>
                  <a:cxn ang="0">
                    <a:pos x="64" y="8"/>
                  </a:cxn>
                  <a:cxn ang="0">
                    <a:pos x="64" y="8"/>
                  </a:cxn>
                  <a:cxn ang="0">
                    <a:pos x="64" y="8"/>
                  </a:cxn>
                  <a:cxn ang="0">
                    <a:pos x="64" y="8"/>
                  </a:cxn>
                  <a:cxn ang="0">
                    <a:pos x="64" y="8"/>
                  </a:cxn>
                  <a:cxn ang="0">
                    <a:pos x="71" y="8"/>
                  </a:cxn>
                  <a:cxn ang="0">
                    <a:pos x="71" y="8"/>
                  </a:cxn>
                  <a:cxn ang="0">
                    <a:pos x="71" y="8"/>
                  </a:cxn>
                  <a:cxn ang="0">
                    <a:pos x="71" y="8"/>
                  </a:cxn>
                  <a:cxn ang="0">
                    <a:pos x="79" y="8"/>
                  </a:cxn>
                  <a:cxn ang="0">
                    <a:pos x="79" y="0"/>
                  </a:cxn>
                  <a:cxn ang="0">
                    <a:pos x="86" y="0"/>
                  </a:cxn>
                  <a:cxn ang="0">
                    <a:pos x="86" y="0"/>
                  </a:cxn>
                  <a:cxn ang="0">
                    <a:pos x="93" y="0"/>
                  </a:cxn>
                  <a:cxn ang="0">
                    <a:pos x="93" y="0"/>
                  </a:cxn>
                  <a:cxn ang="0">
                    <a:pos x="93" y="0"/>
                  </a:cxn>
                  <a:cxn ang="0">
                    <a:pos x="93" y="0"/>
                  </a:cxn>
                  <a:cxn ang="0">
                    <a:pos x="93" y="0"/>
                  </a:cxn>
                  <a:cxn ang="0">
                    <a:pos x="93" y="0"/>
                  </a:cxn>
                  <a:cxn ang="0">
                    <a:pos x="100" y="0"/>
                  </a:cxn>
                  <a:cxn ang="0">
                    <a:pos x="100" y="0"/>
                  </a:cxn>
                </a:cxnLst>
                <a:rect l="0" t="0" r="r" b="b"/>
                <a:pathLst>
                  <a:path w="100" h="24">
                    <a:moveTo>
                      <a:pt x="0" y="24"/>
                    </a:moveTo>
                    <a:lnTo>
                      <a:pt x="0" y="24"/>
                    </a:lnTo>
                    <a:lnTo>
                      <a:pt x="0" y="24"/>
                    </a:lnTo>
                    <a:lnTo>
                      <a:pt x="0" y="24"/>
                    </a:lnTo>
                    <a:lnTo>
                      <a:pt x="7" y="24"/>
                    </a:lnTo>
                    <a:lnTo>
                      <a:pt x="7" y="24"/>
                    </a:lnTo>
                    <a:lnTo>
                      <a:pt x="7" y="24"/>
                    </a:lnTo>
                    <a:lnTo>
                      <a:pt x="7" y="24"/>
                    </a:lnTo>
                    <a:lnTo>
                      <a:pt x="7" y="24"/>
                    </a:lnTo>
                    <a:lnTo>
                      <a:pt x="7" y="24"/>
                    </a:lnTo>
                    <a:lnTo>
                      <a:pt x="15" y="24"/>
                    </a:lnTo>
                    <a:lnTo>
                      <a:pt x="15" y="24"/>
                    </a:lnTo>
                    <a:lnTo>
                      <a:pt x="22" y="24"/>
                    </a:lnTo>
                    <a:lnTo>
                      <a:pt x="22" y="24"/>
                    </a:lnTo>
                    <a:lnTo>
                      <a:pt x="22" y="24"/>
                    </a:lnTo>
                    <a:lnTo>
                      <a:pt x="22" y="24"/>
                    </a:lnTo>
                    <a:lnTo>
                      <a:pt x="29" y="24"/>
                    </a:lnTo>
                    <a:lnTo>
                      <a:pt x="29" y="16"/>
                    </a:lnTo>
                    <a:lnTo>
                      <a:pt x="29" y="16"/>
                    </a:lnTo>
                    <a:lnTo>
                      <a:pt x="29" y="16"/>
                    </a:lnTo>
                    <a:lnTo>
                      <a:pt x="29" y="16"/>
                    </a:lnTo>
                    <a:lnTo>
                      <a:pt x="29" y="8"/>
                    </a:lnTo>
                    <a:lnTo>
                      <a:pt x="36" y="8"/>
                    </a:lnTo>
                    <a:lnTo>
                      <a:pt x="36" y="8"/>
                    </a:lnTo>
                    <a:lnTo>
                      <a:pt x="36" y="8"/>
                    </a:lnTo>
                    <a:lnTo>
                      <a:pt x="36" y="8"/>
                    </a:lnTo>
                    <a:lnTo>
                      <a:pt x="43" y="8"/>
                    </a:lnTo>
                    <a:lnTo>
                      <a:pt x="43" y="8"/>
                    </a:lnTo>
                    <a:lnTo>
                      <a:pt x="50" y="8"/>
                    </a:lnTo>
                    <a:lnTo>
                      <a:pt x="50" y="8"/>
                    </a:lnTo>
                    <a:lnTo>
                      <a:pt x="50" y="8"/>
                    </a:lnTo>
                    <a:lnTo>
                      <a:pt x="50" y="8"/>
                    </a:lnTo>
                    <a:lnTo>
                      <a:pt x="50" y="8"/>
                    </a:lnTo>
                    <a:lnTo>
                      <a:pt x="50" y="8"/>
                    </a:lnTo>
                    <a:lnTo>
                      <a:pt x="57" y="8"/>
                    </a:lnTo>
                    <a:lnTo>
                      <a:pt x="57" y="8"/>
                    </a:lnTo>
                    <a:lnTo>
                      <a:pt x="57" y="8"/>
                    </a:lnTo>
                    <a:lnTo>
                      <a:pt x="57" y="8"/>
                    </a:lnTo>
                    <a:lnTo>
                      <a:pt x="64" y="8"/>
                    </a:lnTo>
                    <a:lnTo>
                      <a:pt x="64" y="8"/>
                    </a:lnTo>
                    <a:lnTo>
                      <a:pt x="64" y="8"/>
                    </a:lnTo>
                    <a:lnTo>
                      <a:pt x="64" y="8"/>
                    </a:lnTo>
                    <a:lnTo>
                      <a:pt x="64" y="8"/>
                    </a:lnTo>
                    <a:lnTo>
                      <a:pt x="64" y="8"/>
                    </a:lnTo>
                    <a:lnTo>
                      <a:pt x="64" y="8"/>
                    </a:lnTo>
                    <a:lnTo>
                      <a:pt x="64" y="8"/>
                    </a:lnTo>
                    <a:lnTo>
                      <a:pt x="71" y="8"/>
                    </a:lnTo>
                    <a:lnTo>
                      <a:pt x="71" y="8"/>
                    </a:lnTo>
                    <a:lnTo>
                      <a:pt x="71" y="8"/>
                    </a:lnTo>
                    <a:lnTo>
                      <a:pt x="71" y="8"/>
                    </a:lnTo>
                    <a:lnTo>
                      <a:pt x="79" y="8"/>
                    </a:lnTo>
                    <a:lnTo>
                      <a:pt x="79" y="0"/>
                    </a:lnTo>
                    <a:lnTo>
                      <a:pt x="86" y="0"/>
                    </a:lnTo>
                    <a:lnTo>
                      <a:pt x="86" y="0"/>
                    </a:lnTo>
                    <a:lnTo>
                      <a:pt x="93" y="0"/>
                    </a:lnTo>
                    <a:lnTo>
                      <a:pt x="93" y="0"/>
                    </a:lnTo>
                    <a:lnTo>
                      <a:pt x="93" y="0"/>
                    </a:lnTo>
                    <a:lnTo>
                      <a:pt x="93" y="0"/>
                    </a:lnTo>
                    <a:lnTo>
                      <a:pt x="93" y="0"/>
                    </a:lnTo>
                    <a:lnTo>
                      <a:pt x="93" y="0"/>
                    </a:lnTo>
                    <a:lnTo>
                      <a:pt x="100" y="0"/>
                    </a:lnTo>
                    <a:lnTo>
                      <a:pt x="10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1" name="Line 54"/>
              <p:cNvSpPr>
                <a:spLocks noChangeShapeType="1"/>
              </p:cNvSpPr>
              <p:nvPr/>
            </p:nvSpPr>
            <p:spPr bwMode="auto">
              <a:xfrm>
                <a:off x="2354" y="3368"/>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82" name="Freeform 55"/>
              <p:cNvSpPr>
                <a:spLocks/>
              </p:cNvSpPr>
              <p:nvPr/>
            </p:nvSpPr>
            <p:spPr bwMode="auto">
              <a:xfrm>
                <a:off x="2368" y="3344"/>
                <a:ext cx="114" cy="24"/>
              </a:xfrm>
              <a:custGeom>
                <a:avLst/>
                <a:gdLst/>
                <a:ahLst/>
                <a:cxnLst>
                  <a:cxn ang="0">
                    <a:pos x="0" y="24"/>
                  </a:cxn>
                  <a:cxn ang="0">
                    <a:pos x="0" y="24"/>
                  </a:cxn>
                  <a:cxn ang="0">
                    <a:pos x="0" y="24"/>
                  </a:cxn>
                  <a:cxn ang="0">
                    <a:pos x="7" y="16"/>
                  </a:cxn>
                  <a:cxn ang="0">
                    <a:pos x="14" y="16"/>
                  </a:cxn>
                  <a:cxn ang="0">
                    <a:pos x="21" y="16"/>
                  </a:cxn>
                  <a:cxn ang="0">
                    <a:pos x="29" y="16"/>
                  </a:cxn>
                  <a:cxn ang="0">
                    <a:pos x="29" y="16"/>
                  </a:cxn>
                  <a:cxn ang="0">
                    <a:pos x="36" y="16"/>
                  </a:cxn>
                  <a:cxn ang="0">
                    <a:pos x="36" y="16"/>
                  </a:cxn>
                  <a:cxn ang="0">
                    <a:pos x="43" y="8"/>
                  </a:cxn>
                  <a:cxn ang="0">
                    <a:pos x="50" y="8"/>
                  </a:cxn>
                  <a:cxn ang="0">
                    <a:pos x="50" y="8"/>
                  </a:cxn>
                  <a:cxn ang="0">
                    <a:pos x="57" y="8"/>
                  </a:cxn>
                  <a:cxn ang="0">
                    <a:pos x="57" y="8"/>
                  </a:cxn>
                  <a:cxn ang="0">
                    <a:pos x="57" y="8"/>
                  </a:cxn>
                  <a:cxn ang="0">
                    <a:pos x="57" y="8"/>
                  </a:cxn>
                  <a:cxn ang="0">
                    <a:pos x="64" y="8"/>
                  </a:cxn>
                  <a:cxn ang="0">
                    <a:pos x="71" y="8"/>
                  </a:cxn>
                  <a:cxn ang="0">
                    <a:pos x="71" y="8"/>
                  </a:cxn>
                  <a:cxn ang="0">
                    <a:pos x="71" y="8"/>
                  </a:cxn>
                  <a:cxn ang="0">
                    <a:pos x="78" y="8"/>
                  </a:cxn>
                  <a:cxn ang="0">
                    <a:pos x="85" y="8"/>
                  </a:cxn>
                  <a:cxn ang="0">
                    <a:pos x="85" y="8"/>
                  </a:cxn>
                  <a:cxn ang="0">
                    <a:pos x="93" y="8"/>
                  </a:cxn>
                  <a:cxn ang="0">
                    <a:pos x="100" y="8"/>
                  </a:cxn>
                  <a:cxn ang="0">
                    <a:pos x="100" y="0"/>
                  </a:cxn>
                  <a:cxn ang="0">
                    <a:pos x="100" y="0"/>
                  </a:cxn>
                  <a:cxn ang="0">
                    <a:pos x="107" y="0"/>
                  </a:cxn>
                  <a:cxn ang="0">
                    <a:pos x="114" y="0"/>
                  </a:cxn>
                  <a:cxn ang="0">
                    <a:pos x="114" y="0"/>
                  </a:cxn>
                  <a:cxn ang="0">
                    <a:pos x="114" y="0"/>
                  </a:cxn>
                  <a:cxn ang="0">
                    <a:pos x="114" y="0"/>
                  </a:cxn>
                  <a:cxn ang="0">
                    <a:pos x="114" y="0"/>
                  </a:cxn>
                  <a:cxn ang="0">
                    <a:pos x="114" y="0"/>
                  </a:cxn>
                </a:cxnLst>
                <a:rect l="0" t="0" r="r" b="b"/>
                <a:pathLst>
                  <a:path w="114" h="24">
                    <a:moveTo>
                      <a:pt x="0" y="24"/>
                    </a:moveTo>
                    <a:lnTo>
                      <a:pt x="0" y="24"/>
                    </a:lnTo>
                    <a:lnTo>
                      <a:pt x="0" y="24"/>
                    </a:lnTo>
                    <a:lnTo>
                      <a:pt x="0" y="24"/>
                    </a:lnTo>
                    <a:lnTo>
                      <a:pt x="0" y="24"/>
                    </a:lnTo>
                    <a:lnTo>
                      <a:pt x="0" y="24"/>
                    </a:lnTo>
                    <a:lnTo>
                      <a:pt x="7" y="24"/>
                    </a:lnTo>
                    <a:lnTo>
                      <a:pt x="7" y="16"/>
                    </a:lnTo>
                    <a:lnTo>
                      <a:pt x="14" y="16"/>
                    </a:lnTo>
                    <a:lnTo>
                      <a:pt x="14" y="16"/>
                    </a:lnTo>
                    <a:lnTo>
                      <a:pt x="21" y="16"/>
                    </a:lnTo>
                    <a:lnTo>
                      <a:pt x="21" y="16"/>
                    </a:lnTo>
                    <a:lnTo>
                      <a:pt x="29" y="16"/>
                    </a:lnTo>
                    <a:lnTo>
                      <a:pt x="29" y="16"/>
                    </a:lnTo>
                    <a:lnTo>
                      <a:pt x="29" y="16"/>
                    </a:lnTo>
                    <a:lnTo>
                      <a:pt x="29" y="16"/>
                    </a:lnTo>
                    <a:lnTo>
                      <a:pt x="36" y="16"/>
                    </a:lnTo>
                    <a:lnTo>
                      <a:pt x="36" y="16"/>
                    </a:lnTo>
                    <a:lnTo>
                      <a:pt x="36" y="16"/>
                    </a:lnTo>
                    <a:lnTo>
                      <a:pt x="36" y="16"/>
                    </a:lnTo>
                    <a:lnTo>
                      <a:pt x="43" y="16"/>
                    </a:lnTo>
                    <a:lnTo>
                      <a:pt x="43" y="8"/>
                    </a:lnTo>
                    <a:lnTo>
                      <a:pt x="50" y="8"/>
                    </a:lnTo>
                    <a:lnTo>
                      <a:pt x="50" y="8"/>
                    </a:lnTo>
                    <a:lnTo>
                      <a:pt x="50" y="8"/>
                    </a:lnTo>
                    <a:lnTo>
                      <a:pt x="50" y="8"/>
                    </a:lnTo>
                    <a:lnTo>
                      <a:pt x="57" y="8"/>
                    </a:lnTo>
                    <a:lnTo>
                      <a:pt x="57" y="8"/>
                    </a:lnTo>
                    <a:lnTo>
                      <a:pt x="57" y="8"/>
                    </a:lnTo>
                    <a:lnTo>
                      <a:pt x="57" y="8"/>
                    </a:lnTo>
                    <a:lnTo>
                      <a:pt x="57" y="8"/>
                    </a:lnTo>
                    <a:lnTo>
                      <a:pt x="57" y="8"/>
                    </a:lnTo>
                    <a:lnTo>
                      <a:pt x="57" y="8"/>
                    </a:lnTo>
                    <a:lnTo>
                      <a:pt x="57" y="8"/>
                    </a:lnTo>
                    <a:lnTo>
                      <a:pt x="64" y="8"/>
                    </a:lnTo>
                    <a:lnTo>
                      <a:pt x="64" y="8"/>
                    </a:lnTo>
                    <a:lnTo>
                      <a:pt x="71" y="8"/>
                    </a:lnTo>
                    <a:lnTo>
                      <a:pt x="71" y="8"/>
                    </a:lnTo>
                    <a:lnTo>
                      <a:pt x="71" y="8"/>
                    </a:lnTo>
                    <a:lnTo>
                      <a:pt x="71" y="8"/>
                    </a:lnTo>
                    <a:lnTo>
                      <a:pt x="71" y="8"/>
                    </a:lnTo>
                    <a:lnTo>
                      <a:pt x="71" y="8"/>
                    </a:lnTo>
                    <a:lnTo>
                      <a:pt x="78" y="8"/>
                    </a:lnTo>
                    <a:lnTo>
                      <a:pt x="78" y="8"/>
                    </a:lnTo>
                    <a:lnTo>
                      <a:pt x="85" y="8"/>
                    </a:lnTo>
                    <a:lnTo>
                      <a:pt x="85" y="8"/>
                    </a:lnTo>
                    <a:lnTo>
                      <a:pt x="85" y="8"/>
                    </a:lnTo>
                    <a:lnTo>
                      <a:pt x="85" y="8"/>
                    </a:lnTo>
                    <a:lnTo>
                      <a:pt x="93" y="8"/>
                    </a:lnTo>
                    <a:lnTo>
                      <a:pt x="93" y="8"/>
                    </a:lnTo>
                    <a:lnTo>
                      <a:pt x="100" y="8"/>
                    </a:lnTo>
                    <a:lnTo>
                      <a:pt x="100" y="8"/>
                    </a:lnTo>
                    <a:lnTo>
                      <a:pt x="100" y="8"/>
                    </a:lnTo>
                    <a:lnTo>
                      <a:pt x="100" y="0"/>
                    </a:lnTo>
                    <a:lnTo>
                      <a:pt x="100" y="0"/>
                    </a:lnTo>
                    <a:lnTo>
                      <a:pt x="100" y="0"/>
                    </a:lnTo>
                    <a:lnTo>
                      <a:pt x="107" y="0"/>
                    </a:lnTo>
                    <a:lnTo>
                      <a:pt x="107" y="0"/>
                    </a:lnTo>
                    <a:lnTo>
                      <a:pt x="114" y="0"/>
                    </a:lnTo>
                    <a:lnTo>
                      <a:pt x="114" y="0"/>
                    </a:lnTo>
                    <a:lnTo>
                      <a:pt x="114" y="0"/>
                    </a:lnTo>
                    <a:lnTo>
                      <a:pt x="114" y="0"/>
                    </a:lnTo>
                    <a:lnTo>
                      <a:pt x="114" y="0"/>
                    </a:lnTo>
                    <a:lnTo>
                      <a:pt x="114" y="0"/>
                    </a:lnTo>
                    <a:lnTo>
                      <a:pt x="114" y="0"/>
                    </a:lnTo>
                    <a:lnTo>
                      <a:pt x="114" y="0"/>
                    </a:lnTo>
                    <a:lnTo>
                      <a:pt x="114" y="0"/>
                    </a:lnTo>
                    <a:lnTo>
                      <a:pt x="114" y="0"/>
                    </a:lnTo>
                    <a:lnTo>
                      <a:pt x="114" y="0"/>
                    </a:lnTo>
                    <a:lnTo>
                      <a:pt x="11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3" name="Line 56"/>
              <p:cNvSpPr>
                <a:spLocks noChangeShapeType="1"/>
              </p:cNvSpPr>
              <p:nvPr/>
            </p:nvSpPr>
            <p:spPr bwMode="auto">
              <a:xfrm>
                <a:off x="2482" y="3344"/>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84" name="Freeform 57"/>
              <p:cNvSpPr>
                <a:spLocks/>
              </p:cNvSpPr>
              <p:nvPr/>
            </p:nvSpPr>
            <p:spPr bwMode="auto">
              <a:xfrm>
                <a:off x="2496" y="3320"/>
                <a:ext cx="107" cy="24"/>
              </a:xfrm>
              <a:custGeom>
                <a:avLst/>
                <a:gdLst/>
                <a:ahLst/>
                <a:cxnLst>
                  <a:cxn ang="0">
                    <a:pos x="0" y="24"/>
                  </a:cxn>
                  <a:cxn ang="0">
                    <a:pos x="0" y="16"/>
                  </a:cxn>
                  <a:cxn ang="0">
                    <a:pos x="7" y="16"/>
                  </a:cxn>
                  <a:cxn ang="0">
                    <a:pos x="7" y="16"/>
                  </a:cxn>
                  <a:cxn ang="0">
                    <a:pos x="7" y="16"/>
                  </a:cxn>
                  <a:cxn ang="0">
                    <a:pos x="14" y="16"/>
                  </a:cxn>
                  <a:cxn ang="0">
                    <a:pos x="21" y="16"/>
                  </a:cxn>
                  <a:cxn ang="0">
                    <a:pos x="29" y="16"/>
                  </a:cxn>
                  <a:cxn ang="0">
                    <a:pos x="36" y="16"/>
                  </a:cxn>
                  <a:cxn ang="0">
                    <a:pos x="36" y="16"/>
                  </a:cxn>
                  <a:cxn ang="0">
                    <a:pos x="43" y="16"/>
                  </a:cxn>
                  <a:cxn ang="0">
                    <a:pos x="43" y="16"/>
                  </a:cxn>
                  <a:cxn ang="0">
                    <a:pos x="50" y="16"/>
                  </a:cxn>
                  <a:cxn ang="0">
                    <a:pos x="50" y="16"/>
                  </a:cxn>
                  <a:cxn ang="0">
                    <a:pos x="50" y="16"/>
                  </a:cxn>
                  <a:cxn ang="0">
                    <a:pos x="50" y="8"/>
                  </a:cxn>
                  <a:cxn ang="0">
                    <a:pos x="57" y="8"/>
                  </a:cxn>
                  <a:cxn ang="0">
                    <a:pos x="64" y="8"/>
                  </a:cxn>
                  <a:cxn ang="0">
                    <a:pos x="71" y="8"/>
                  </a:cxn>
                  <a:cxn ang="0">
                    <a:pos x="71" y="8"/>
                  </a:cxn>
                  <a:cxn ang="0">
                    <a:pos x="71" y="8"/>
                  </a:cxn>
                  <a:cxn ang="0">
                    <a:pos x="71" y="0"/>
                  </a:cxn>
                  <a:cxn ang="0">
                    <a:pos x="78" y="0"/>
                  </a:cxn>
                  <a:cxn ang="0">
                    <a:pos x="78" y="0"/>
                  </a:cxn>
                  <a:cxn ang="0">
                    <a:pos x="78" y="0"/>
                  </a:cxn>
                  <a:cxn ang="0">
                    <a:pos x="85" y="0"/>
                  </a:cxn>
                  <a:cxn ang="0">
                    <a:pos x="85" y="0"/>
                  </a:cxn>
                  <a:cxn ang="0">
                    <a:pos x="85" y="0"/>
                  </a:cxn>
                  <a:cxn ang="0">
                    <a:pos x="93" y="0"/>
                  </a:cxn>
                  <a:cxn ang="0">
                    <a:pos x="93" y="0"/>
                  </a:cxn>
                  <a:cxn ang="0">
                    <a:pos x="93" y="0"/>
                  </a:cxn>
                  <a:cxn ang="0">
                    <a:pos x="93" y="0"/>
                  </a:cxn>
                  <a:cxn ang="0">
                    <a:pos x="93" y="0"/>
                  </a:cxn>
                  <a:cxn ang="0">
                    <a:pos x="93" y="0"/>
                  </a:cxn>
                  <a:cxn ang="0">
                    <a:pos x="100" y="0"/>
                  </a:cxn>
                  <a:cxn ang="0">
                    <a:pos x="100" y="0"/>
                  </a:cxn>
                  <a:cxn ang="0">
                    <a:pos x="100" y="0"/>
                  </a:cxn>
                  <a:cxn ang="0">
                    <a:pos x="100" y="0"/>
                  </a:cxn>
                  <a:cxn ang="0">
                    <a:pos x="107" y="0"/>
                  </a:cxn>
                  <a:cxn ang="0">
                    <a:pos x="107" y="0"/>
                  </a:cxn>
                  <a:cxn ang="0">
                    <a:pos x="107" y="0"/>
                  </a:cxn>
                </a:cxnLst>
                <a:rect l="0" t="0" r="r" b="b"/>
                <a:pathLst>
                  <a:path w="107" h="24">
                    <a:moveTo>
                      <a:pt x="0" y="24"/>
                    </a:moveTo>
                    <a:lnTo>
                      <a:pt x="0" y="24"/>
                    </a:lnTo>
                    <a:lnTo>
                      <a:pt x="0" y="24"/>
                    </a:lnTo>
                    <a:lnTo>
                      <a:pt x="0" y="16"/>
                    </a:lnTo>
                    <a:lnTo>
                      <a:pt x="7" y="16"/>
                    </a:lnTo>
                    <a:lnTo>
                      <a:pt x="7" y="16"/>
                    </a:lnTo>
                    <a:lnTo>
                      <a:pt x="7" y="16"/>
                    </a:lnTo>
                    <a:lnTo>
                      <a:pt x="7" y="16"/>
                    </a:lnTo>
                    <a:lnTo>
                      <a:pt x="7" y="16"/>
                    </a:lnTo>
                    <a:lnTo>
                      <a:pt x="7" y="16"/>
                    </a:lnTo>
                    <a:lnTo>
                      <a:pt x="14" y="16"/>
                    </a:lnTo>
                    <a:lnTo>
                      <a:pt x="14" y="16"/>
                    </a:lnTo>
                    <a:lnTo>
                      <a:pt x="21" y="16"/>
                    </a:lnTo>
                    <a:lnTo>
                      <a:pt x="21" y="16"/>
                    </a:lnTo>
                    <a:lnTo>
                      <a:pt x="29" y="16"/>
                    </a:lnTo>
                    <a:lnTo>
                      <a:pt x="29" y="16"/>
                    </a:lnTo>
                    <a:lnTo>
                      <a:pt x="36" y="16"/>
                    </a:lnTo>
                    <a:lnTo>
                      <a:pt x="36" y="16"/>
                    </a:lnTo>
                    <a:lnTo>
                      <a:pt x="36" y="16"/>
                    </a:lnTo>
                    <a:lnTo>
                      <a:pt x="36" y="16"/>
                    </a:lnTo>
                    <a:lnTo>
                      <a:pt x="43" y="16"/>
                    </a:lnTo>
                    <a:lnTo>
                      <a:pt x="43" y="16"/>
                    </a:lnTo>
                    <a:lnTo>
                      <a:pt x="43" y="16"/>
                    </a:lnTo>
                    <a:lnTo>
                      <a:pt x="43" y="16"/>
                    </a:lnTo>
                    <a:lnTo>
                      <a:pt x="50" y="16"/>
                    </a:lnTo>
                    <a:lnTo>
                      <a:pt x="50" y="16"/>
                    </a:lnTo>
                    <a:lnTo>
                      <a:pt x="50" y="16"/>
                    </a:lnTo>
                    <a:lnTo>
                      <a:pt x="50" y="16"/>
                    </a:lnTo>
                    <a:lnTo>
                      <a:pt x="50" y="16"/>
                    </a:lnTo>
                    <a:lnTo>
                      <a:pt x="50" y="16"/>
                    </a:lnTo>
                    <a:lnTo>
                      <a:pt x="50" y="16"/>
                    </a:lnTo>
                    <a:lnTo>
                      <a:pt x="50" y="8"/>
                    </a:lnTo>
                    <a:lnTo>
                      <a:pt x="57" y="8"/>
                    </a:lnTo>
                    <a:lnTo>
                      <a:pt x="57" y="8"/>
                    </a:lnTo>
                    <a:lnTo>
                      <a:pt x="64" y="8"/>
                    </a:lnTo>
                    <a:lnTo>
                      <a:pt x="64" y="8"/>
                    </a:lnTo>
                    <a:lnTo>
                      <a:pt x="71" y="8"/>
                    </a:lnTo>
                    <a:lnTo>
                      <a:pt x="71" y="8"/>
                    </a:lnTo>
                    <a:lnTo>
                      <a:pt x="71" y="8"/>
                    </a:lnTo>
                    <a:lnTo>
                      <a:pt x="71" y="8"/>
                    </a:lnTo>
                    <a:lnTo>
                      <a:pt x="71" y="8"/>
                    </a:lnTo>
                    <a:lnTo>
                      <a:pt x="71" y="8"/>
                    </a:lnTo>
                    <a:lnTo>
                      <a:pt x="71" y="8"/>
                    </a:lnTo>
                    <a:lnTo>
                      <a:pt x="71" y="0"/>
                    </a:lnTo>
                    <a:lnTo>
                      <a:pt x="78" y="0"/>
                    </a:lnTo>
                    <a:lnTo>
                      <a:pt x="78" y="0"/>
                    </a:lnTo>
                    <a:lnTo>
                      <a:pt x="78" y="0"/>
                    </a:lnTo>
                    <a:lnTo>
                      <a:pt x="78" y="0"/>
                    </a:lnTo>
                    <a:lnTo>
                      <a:pt x="78" y="0"/>
                    </a:lnTo>
                    <a:lnTo>
                      <a:pt x="78" y="0"/>
                    </a:lnTo>
                    <a:lnTo>
                      <a:pt x="85" y="0"/>
                    </a:lnTo>
                    <a:lnTo>
                      <a:pt x="85" y="0"/>
                    </a:lnTo>
                    <a:lnTo>
                      <a:pt x="85" y="0"/>
                    </a:lnTo>
                    <a:lnTo>
                      <a:pt x="85" y="0"/>
                    </a:lnTo>
                    <a:lnTo>
                      <a:pt x="85" y="0"/>
                    </a:lnTo>
                    <a:lnTo>
                      <a:pt x="85" y="0"/>
                    </a:lnTo>
                    <a:lnTo>
                      <a:pt x="93" y="0"/>
                    </a:lnTo>
                    <a:lnTo>
                      <a:pt x="93" y="0"/>
                    </a:lnTo>
                    <a:lnTo>
                      <a:pt x="93" y="0"/>
                    </a:lnTo>
                    <a:lnTo>
                      <a:pt x="93" y="0"/>
                    </a:lnTo>
                    <a:lnTo>
                      <a:pt x="93" y="0"/>
                    </a:lnTo>
                    <a:lnTo>
                      <a:pt x="93" y="0"/>
                    </a:lnTo>
                    <a:lnTo>
                      <a:pt x="93" y="0"/>
                    </a:lnTo>
                    <a:lnTo>
                      <a:pt x="93" y="0"/>
                    </a:lnTo>
                    <a:lnTo>
                      <a:pt x="93" y="0"/>
                    </a:lnTo>
                    <a:lnTo>
                      <a:pt x="93" y="0"/>
                    </a:lnTo>
                    <a:lnTo>
                      <a:pt x="93" y="0"/>
                    </a:lnTo>
                    <a:lnTo>
                      <a:pt x="93" y="0"/>
                    </a:lnTo>
                    <a:lnTo>
                      <a:pt x="100" y="0"/>
                    </a:lnTo>
                    <a:lnTo>
                      <a:pt x="100" y="0"/>
                    </a:lnTo>
                    <a:lnTo>
                      <a:pt x="100" y="0"/>
                    </a:lnTo>
                    <a:lnTo>
                      <a:pt x="100" y="0"/>
                    </a:lnTo>
                    <a:lnTo>
                      <a:pt x="100" y="0"/>
                    </a:lnTo>
                    <a:lnTo>
                      <a:pt x="100" y="0"/>
                    </a:lnTo>
                    <a:lnTo>
                      <a:pt x="100" y="0"/>
                    </a:lnTo>
                    <a:lnTo>
                      <a:pt x="100" y="0"/>
                    </a:lnTo>
                    <a:lnTo>
                      <a:pt x="107" y="0"/>
                    </a:lnTo>
                    <a:lnTo>
                      <a:pt x="107" y="0"/>
                    </a:lnTo>
                    <a:lnTo>
                      <a:pt x="107" y="0"/>
                    </a:lnTo>
                    <a:lnTo>
                      <a:pt x="107" y="0"/>
                    </a:lnTo>
                    <a:lnTo>
                      <a:pt x="107" y="0"/>
                    </a:lnTo>
                    <a:lnTo>
                      <a:pt x="10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5" name="Line 58"/>
              <p:cNvSpPr>
                <a:spLocks noChangeShapeType="1"/>
              </p:cNvSpPr>
              <p:nvPr/>
            </p:nvSpPr>
            <p:spPr bwMode="auto">
              <a:xfrm>
                <a:off x="2603" y="3320"/>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86" name="Freeform 59"/>
              <p:cNvSpPr>
                <a:spLocks/>
              </p:cNvSpPr>
              <p:nvPr/>
            </p:nvSpPr>
            <p:spPr bwMode="auto">
              <a:xfrm>
                <a:off x="2617" y="2808"/>
                <a:ext cx="1237" cy="512"/>
              </a:xfrm>
              <a:custGeom>
                <a:avLst/>
                <a:gdLst/>
                <a:ahLst/>
                <a:cxnLst>
                  <a:cxn ang="0">
                    <a:pos x="28" y="496"/>
                  </a:cxn>
                  <a:cxn ang="0">
                    <a:pos x="78" y="488"/>
                  </a:cxn>
                  <a:cxn ang="0">
                    <a:pos x="114" y="480"/>
                  </a:cxn>
                  <a:cxn ang="0">
                    <a:pos x="135" y="480"/>
                  </a:cxn>
                  <a:cxn ang="0">
                    <a:pos x="164" y="464"/>
                  </a:cxn>
                  <a:cxn ang="0">
                    <a:pos x="185" y="464"/>
                  </a:cxn>
                  <a:cxn ang="0">
                    <a:pos x="213" y="456"/>
                  </a:cxn>
                  <a:cxn ang="0">
                    <a:pos x="235" y="456"/>
                  </a:cxn>
                  <a:cxn ang="0">
                    <a:pos x="256" y="448"/>
                  </a:cxn>
                  <a:cxn ang="0">
                    <a:pos x="277" y="440"/>
                  </a:cxn>
                  <a:cxn ang="0">
                    <a:pos x="299" y="424"/>
                  </a:cxn>
                  <a:cxn ang="0">
                    <a:pos x="320" y="416"/>
                  </a:cxn>
                  <a:cxn ang="0">
                    <a:pos x="341" y="400"/>
                  </a:cxn>
                  <a:cxn ang="0">
                    <a:pos x="363" y="392"/>
                  </a:cxn>
                  <a:cxn ang="0">
                    <a:pos x="384" y="384"/>
                  </a:cxn>
                  <a:cxn ang="0">
                    <a:pos x="405" y="384"/>
                  </a:cxn>
                  <a:cxn ang="0">
                    <a:pos x="427" y="376"/>
                  </a:cxn>
                  <a:cxn ang="0">
                    <a:pos x="448" y="368"/>
                  </a:cxn>
                  <a:cxn ang="0">
                    <a:pos x="469" y="360"/>
                  </a:cxn>
                  <a:cxn ang="0">
                    <a:pos x="484" y="352"/>
                  </a:cxn>
                  <a:cxn ang="0">
                    <a:pos x="505" y="352"/>
                  </a:cxn>
                  <a:cxn ang="0">
                    <a:pos x="533" y="344"/>
                  </a:cxn>
                  <a:cxn ang="0">
                    <a:pos x="548" y="328"/>
                  </a:cxn>
                  <a:cxn ang="0">
                    <a:pos x="569" y="320"/>
                  </a:cxn>
                  <a:cxn ang="0">
                    <a:pos x="583" y="320"/>
                  </a:cxn>
                  <a:cxn ang="0">
                    <a:pos x="605" y="312"/>
                  </a:cxn>
                  <a:cxn ang="0">
                    <a:pos x="626" y="304"/>
                  </a:cxn>
                  <a:cxn ang="0">
                    <a:pos x="647" y="280"/>
                  </a:cxn>
                  <a:cxn ang="0">
                    <a:pos x="669" y="280"/>
                  </a:cxn>
                  <a:cxn ang="0">
                    <a:pos x="676" y="272"/>
                  </a:cxn>
                  <a:cxn ang="0">
                    <a:pos x="697" y="264"/>
                  </a:cxn>
                  <a:cxn ang="0">
                    <a:pos x="711" y="256"/>
                  </a:cxn>
                  <a:cxn ang="0">
                    <a:pos x="733" y="248"/>
                  </a:cxn>
                  <a:cxn ang="0">
                    <a:pos x="740" y="232"/>
                  </a:cxn>
                  <a:cxn ang="0">
                    <a:pos x="754" y="232"/>
                  </a:cxn>
                  <a:cxn ang="0">
                    <a:pos x="768" y="232"/>
                  </a:cxn>
                  <a:cxn ang="0">
                    <a:pos x="797" y="232"/>
                  </a:cxn>
                  <a:cxn ang="0">
                    <a:pos x="811" y="232"/>
                  </a:cxn>
                  <a:cxn ang="0">
                    <a:pos x="825" y="224"/>
                  </a:cxn>
                  <a:cxn ang="0">
                    <a:pos x="846" y="208"/>
                  </a:cxn>
                  <a:cxn ang="0">
                    <a:pos x="861" y="208"/>
                  </a:cxn>
                  <a:cxn ang="0">
                    <a:pos x="875" y="208"/>
                  </a:cxn>
                  <a:cxn ang="0">
                    <a:pos x="889" y="200"/>
                  </a:cxn>
                  <a:cxn ang="0">
                    <a:pos x="903" y="200"/>
                  </a:cxn>
                  <a:cxn ang="0">
                    <a:pos x="925" y="192"/>
                  </a:cxn>
                  <a:cxn ang="0">
                    <a:pos x="939" y="192"/>
                  </a:cxn>
                  <a:cxn ang="0">
                    <a:pos x="953" y="184"/>
                  </a:cxn>
                  <a:cxn ang="0">
                    <a:pos x="967" y="176"/>
                  </a:cxn>
                  <a:cxn ang="0">
                    <a:pos x="981" y="168"/>
                  </a:cxn>
                  <a:cxn ang="0">
                    <a:pos x="1003" y="160"/>
                  </a:cxn>
                  <a:cxn ang="0">
                    <a:pos x="1017" y="152"/>
                  </a:cxn>
                  <a:cxn ang="0">
                    <a:pos x="1038" y="136"/>
                  </a:cxn>
                  <a:cxn ang="0">
                    <a:pos x="1060" y="112"/>
                  </a:cxn>
                  <a:cxn ang="0">
                    <a:pos x="1088" y="80"/>
                  </a:cxn>
                  <a:cxn ang="0">
                    <a:pos x="1095" y="72"/>
                  </a:cxn>
                  <a:cxn ang="0">
                    <a:pos x="1117" y="64"/>
                  </a:cxn>
                  <a:cxn ang="0">
                    <a:pos x="1138" y="56"/>
                  </a:cxn>
                  <a:cxn ang="0">
                    <a:pos x="1152" y="48"/>
                  </a:cxn>
                  <a:cxn ang="0">
                    <a:pos x="1173" y="48"/>
                  </a:cxn>
                  <a:cxn ang="0">
                    <a:pos x="1202" y="16"/>
                  </a:cxn>
                  <a:cxn ang="0">
                    <a:pos x="1216" y="16"/>
                  </a:cxn>
                  <a:cxn ang="0">
                    <a:pos x="1230" y="0"/>
                  </a:cxn>
                </a:cxnLst>
                <a:rect l="0" t="0" r="r" b="b"/>
                <a:pathLst>
                  <a:path w="1237" h="512">
                    <a:moveTo>
                      <a:pt x="0" y="512"/>
                    </a:moveTo>
                    <a:lnTo>
                      <a:pt x="0" y="512"/>
                    </a:lnTo>
                    <a:lnTo>
                      <a:pt x="0" y="512"/>
                    </a:lnTo>
                    <a:lnTo>
                      <a:pt x="0" y="512"/>
                    </a:lnTo>
                    <a:lnTo>
                      <a:pt x="0" y="512"/>
                    </a:lnTo>
                    <a:lnTo>
                      <a:pt x="0" y="512"/>
                    </a:lnTo>
                    <a:lnTo>
                      <a:pt x="0" y="512"/>
                    </a:lnTo>
                    <a:lnTo>
                      <a:pt x="0" y="512"/>
                    </a:lnTo>
                    <a:lnTo>
                      <a:pt x="7" y="512"/>
                    </a:lnTo>
                    <a:lnTo>
                      <a:pt x="7" y="504"/>
                    </a:lnTo>
                    <a:lnTo>
                      <a:pt x="7" y="504"/>
                    </a:lnTo>
                    <a:lnTo>
                      <a:pt x="7" y="504"/>
                    </a:lnTo>
                    <a:lnTo>
                      <a:pt x="7" y="504"/>
                    </a:lnTo>
                    <a:lnTo>
                      <a:pt x="7" y="504"/>
                    </a:lnTo>
                    <a:lnTo>
                      <a:pt x="14" y="504"/>
                    </a:lnTo>
                    <a:lnTo>
                      <a:pt x="14" y="504"/>
                    </a:lnTo>
                    <a:lnTo>
                      <a:pt x="14" y="504"/>
                    </a:lnTo>
                    <a:lnTo>
                      <a:pt x="14" y="504"/>
                    </a:lnTo>
                    <a:lnTo>
                      <a:pt x="14" y="504"/>
                    </a:lnTo>
                    <a:lnTo>
                      <a:pt x="14" y="504"/>
                    </a:lnTo>
                    <a:lnTo>
                      <a:pt x="21" y="504"/>
                    </a:lnTo>
                    <a:lnTo>
                      <a:pt x="21" y="504"/>
                    </a:lnTo>
                    <a:lnTo>
                      <a:pt x="28" y="504"/>
                    </a:lnTo>
                    <a:lnTo>
                      <a:pt x="28" y="504"/>
                    </a:lnTo>
                    <a:lnTo>
                      <a:pt x="28" y="504"/>
                    </a:lnTo>
                    <a:lnTo>
                      <a:pt x="28" y="496"/>
                    </a:lnTo>
                    <a:lnTo>
                      <a:pt x="28" y="496"/>
                    </a:lnTo>
                    <a:lnTo>
                      <a:pt x="28" y="496"/>
                    </a:lnTo>
                    <a:lnTo>
                      <a:pt x="28" y="496"/>
                    </a:lnTo>
                    <a:lnTo>
                      <a:pt x="28" y="496"/>
                    </a:lnTo>
                    <a:lnTo>
                      <a:pt x="36" y="496"/>
                    </a:lnTo>
                    <a:lnTo>
                      <a:pt x="36" y="496"/>
                    </a:lnTo>
                    <a:lnTo>
                      <a:pt x="36" y="496"/>
                    </a:lnTo>
                    <a:lnTo>
                      <a:pt x="36" y="496"/>
                    </a:lnTo>
                    <a:lnTo>
                      <a:pt x="43" y="496"/>
                    </a:lnTo>
                    <a:lnTo>
                      <a:pt x="43" y="496"/>
                    </a:lnTo>
                    <a:lnTo>
                      <a:pt x="50" y="496"/>
                    </a:lnTo>
                    <a:lnTo>
                      <a:pt x="50" y="496"/>
                    </a:lnTo>
                    <a:lnTo>
                      <a:pt x="50" y="496"/>
                    </a:lnTo>
                    <a:lnTo>
                      <a:pt x="50" y="496"/>
                    </a:lnTo>
                    <a:lnTo>
                      <a:pt x="57" y="496"/>
                    </a:lnTo>
                    <a:lnTo>
                      <a:pt x="57" y="496"/>
                    </a:lnTo>
                    <a:lnTo>
                      <a:pt x="57" y="496"/>
                    </a:lnTo>
                    <a:lnTo>
                      <a:pt x="57" y="496"/>
                    </a:lnTo>
                    <a:lnTo>
                      <a:pt x="57" y="496"/>
                    </a:lnTo>
                    <a:lnTo>
                      <a:pt x="57" y="496"/>
                    </a:lnTo>
                    <a:lnTo>
                      <a:pt x="64" y="496"/>
                    </a:lnTo>
                    <a:lnTo>
                      <a:pt x="64" y="496"/>
                    </a:lnTo>
                    <a:lnTo>
                      <a:pt x="64" y="496"/>
                    </a:lnTo>
                    <a:lnTo>
                      <a:pt x="64" y="496"/>
                    </a:lnTo>
                    <a:lnTo>
                      <a:pt x="71" y="496"/>
                    </a:lnTo>
                    <a:lnTo>
                      <a:pt x="71" y="496"/>
                    </a:lnTo>
                    <a:lnTo>
                      <a:pt x="71" y="496"/>
                    </a:lnTo>
                    <a:lnTo>
                      <a:pt x="71" y="496"/>
                    </a:lnTo>
                    <a:lnTo>
                      <a:pt x="71" y="496"/>
                    </a:lnTo>
                    <a:lnTo>
                      <a:pt x="71" y="488"/>
                    </a:lnTo>
                    <a:lnTo>
                      <a:pt x="78" y="488"/>
                    </a:lnTo>
                    <a:lnTo>
                      <a:pt x="78" y="488"/>
                    </a:lnTo>
                    <a:lnTo>
                      <a:pt x="78" y="488"/>
                    </a:lnTo>
                    <a:lnTo>
                      <a:pt x="78" y="488"/>
                    </a:lnTo>
                    <a:lnTo>
                      <a:pt x="85" y="488"/>
                    </a:lnTo>
                    <a:lnTo>
                      <a:pt x="85" y="488"/>
                    </a:lnTo>
                    <a:lnTo>
                      <a:pt x="85" y="488"/>
                    </a:lnTo>
                    <a:lnTo>
                      <a:pt x="85" y="488"/>
                    </a:lnTo>
                    <a:lnTo>
                      <a:pt x="85" y="488"/>
                    </a:lnTo>
                    <a:lnTo>
                      <a:pt x="85" y="488"/>
                    </a:lnTo>
                    <a:lnTo>
                      <a:pt x="85" y="488"/>
                    </a:lnTo>
                    <a:lnTo>
                      <a:pt x="85" y="488"/>
                    </a:lnTo>
                    <a:lnTo>
                      <a:pt x="92" y="488"/>
                    </a:lnTo>
                    <a:lnTo>
                      <a:pt x="92" y="488"/>
                    </a:lnTo>
                    <a:lnTo>
                      <a:pt x="92" y="488"/>
                    </a:lnTo>
                    <a:lnTo>
                      <a:pt x="92" y="488"/>
                    </a:lnTo>
                    <a:lnTo>
                      <a:pt x="92" y="488"/>
                    </a:lnTo>
                    <a:lnTo>
                      <a:pt x="92" y="480"/>
                    </a:lnTo>
                    <a:lnTo>
                      <a:pt x="92" y="480"/>
                    </a:lnTo>
                    <a:lnTo>
                      <a:pt x="92" y="480"/>
                    </a:lnTo>
                    <a:lnTo>
                      <a:pt x="100" y="480"/>
                    </a:lnTo>
                    <a:lnTo>
                      <a:pt x="100" y="480"/>
                    </a:lnTo>
                    <a:lnTo>
                      <a:pt x="107" y="480"/>
                    </a:lnTo>
                    <a:lnTo>
                      <a:pt x="107" y="480"/>
                    </a:lnTo>
                    <a:lnTo>
                      <a:pt x="107" y="480"/>
                    </a:lnTo>
                    <a:lnTo>
                      <a:pt x="107" y="480"/>
                    </a:lnTo>
                    <a:lnTo>
                      <a:pt x="114" y="480"/>
                    </a:lnTo>
                    <a:lnTo>
                      <a:pt x="114" y="480"/>
                    </a:lnTo>
                    <a:lnTo>
                      <a:pt x="114" y="480"/>
                    </a:lnTo>
                    <a:lnTo>
                      <a:pt x="114" y="480"/>
                    </a:lnTo>
                    <a:lnTo>
                      <a:pt x="114" y="480"/>
                    </a:lnTo>
                    <a:lnTo>
                      <a:pt x="114" y="480"/>
                    </a:lnTo>
                    <a:lnTo>
                      <a:pt x="114" y="480"/>
                    </a:lnTo>
                    <a:lnTo>
                      <a:pt x="114" y="480"/>
                    </a:lnTo>
                    <a:lnTo>
                      <a:pt x="114" y="480"/>
                    </a:lnTo>
                    <a:lnTo>
                      <a:pt x="114" y="480"/>
                    </a:lnTo>
                    <a:lnTo>
                      <a:pt x="121" y="480"/>
                    </a:lnTo>
                    <a:lnTo>
                      <a:pt x="121" y="480"/>
                    </a:lnTo>
                    <a:lnTo>
                      <a:pt x="121" y="480"/>
                    </a:lnTo>
                    <a:lnTo>
                      <a:pt x="121" y="480"/>
                    </a:lnTo>
                    <a:lnTo>
                      <a:pt x="121" y="480"/>
                    </a:lnTo>
                    <a:lnTo>
                      <a:pt x="121" y="480"/>
                    </a:lnTo>
                    <a:lnTo>
                      <a:pt x="121" y="480"/>
                    </a:lnTo>
                    <a:lnTo>
                      <a:pt x="121"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28" y="480"/>
                    </a:lnTo>
                    <a:lnTo>
                      <a:pt x="135" y="480"/>
                    </a:lnTo>
                    <a:lnTo>
                      <a:pt x="135" y="480"/>
                    </a:lnTo>
                    <a:lnTo>
                      <a:pt x="135" y="480"/>
                    </a:lnTo>
                    <a:lnTo>
                      <a:pt x="135" y="480"/>
                    </a:lnTo>
                    <a:lnTo>
                      <a:pt x="135" y="480"/>
                    </a:lnTo>
                    <a:lnTo>
                      <a:pt x="135" y="472"/>
                    </a:lnTo>
                    <a:lnTo>
                      <a:pt x="142" y="472"/>
                    </a:lnTo>
                    <a:lnTo>
                      <a:pt x="142" y="472"/>
                    </a:lnTo>
                    <a:lnTo>
                      <a:pt x="142" y="472"/>
                    </a:lnTo>
                    <a:lnTo>
                      <a:pt x="142" y="472"/>
                    </a:lnTo>
                    <a:lnTo>
                      <a:pt x="149" y="472"/>
                    </a:lnTo>
                    <a:lnTo>
                      <a:pt x="149" y="472"/>
                    </a:lnTo>
                    <a:lnTo>
                      <a:pt x="149" y="472"/>
                    </a:lnTo>
                    <a:lnTo>
                      <a:pt x="149" y="464"/>
                    </a:lnTo>
                    <a:lnTo>
                      <a:pt x="149" y="464"/>
                    </a:lnTo>
                    <a:lnTo>
                      <a:pt x="149" y="464"/>
                    </a:lnTo>
                    <a:lnTo>
                      <a:pt x="149" y="464"/>
                    </a:lnTo>
                    <a:lnTo>
                      <a:pt x="149" y="464"/>
                    </a:lnTo>
                    <a:lnTo>
                      <a:pt x="149" y="464"/>
                    </a:lnTo>
                    <a:lnTo>
                      <a:pt x="149" y="464"/>
                    </a:lnTo>
                    <a:lnTo>
                      <a:pt x="149" y="464"/>
                    </a:lnTo>
                    <a:lnTo>
                      <a:pt x="149" y="464"/>
                    </a:lnTo>
                    <a:lnTo>
                      <a:pt x="157" y="464"/>
                    </a:lnTo>
                    <a:lnTo>
                      <a:pt x="157" y="464"/>
                    </a:lnTo>
                    <a:lnTo>
                      <a:pt x="157" y="464"/>
                    </a:lnTo>
                    <a:lnTo>
                      <a:pt x="157" y="464"/>
                    </a:lnTo>
                    <a:lnTo>
                      <a:pt x="157" y="464"/>
                    </a:lnTo>
                    <a:lnTo>
                      <a:pt x="157" y="464"/>
                    </a:lnTo>
                    <a:lnTo>
                      <a:pt x="157" y="464"/>
                    </a:lnTo>
                    <a:lnTo>
                      <a:pt x="157" y="464"/>
                    </a:lnTo>
                    <a:lnTo>
                      <a:pt x="164" y="464"/>
                    </a:lnTo>
                    <a:lnTo>
                      <a:pt x="164" y="464"/>
                    </a:lnTo>
                    <a:lnTo>
                      <a:pt x="164" y="464"/>
                    </a:lnTo>
                    <a:lnTo>
                      <a:pt x="164" y="464"/>
                    </a:lnTo>
                    <a:lnTo>
                      <a:pt x="164" y="464"/>
                    </a:lnTo>
                    <a:lnTo>
                      <a:pt x="164" y="464"/>
                    </a:lnTo>
                    <a:lnTo>
                      <a:pt x="164" y="464"/>
                    </a:lnTo>
                    <a:lnTo>
                      <a:pt x="164" y="464"/>
                    </a:lnTo>
                    <a:lnTo>
                      <a:pt x="164" y="464"/>
                    </a:lnTo>
                    <a:lnTo>
                      <a:pt x="164" y="464"/>
                    </a:lnTo>
                    <a:lnTo>
                      <a:pt x="171" y="464"/>
                    </a:lnTo>
                    <a:lnTo>
                      <a:pt x="171" y="464"/>
                    </a:lnTo>
                    <a:lnTo>
                      <a:pt x="171" y="464"/>
                    </a:lnTo>
                    <a:lnTo>
                      <a:pt x="171" y="464"/>
                    </a:lnTo>
                    <a:lnTo>
                      <a:pt x="171" y="464"/>
                    </a:lnTo>
                    <a:lnTo>
                      <a:pt x="171" y="464"/>
                    </a:lnTo>
                    <a:lnTo>
                      <a:pt x="178" y="464"/>
                    </a:lnTo>
                    <a:lnTo>
                      <a:pt x="178" y="464"/>
                    </a:lnTo>
                    <a:lnTo>
                      <a:pt x="178" y="464"/>
                    </a:lnTo>
                    <a:lnTo>
                      <a:pt x="178" y="464"/>
                    </a:lnTo>
                    <a:lnTo>
                      <a:pt x="178" y="464"/>
                    </a:lnTo>
                    <a:lnTo>
                      <a:pt x="178" y="464"/>
                    </a:lnTo>
                    <a:lnTo>
                      <a:pt x="178" y="464"/>
                    </a:lnTo>
                    <a:lnTo>
                      <a:pt x="178" y="464"/>
                    </a:lnTo>
                    <a:lnTo>
                      <a:pt x="178" y="464"/>
                    </a:lnTo>
                    <a:lnTo>
                      <a:pt x="178" y="464"/>
                    </a:lnTo>
                    <a:lnTo>
                      <a:pt x="178" y="464"/>
                    </a:lnTo>
                    <a:lnTo>
                      <a:pt x="178" y="464"/>
                    </a:lnTo>
                    <a:lnTo>
                      <a:pt x="185" y="464"/>
                    </a:lnTo>
                    <a:lnTo>
                      <a:pt x="185" y="464"/>
                    </a:lnTo>
                    <a:lnTo>
                      <a:pt x="185" y="464"/>
                    </a:lnTo>
                    <a:lnTo>
                      <a:pt x="185" y="464"/>
                    </a:lnTo>
                    <a:lnTo>
                      <a:pt x="185" y="464"/>
                    </a:lnTo>
                    <a:lnTo>
                      <a:pt x="185" y="464"/>
                    </a:lnTo>
                    <a:lnTo>
                      <a:pt x="185" y="464"/>
                    </a:lnTo>
                    <a:lnTo>
                      <a:pt x="185" y="464"/>
                    </a:lnTo>
                    <a:lnTo>
                      <a:pt x="185" y="464"/>
                    </a:lnTo>
                    <a:lnTo>
                      <a:pt x="185" y="456"/>
                    </a:lnTo>
                    <a:lnTo>
                      <a:pt x="185" y="456"/>
                    </a:lnTo>
                    <a:lnTo>
                      <a:pt x="185" y="456"/>
                    </a:lnTo>
                    <a:lnTo>
                      <a:pt x="192" y="456"/>
                    </a:lnTo>
                    <a:lnTo>
                      <a:pt x="192" y="456"/>
                    </a:lnTo>
                    <a:lnTo>
                      <a:pt x="192" y="456"/>
                    </a:lnTo>
                    <a:lnTo>
                      <a:pt x="192" y="456"/>
                    </a:lnTo>
                    <a:lnTo>
                      <a:pt x="192" y="456"/>
                    </a:lnTo>
                    <a:lnTo>
                      <a:pt x="192" y="456"/>
                    </a:lnTo>
                    <a:lnTo>
                      <a:pt x="192" y="456"/>
                    </a:lnTo>
                    <a:lnTo>
                      <a:pt x="192" y="456"/>
                    </a:lnTo>
                    <a:lnTo>
                      <a:pt x="199" y="456"/>
                    </a:lnTo>
                    <a:lnTo>
                      <a:pt x="199" y="456"/>
                    </a:lnTo>
                    <a:lnTo>
                      <a:pt x="199" y="456"/>
                    </a:lnTo>
                    <a:lnTo>
                      <a:pt x="199" y="456"/>
                    </a:lnTo>
                    <a:lnTo>
                      <a:pt x="199" y="456"/>
                    </a:lnTo>
                    <a:lnTo>
                      <a:pt x="199" y="456"/>
                    </a:lnTo>
                    <a:lnTo>
                      <a:pt x="206" y="456"/>
                    </a:lnTo>
                    <a:lnTo>
                      <a:pt x="206" y="456"/>
                    </a:lnTo>
                    <a:lnTo>
                      <a:pt x="206" y="456"/>
                    </a:lnTo>
                    <a:lnTo>
                      <a:pt x="206" y="456"/>
                    </a:lnTo>
                    <a:lnTo>
                      <a:pt x="206" y="456"/>
                    </a:lnTo>
                    <a:lnTo>
                      <a:pt x="206" y="456"/>
                    </a:lnTo>
                    <a:lnTo>
                      <a:pt x="206" y="456"/>
                    </a:lnTo>
                    <a:lnTo>
                      <a:pt x="206" y="456"/>
                    </a:lnTo>
                    <a:lnTo>
                      <a:pt x="213" y="456"/>
                    </a:lnTo>
                    <a:lnTo>
                      <a:pt x="213" y="456"/>
                    </a:lnTo>
                    <a:lnTo>
                      <a:pt x="213" y="456"/>
                    </a:lnTo>
                    <a:lnTo>
                      <a:pt x="213" y="456"/>
                    </a:lnTo>
                    <a:lnTo>
                      <a:pt x="213" y="456"/>
                    </a:lnTo>
                    <a:lnTo>
                      <a:pt x="213" y="456"/>
                    </a:lnTo>
                    <a:lnTo>
                      <a:pt x="221" y="456"/>
                    </a:lnTo>
                    <a:lnTo>
                      <a:pt x="221" y="456"/>
                    </a:lnTo>
                    <a:lnTo>
                      <a:pt x="221" y="456"/>
                    </a:lnTo>
                    <a:lnTo>
                      <a:pt x="221" y="456"/>
                    </a:lnTo>
                    <a:lnTo>
                      <a:pt x="221" y="456"/>
                    </a:lnTo>
                    <a:lnTo>
                      <a:pt x="221" y="456"/>
                    </a:lnTo>
                    <a:lnTo>
                      <a:pt x="221" y="456"/>
                    </a:lnTo>
                    <a:lnTo>
                      <a:pt x="221"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28" y="456"/>
                    </a:lnTo>
                    <a:lnTo>
                      <a:pt x="235" y="456"/>
                    </a:lnTo>
                    <a:lnTo>
                      <a:pt x="235" y="456"/>
                    </a:lnTo>
                    <a:lnTo>
                      <a:pt x="235" y="456"/>
                    </a:lnTo>
                    <a:lnTo>
                      <a:pt x="235" y="456"/>
                    </a:lnTo>
                    <a:lnTo>
                      <a:pt x="235" y="456"/>
                    </a:lnTo>
                    <a:lnTo>
                      <a:pt x="235" y="456"/>
                    </a:lnTo>
                    <a:lnTo>
                      <a:pt x="235" y="456"/>
                    </a:lnTo>
                    <a:lnTo>
                      <a:pt x="235" y="456"/>
                    </a:lnTo>
                    <a:lnTo>
                      <a:pt x="242" y="456"/>
                    </a:lnTo>
                    <a:lnTo>
                      <a:pt x="242" y="456"/>
                    </a:lnTo>
                    <a:lnTo>
                      <a:pt x="242" y="456"/>
                    </a:lnTo>
                    <a:lnTo>
                      <a:pt x="242" y="456"/>
                    </a:lnTo>
                    <a:lnTo>
                      <a:pt x="242" y="456"/>
                    </a:lnTo>
                    <a:lnTo>
                      <a:pt x="242" y="456"/>
                    </a:lnTo>
                    <a:lnTo>
                      <a:pt x="242" y="456"/>
                    </a:lnTo>
                    <a:lnTo>
                      <a:pt x="242" y="456"/>
                    </a:lnTo>
                    <a:lnTo>
                      <a:pt x="242" y="456"/>
                    </a:lnTo>
                    <a:lnTo>
                      <a:pt x="242" y="456"/>
                    </a:lnTo>
                    <a:lnTo>
                      <a:pt x="249" y="456"/>
                    </a:lnTo>
                    <a:lnTo>
                      <a:pt x="249" y="448"/>
                    </a:lnTo>
                    <a:lnTo>
                      <a:pt x="249" y="448"/>
                    </a:lnTo>
                    <a:lnTo>
                      <a:pt x="249" y="448"/>
                    </a:lnTo>
                    <a:lnTo>
                      <a:pt x="249" y="448"/>
                    </a:lnTo>
                    <a:lnTo>
                      <a:pt x="249" y="448"/>
                    </a:lnTo>
                    <a:lnTo>
                      <a:pt x="249" y="448"/>
                    </a:lnTo>
                    <a:lnTo>
                      <a:pt x="249" y="448"/>
                    </a:lnTo>
                    <a:lnTo>
                      <a:pt x="256" y="448"/>
                    </a:lnTo>
                    <a:lnTo>
                      <a:pt x="256" y="448"/>
                    </a:lnTo>
                    <a:lnTo>
                      <a:pt x="256" y="448"/>
                    </a:lnTo>
                    <a:lnTo>
                      <a:pt x="256" y="448"/>
                    </a:lnTo>
                    <a:lnTo>
                      <a:pt x="256" y="448"/>
                    </a:lnTo>
                    <a:lnTo>
                      <a:pt x="256" y="448"/>
                    </a:lnTo>
                    <a:lnTo>
                      <a:pt x="256" y="448"/>
                    </a:lnTo>
                    <a:lnTo>
                      <a:pt x="256" y="448"/>
                    </a:lnTo>
                    <a:lnTo>
                      <a:pt x="256" y="448"/>
                    </a:lnTo>
                    <a:lnTo>
                      <a:pt x="256" y="448"/>
                    </a:lnTo>
                    <a:lnTo>
                      <a:pt x="256" y="448"/>
                    </a:lnTo>
                    <a:lnTo>
                      <a:pt x="256" y="448"/>
                    </a:lnTo>
                    <a:lnTo>
                      <a:pt x="263" y="448"/>
                    </a:lnTo>
                    <a:lnTo>
                      <a:pt x="263" y="448"/>
                    </a:lnTo>
                    <a:lnTo>
                      <a:pt x="263" y="448"/>
                    </a:lnTo>
                    <a:lnTo>
                      <a:pt x="263" y="448"/>
                    </a:lnTo>
                    <a:lnTo>
                      <a:pt x="263" y="448"/>
                    </a:lnTo>
                    <a:lnTo>
                      <a:pt x="263" y="448"/>
                    </a:lnTo>
                    <a:lnTo>
                      <a:pt x="263" y="448"/>
                    </a:lnTo>
                    <a:lnTo>
                      <a:pt x="263" y="448"/>
                    </a:lnTo>
                    <a:lnTo>
                      <a:pt x="263" y="448"/>
                    </a:lnTo>
                    <a:lnTo>
                      <a:pt x="263" y="448"/>
                    </a:lnTo>
                    <a:lnTo>
                      <a:pt x="263" y="448"/>
                    </a:lnTo>
                    <a:lnTo>
                      <a:pt x="263" y="448"/>
                    </a:lnTo>
                    <a:lnTo>
                      <a:pt x="270" y="448"/>
                    </a:lnTo>
                    <a:lnTo>
                      <a:pt x="270" y="448"/>
                    </a:lnTo>
                    <a:lnTo>
                      <a:pt x="270" y="448"/>
                    </a:lnTo>
                    <a:lnTo>
                      <a:pt x="270" y="448"/>
                    </a:lnTo>
                    <a:lnTo>
                      <a:pt x="270" y="448"/>
                    </a:lnTo>
                    <a:lnTo>
                      <a:pt x="270" y="440"/>
                    </a:lnTo>
                    <a:lnTo>
                      <a:pt x="270" y="440"/>
                    </a:lnTo>
                    <a:lnTo>
                      <a:pt x="270" y="440"/>
                    </a:lnTo>
                    <a:lnTo>
                      <a:pt x="270" y="440"/>
                    </a:lnTo>
                    <a:lnTo>
                      <a:pt x="270" y="440"/>
                    </a:lnTo>
                    <a:lnTo>
                      <a:pt x="277" y="440"/>
                    </a:lnTo>
                    <a:lnTo>
                      <a:pt x="277" y="440"/>
                    </a:lnTo>
                    <a:lnTo>
                      <a:pt x="277" y="440"/>
                    </a:lnTo>
                    <a:lnTo>
                      <a:pt x="277" y="440"/>
                    </a:lnTo>
                    <a:lnTo>
                      <a:pt x="277" y="440"/>
                    </a:lnTo>
                    <a:lnTo>
                      <a:pt x="277" y="440"/>
                    </a:lnTo>
                    <a:lnTo>
                      <a:pt x="277" y="440"/>
                    </a:lnTo>
                    <a:lnTo>
                      <a:pt x="277" y="440"/>
                    </a:lnTo>
                    <a:lnTo>
                      <a:pt x="277" y="440"/>
                    </a:lnTo>
                    <a:lnTo>
                      <a:pt x="277" y="440"/>
                    </a:lnTo>
                    <a:lnTo>
                      <a:pt x="285" y="440"/>
                    </a:lnTo>
                    <a:lnTo>
                      <a:pt x="285" y="440"/>
                    </a:lnTo>
                    <a:lnTo>
                      <a:pt x="285" y="440"/>
                    </a:lnTo>
                    <a:lnTo>
                      <a:pt x="285" y="440"/>
                    </a:lnTo>
                    <a:lnTo>
                      <a:pt x="285" y="440"/>
                    </a:lnTo>
                    <a:lnTo>
                      <a:pt x="285" y="440"/>
                    </a:lnTo>
                    <a:lnTo>
                      <a:pt x="285" y="440"/>
                    </a:lnTo>
                    <a:lnTo>
                      <a:pt x="285" y="440"/>
                    </a:lnTo>
                    <a:lnTo>
                      <a:pt x="292" y="440"/>
                    </a:lnTo>
                    <a:lnTo>
                      <a:pt x="292" y="432"/>
                    </a:lnTo>
                    <a:lnTo>
                      <a:pt x="292" y="432"/>
                    </a:lnTo>
                    <a:lnTo>
                      <a:pt x="292" y="432"/>
                    </a:lnTo>
                    <a:lnTo>
                      <a:pt x="292" y="432"/>
                    </a:lnTo>
                    <a:lnTo>
                      <a:pt x="292" y="432"/>
                    </a:lnTo>
                    <a:lnTo>
                      <a:pt x="299" y="432"/>
                    </a:lnTo>
                    <a:lnTo>
                      <a:pt x="299" y="432"/>
                    </a:lnTo>
                    <a:lnTo>
                      <a:pt x="299" y="432"/>
                    </a:lnTo>
                    <a:lnTo>
                      <a:pt x="299" y="424"/>
                    </a:lnTo>
                    <a:lnTo>
                      <a:pt x="299" y="424"/>
                    </a:lnTo>
                    <a:lnTo>
                      <a:pt x="299" y="424"/>
                    </a:lnTo>
                    <a:lnTo>
                      <a:pt x="299" y="424"/>
                    </a:lnTo>
                    <a:lnTo>
                      <a:pt x="299" y="424"/>
                    </a:lnTo>
                    <a:lnTo>
                      <a:pt x="299" y="424"/>
                    </a:lnTo>
                    <a:lnTo>
                      <a:pt x="299" y="424"/>
                    </a:lnTo>
                    <a:lnTo>
                      <a:pt x="306" y="424"/>
                    </a:lnTo>
                    <a:lnTo>
                      <a:pt x="306" y="424"/>
                    </a:lnTo>
                    <a:lnTo>
                      <a:pt x="306" y="424"/>
                    </a:lnTo>
                    <a:lnTo>
                      <a:pt x="306" y="424"/>
                    </a:lnTo>
                    <a:lnTo>
                      <a:pt x="306" y="424"/>
                    </a:lnTo>
                    <a:lnTo>
                      <a:pt x="306" y="424"/>
                    </a:lnTo>
                    <a:lnTo>
                      <a:pt x="306" y="424"/>
                    </a:lnTo>
                    <a:lnTo>
                      <a:pt x="306" y="424"/>
                    </a:lnTo>
                    <a:lnTo>
                      <a:pt x="306" y="424"/>
                    </a:lnTo>
                    <a:lnTo>
                      <a:pt x="306" y="424"/>
                    </a:lnTo>
                    <a:lnTo>
                      <a:pt x="306" y="424"/>
                    </a:lnTo>
                    <a:lnTo>
                      <a:pt x="306" y="424"/>
                    </a:lnTo>
                    <a:lnTo>
                      <a:pt x="313" y="424"/>
                    </a:lnTo>
                    <a:lnTo>
                      <a:pt x="313" y="416"/>
                    </a:lnTo>
                    <a:lnTo>
                      <a:pt x="313" y="416"/>
                    </a:lnTo>
                    <a:lnTo>
                      <a:pt x="313" y="416"/>
                    </a:lnTo>
                    <a:lnTo>
                      <a:pt x="313" y="416"/>
                    </a:lnTo>
                    <a:lnTo>
                      <a:pt x="313" y="416"/>
                    </a:lnTo>
                    <a:lnTo>
                      <a:pt x="313" y="416"/>
                    </a:lnTo>
                    <a:lnTo>
                      <a:pt x="313" y="416"/>
                    </a:lnTo>
                    <a:lnTo>
                      <a:pt x="320" y="416"/>
                    </a:lnTo>
                    <a:lnTo>
                      <a:pt x="320" y="416"/>
                    </a:lnTo>
                    <a:lnTo>
                      <a:pt x="320" y="416"/>
                    </a:lnTo>
                    <a:lnTo>
                      <a:pt x="320" y="416"/>
                    </a:lnTo>
                    <a:lnTo>
                      <a:pt x="320" y="416"/>
                    </a:lnTo>
                    <a:lnTo>
                      <a:pt x="320" y="416"/>
                    </a:lnTo>
                    <a:lnTo>
                      <a:pt x="320" y="416"/>
                    </a:lnTo>
                    <a:lnTo>
                      <a:pt x="320" y="416"/>
                    </a:lnTo>
                    <a:lnTo>
                      <a:pt x="320" y="416"/>
                    </a:lnTo>
                    <a:lnTo>
                      <a:pt x="320" y="416"/>
                    </a:lnTo>
                    <a:lnTo>
                      <a:pt x="320" y="416"/>
                    </a:lnTo>
                    <a:lnTo>
                      <a:pt x="320" y="416"/>
                    </a:lnTo>
                    <a:lnTo>
                      <a:pt x="327" y="416"/>
                    </a:lnTo>
                    <a:lnTo>
                      <a:pt x="327" y="416"/>
                    </a:lnTo>
                    <a:lnTo>
                      <a:pt x="327" y="416"/>
                    </a:lnTo>
                    <a:lnTo>
                      <a:pt x="327" y="416"/>
                    </a:lnTo>
                    <a:lnTo>
                      <a:pt x="327" y="416"/>
                    </a:lnTo>
                    <a:lnTo>
                      <a:pt x="327" y="408"/>
                    </a:lnTo>
                    <a:lnTo>
                      <a:pt x="327" y="408"/>
                    </a:lnTo>
                    <a:lnTo>
                      <a:pt x="327" y="408"/>
                    </a:lnTo>
                    <a:lnTo>
                      <a:pt x="327" y="408"/>
                    </a:lnTo>
                    <a:lnTo>
                      <a:pt x="327" y="408"/>
                    </a:lnTo>
                    <a:lnTo>
                      <a:pt x="327" y="408"/>
                    </a:lnTo>
                    <a:lnTo>
                      <a:pt x="327" y="408"/>
                    </a:lnTo>
                    <a:lnTo>
                      <a:pt x="334" y="408"/>
                    </a:lnTo>
                    <a:lnTo>
                      <a:pt x="334" y="408"/>
                    </a:lnTo>
                    <a:lnTo>
                      <a:pt x="334" y="408"/>
                    </a:lnTo>
                    <a:lnTo>
                      <a:pt x="334" y="408"/>
                    </a:lnTo>
                    <a:lnTo>
                      <a:pt x="334" y="408"/>
                    </a:lnTo>
                    <a:lnTo>
                      <a:pt x="334" y="408"/>
                    </a:lnTo>
                    <a:lnTo>
                      <a:pt x="334" y="408"/>
                    </a:lnTo>
                    <a:lnTo>
                      <a:pt x="334" y="408"/>
                    </a:lnTo>
                    <a:lnTo>
                      <a:pt x="334" y="408"/>
                    </a:lnTo>
                    <a:lnTo>
                      <a:pt x="334" y="408"/>
                    </a:lnTo>
                    <a:lnTo>
                      <a:pt x="334" y="408"/>
                    </a:lnTo>
                    <a:lnTo>
                      <a:pt x="334" y="408"/>
                    </a:lnTo>
                    <a:lnTo>
                      <a:pt x="341" y="408"/>
                    </a:lnTo>
                    <a:lnTo>
                      <a:pt x="341" y="400"/>
                    </a:lnTo>
                    <a:lnTo>
                      <a:pt x="341" y="400"/>
                    </a:lnTo>
                    <a:lnTo>
                      <a:pt x="341" y="400"/>
                    </a:lnTo>
                    <a:lnTo>
                      <a:pt x="341" y="400"/>
                    </a:lnTo>
                    <a:lnTo>
                      <a:pt x="341" y="400"/>
                    </a:lnTo>
                    <a:lnTo>
                      <a:pt x="341" y="400"/>
                    </a:lnTo>
                    <a:lnTo>
                      <a:pt x="341" y="400"/>
                    </a:lnTo>
                    <a:lnTo>
                      <a:pt x="341" y="400"/>
                    </a:lnTo>
                    <a:lnTo>
                      <a:pt x="341" y="400"/>
                    </a:lnTo>
                    <a:lnTo>
                      <a:pt x="349" y="400"/>
                    </a:lnTo>
                    <a:lnTo>
                      <a:pt x="349" y="400"/>
                    </a:lnTo>
                    <a:lnTo>
                      <a:pt x="349" y="400"/>
                    </a:lnTo>
                    <a:lnTo>
                      <a:pt x="349" y="400"/>
                    </a:lnTo>
                    <a:lnTo>
                      <a:pt x="349" y="400"/>
                    </a:lnTo>
                    <a:lnTo>
                      <a:pt x="349" y="400"/>
                    </a:lnTo>
                    <a:lnTo>
                      <a:pt x="349" y="400"/>
                    </a:lnTo>
                    <a:lnTo>
                      <a:pt x="349" y="400"/>
                    </a:lnTo>
                    <a:lnTo>
                      <a:pt x="349" y="400"/>
                    </a:lnTo>
                    <a:lnTo>
                      <a:pt x="349" y="400"/>
                    </a:lnTo>
                    <a:lnTo>
                      <a:pt x="349" y="400"/>
                    </a:lnTo>
                    <a:lnTo>
                      <a:pt x="349" y="400"/>
                    </a:lnTo>
                    <a:lnTo>
                      <a:pt x="356" y="400"/>
                    </a:lnTo>
                    <a:lnTo>
                      <a:pt x="356" y="400"/>
                    </a:lnTo>
                    <a:lnTo>
                      <a:pt x="356" y="400"/>
                    </a:lnTo>
                    <a:lnTo>
                      <a:pt x="356" y="392"/>
                    </a:lnTo>
                    <a:lnTo>
                      <a:pt x="356" y="392"/>
                    </a:lnTo>
                    <a:lnTo>
                      <a:pt x="356" y="392"/>
                    </a:lnTo>
                    <a:lnTo>
                      <a:pt x="356" y="392"/>
                    </a:lnTo>
                    <a:lnTo>
                      <a:pt x="356" y="392"/>
                    </a:lnTo>
                    <a:lnTo>
                      <a:pt x="363" y="392"/>
                    </a:lnTo>
                    <a:lnTo>
                      <a:pt x="363" y="392"/>
                    </a:lnTo>
                    <a:lnTo>
                      <a:pt x="363" y="392"/>
                    </a:lnTo>
                    <a:lnTo>
                      <a:pt x="363" y="392"/>
                    </a:lnTo>
                    <a:lnTo>
                      <a:pt x="370" y="392"/>
                    </a:lnTo>
                    <a:lnTo>
                      <a:pt x="370" y="392"/>
                    </a:lnTo>
                    <a:lnTo>
                      <a:pt x="370" y="392"/>
                    </a:lnTo>
                    <a:lnTo>
                      <a:pt x="370" y="392"/>
                    </a:lnTo>
                    <a:lnTo>
                      <a:pt x="370" y="392"/>
                    </a:lnTo>
                    <a:lnTo>
                      <a:pt x="370" y="392"/>
                    </a:lnTo>
                    <a:lnTo>
                      <a:pt x="370" y="392"/>
                    </a:lnTo>
                    <a:lnTo>
                      <a:pt x="370" y="392"/>
                    </a:lnTo>
                    <a:lnTo>
                      <a:pt x="370" y="392"/>
                    </a:lnTo>
                    <a:lnTo>
                      <a:pt x="370" y="392"/>
                    </a:lnTo>
                    <a:lnTo>
                      <a:pt x="370" y="392"/>
                    </a:lnTo>
                    <a:lnTo>
                      <a:pt x="370" y="392"/>
                    </a:lnTo>
                    <a:lnTo>
                      <a:pt x="370" y="392"/>
                    </a:lnTo>
                    <a:lnTo>
                      <a:pt x="370" y="392"/>
                    </a:lnTo>
                    <a:lnTo>
                      <a:pt x="377" y="392"/>
                    </a:lnTo>
                    <a:lnTo>
                      <a:pt x="377" y="392"/>
                    </a:lnTo>
                    <a:lnTo>
                      <a:pt x="377" y="392"/>
                    </a:lnTo>
                    <a:lnTo>
                      <a:pt x="377" y="392"/>
                    </a:lnTo>
                    <a:lnTo>
                      <a:pt x="377" y="392"/>
                    </a:lnTo>
                    <a:lnTo>
                      <a:pt x="377" y="392"/>
                    </a:lnTo>
                    <a:lnTo>
                      <a:pt x="377" y="392"/>
                    </a:lnTo>
                    <a:lnTo>
                      <a:pt x="377" y="392"/>
                    </a:lnTo>
                    <a:lnTo>
                      <a:pt x="377" y="392"/>
                    </a:lnTo>
                    <a:lnTo>
                      <a:pt x="377" y="392"/>
                    </a:lnTo>
                    <a:lnTo>
                      <a:pt x="377" y="392"/>
                    </a:lnTo>
                    <a:lnTo>
                      <a:pt x="377" y="392"/>
                    </a:lnTo>
                    <a:lnTo>
                      <a:pt x="384" y="392"/>
                    </a:lnTo>
                    <a:lnTo>
                      <a:pt x="384" y="384"/>
                    </a:lnTo>
                    <a:lnTo>
                      <a:pt x="384" y="384"/>
                    </a:lnTo>
                    <a:lnTo>
                      <a:pt x="384" y="384"/>
                    </a:lnTo>
                    <a:lnTo>
                      <a:pt x="384" y="384"/>
                    </a:lnTo>
                    <a:lnTo>
                      <a:pt x="384" y="384"/>
                    </a:lnTo>
                    <a:lnTo>
                      <a:pt x="384" y="384"/>
                    </a:lnTo>
                    <a:lnTo>
                      <a:pt x="384" y="384"/>
                    </a:lnTo>
                    <a:lnTo>
                      <a:pt x="384" y="384"/>
                    </a:lnTo>
                    <a:lnTo>
                      <a:pt x="384" y="384"/>
                    </a:lnTo>
                    <a:lnTo>
                      <a:pt x="384" y="384"/>
                    </a:lnTo>
                    <a:lnTo>
                      <a:pt x="384" y="384"/>
                    </a:lnTo>
                    <a:lnTo>
                      <a:pt x="384" y="384"/>
                    </a:lnTo>
                    <a:lnTo>
                      <a:pt x="384" y="384"/>
                    </a:lnTo>
                    <a:lnTo>
                      <a:pt x="391" y="384"/>
                    </a:lnTo>
                    <a:lnTo>
                      <a:pt x="391" y="384"/>
                    </a:lnTo>
                    <a:lnTo>
                      <a:pt x="391" y="384"/>
                    </a:lnTo>
                    <a:lnTo>
                      <a:pt x="391" y="384"/>
                    </a:lnTo>
                    <a:lnTo>
                      <a:pt x="391" y="384"/>
                    </a:lnTo>
                    <a:lnTo>
                      <a:pt x="391" y="384"/>
                    </a:lnTo>
                    <a:lnTo>
                      <a:pt x="391" y="384"/>
                    </a:lnTo>
                    <a:lnTo>
                      <a:pt x="391" y="384"/>
                    </a:lnTo>
                    <a:lnTo>
                      <a:pt x="398" y="384"/>
                    </a:lnTo>
                    <a:lnTo>
                      <a:pt x="398" y="384"/>
                    </a:lnTo>
                    <a:lnTo>
                      <a:pt x="398" y="384"/>
                    </a:lnTo>
                    <a:lnTo>
                      <a:pt x="398" y="384"/>
                    </a:lnTo>
                    <a:lnTo>
                      <a:pt x="398" y="384"/>
                    </a:lnTo>
                    <a:lnTo>
                      <a:pt x="398" y="384"/>
                    </a:lnTo>
                    <a:lnTo>
                      <a:pt x="405" y="384"/>
                    </a:lnTo>
                    <a:lnTo>
                      <a:pt x="405" y="384"/>
                    </a:lnTo>
                    <a:lnTo>
                      <a:pt x="405" y="384"/>
                    </a:lnTo>
                    <a:lnTo>
                      <a:pt x="405" y="384"/>
                    </a:lnTo>
                    <a:lnTo>
                      <a:pt x="405" y="384"/>
                    </a:lnTo>
                    <a:lnTo>
                      <a:pt x="405" y="384"/>
                    </a:lnTo>
                    <a:lnTo>
                      <a:pt x="405" y="384"/>
                    </a:lnTo>
                    <a:lnTo>
                      <a:pt x="405" y="384"/>
                    </a:lnTo>
                    <a:lnTo>
                      <a:pt x="413" y="384"/>
                    </a:lnTo>
                    <a:lnTo>
                      <a:pt x="413" y="376"/>
                    </a:lnTo>
                    <a:lnTo>
                      <a:pt x="413" y="376"/>
                    </a:lnTo>
                    <a:lnTo>
                      <a:pt x="413" y="376"/>
                    </a:lnTo>
                    <a:lnTo>
                      <a:pt x="413" y="376"/>
                    </a:lnTo>
                    <a:lnTo>
                      <a:pt x="413" y="376"/>
                    </a:lnTo>
                    <a:lnTo>
                      <a:pt x="420" y="376"/>
                    </a:lnTo>
                    <a:lnTo>
                      <a:pt x="420" y="376"/>
                    </a:lnTo>
                    <a:lnTo>
                      <a:pt x="420" y="376"/>
                    </a:lnTo>
                    <a:lnTo>
                      <a:pt x="420" y="376"/>
                    </a:lnTo>
                    <a:lnTo>
                      <a:pt x="420" y="376"/>
                    </a:lnTo>
                    <a:lnTo>
                      <a:pt x="420" y="376"/>
                    </a:lnTo>
                    <a:lnTo>
                      <a:pt x="420" y="376"/>
                    </a:lnTo>
                    <a:lnTo>
                      <a:pt x="420" y="376"/>
                    </a:lnTo>
                    <a:lnTo>
                      <a:pt x="420" y="376"/>
                    </a:lnTo>
                    <a:lnTo>
                      <a:pt x="420" y="376"/>
                    </a:lnTo>
                    <a:lnTo>
                      <a:pt x="420" y="376"/>
                    </a:lnTo>
                    <a:lnTo>
                      <a:pt x="420" y="376"/>
                    </a:lnTo>
                    <a:lnTo>
                      <a:pt x="420" y="376"/>
                    </a:lnTo>
                    <a:lnTo>
                      <a:pt x="420" y="376"/>
                    </a:lnTo>
                    <a:lnTo>
                      <a:pt x="427" y="376"/>
                    </a:lnTo>
                    <a:lnTo>
                      <a:pt x="427" y="376"/>
                    </a:lnTo>
                    <a:lnTo>
                      <a:pt x="427" y="376"/>
                    </a:lnTo>
                    <a:lnTo>
                      <a:pt x="427" y="376"/>
                    </a:lnTo>
                    <a:lnTo>
                      <a:pt x="427" y="376"/>
                    </a:lnTo>
                    <a:lnTo>
                      <a:pt x="427" y="376"/>
                    </a:lnTo>
                    <a:lnTo>
                      <a:pt x="427" y="376"/>
                    </a:lnTo>
                    <a:lnTo>
                      <a:pt x="427" y="376"/>
                    </a:lnTo>
                    <a:lnTo>
                      <a:pt x="427" y="376"/>
                    </a:lnTo>
                    <a:lnTo>
                      <a:pt x="427" y="376"/>
                    </a:lnTo>
                    <a:lnTo>
                      <a:pt x="434" y="376"/>
                    </a:lnTo>
                    <a:lnTo>
                      <a:pt x="434" y="376"/>
                    </a:lnTo>
                    <a:lnTo>
                      <a:pt x="434" y="376"/>
                    </a:lnTo>
                    <a:lnTo>
                      <a:pt x="434" y="376"/>
                    </a:lnTo>
                    <a:lnTo>
                      <a:pt x="434" y="376"/>
                    </a:lnTo>
                    <a:lnTo>
                      <a:pt x="434" y="376"/>
                    </a:lnTo>
                    <a:lnTo>
                      <a:pt x="434" y="376"/>
                    </a:lnTo>
                    <a:lnTo>
                      <a:pt x="434" y="376"/>
                    </a:lnTo>
                    <a:lnTo>
                      <a:pt x="434" y="376"/>
                    </a:lnTo>
                    <a:lnTo>
                      <a:pt x="434" y="376"/>
                    </a:lnTo>
                    <a:lnTo>
                      <a:pt x="434" y="376"/>
                    </a:lnTo>
                    <a:lnTo>
                      <a:pt x="434" y="376"/>
                    </a:lnTo>
                    <a:lnTo>
                      <a:pt x="441" y="376"/>
                    </a:lnTo>
                    <a:lnTo>
                      <a:pt x="441" y="376"/>
                    </a:lnTo>
                    <a:lnTo>
                      <a:pt x="441" y="376"/>
                    </a:lnTo>
                    <a:lnTo>
                      <a:pt x="441" y="368"/>
                    </a:lnTo>
                    <a:lnTo>
                      <a:pt x="441" y="368"/>
                    </a:lnTo>
                    <a:lnTo>
                      <a:pt x="441" y="368"/>
                    </a:lnTo>
                    <a:lnTo>
                      <a:pt x="441" y="368"/>
                    </a:lnTo>
                    <a:lnTo>
                      <a:pt x="441" y="368"/>
                    </a:lnTo>
                    <a:lnTo>
                      <a:pt x="448" y="368"/>
                    </a:lnTo>
                    <a:lnTo>
                      <a:pt x="448" y="368"/>
                    </a:lnTo>
                    <a:lnTo>
                      <a:pt x="448" y="368"/>
                    </a:lnTo>
                    <a:lnTo>
                      <a:pt x="448" y="368"/>
                    </a:lnTo>
                    <a:lnTo>
                      <a:pt x="448" y="368"/>
                    </a:lnTo>
                    <a:lnTo>
                      <a:pt x="448" y="368"/>
                    </a:lnTo>
                    <a:lnTo>
                      <a:pt x="448" y="368"/>
                    </a:lnTo>
                    <a:lnTo>
                      <a:pt x="448" y="368"/>
                    </a:lnTo>
                    <a:lnTo>
                      <a:pt x="455" y="368"/>
                    </a:lnTo>
                    <a:lnTo>
                      <a:pt x="455" y="368"/>
                    </a:lnTo>
                    <a:lnTo>
                      <a:pt x="455" y="368"/>
                    </a:lnTo>
                    <a:lnTo>
                      <a:pt x="455" y="368"/>
                    </a:lnTo>
                    <a:lnTo>
                      <a:pt x="455" y="368"/>
                    </a:lnTo>
                    <a:lnTo>
                      <a:pt x="455" y="368"/>
                    </a:lnTo>
                    <a:lnTo>
                      <a:pt x="455" y="368"/>
                    </a:lnTo>
                    <a:lnTo>
                      <a:pt x="455" y="368"/>
                    </a:lnTo>
                    <a:lnTo>
                      <a:pt x="455" y="368"/>
                    </a:lnTo>
                    <a:lnTo>
                      <a:pt x="455" y="360"/>
                    </a:lnTo>
                    <a:lnTo>
                      <a:pt x="455" y="360"/>
                    </a:lnTo>
                    <a:lnTo>
                      <a:pt x="455" y="360"/>
                    </a:lnTo>
                    <a:lnTo>
                      <a:pt x="462" y="360"/>
                    </a:lnTo>
                    <a:lnTo>
                      <a:pt x="462" y="360"/>
                    </a:lnTo>
                    <a:lnTo>
                      <a:pt x="462" y="360"/>
                    </a:lnTo>
                    <a:lnTo>
                      <a:pt x="462" y="360"/>
                    </a:lnTo>
                    <a:lnTo>
                      <a:pt x="462" y="360"/>
                    </a:lnTo>
                    <a:lnTo>
                      <a:pt x="462" y="360"/>
                    </a:lnTo>
                    <a:lnTo>
                      <a:pt x="462" y="360"/>
                    </a:lnTo>
                    <a:lnTo>
                      <a:pt x="462" y="360"/>
                    </a:lnTo>
                    <a:lnTo>
                      <a:pt x="462" y="360"/>
                    </a:lnTo>
                    <a:lnTo>
                      <a:pt x="462" y="360"/>
                    </a:lnTo>
                    <a:lnTo>
                      <a:pt x="462" y="360"/>
                    </a:lnTo>
                    <a:lnTo>
                      <a:pt x="462" y="360"/>
                    </a:lnTo>
                    <a:lnTo>
                      <a:pt x="462" y="360"/>
                    </a:lnTo>
                    <a:lnTo>
                      <a:pt x="462" y="360"/>
                    </a:lnTo>
                    <a:lnTo>
                      <a:pt x="469" y="360"/>
                    </a:lnTo>
                    <a:lnTo>
                      <a:pt x="469" y="360"/>
                    </a:lnTo>
                    <a:lnTo>
                      <a:pt x="469" y="360"/>
                    </a:lnTo>
                    <a:lnTo>
                      <a:pt x="469" y="360"/>
                    </a:lnTo>
                    <a:lnTo>
                      <a:pt x="469" y="360"/>
                    </a:lnTo>
                    <a:lnTo>
                      <a:pt x="469" y="360"/>
                    </a:lnTo>
                    <a:lnTo>
                      <a:pt x="469" y="360"/>
                    </a:lnTo>
                    <a:lnTo>
                      <a:pt x="469" y="360"/>
                    </a:lnTo>
                    <a:lnTo>
                      <a:pt x="469" y="360"/>
                    </a:lnTo>
                    <a:lnTo>
                      <a:pt x="469" y="360"/>
                    </a:lnTo>
                    <a:lnTo>
                      <a:pt x="469" y="360"/>
                    </a:lnTo>
                    <a:lnTo>
                      <a:pt x="469" y="360"/>
                    </a:lnTo>
                    <a:lnTo>
                      <a:pt x="469" y="360"/>
                    </a:lnTo>
                    <a:lnTo>
                      <a:pt x="469" y="360"/>
                    </a:lnTo>
                    <a:lnTo>
                      <a:pt x="477" y="360"/>
                    </a:lnTo>
                    <a:lnTo>
                      <a:pt x="477" y="360"/>
                    </a:lnTo>
                    <a:lnTo>
                      <a:pt x="477" y="360"/>
                    </a:lnTo>
                    <a:lnTo>
                      <a:pt x="477" y="360"/>
                    </a:lnTo>
                    <a:lnTo>
                      <a:pt x="477" y="360"/>
                    </a:lnTo>
                    <a:lnTo>
                      <a:pt x="477" y="360"/>
                    </a:lnTo>
                    <a:lnTo>
                      <a:pt x="484" y="360"/>
                    </a:lnTo>
                    <a:lnTo>
                      <a:pt x="484" y="360"/>
                    </a:lnTo>
                    <a:lnTo>
                      <a:pt x="484" y="360"/>
                    </a:lnTo>
                    <a:lnTo>
                      <a:pt x="484" y="360"/>
                    </a:lnTo>
                    <a:lnTo>
                      <a:pt x="484" y="360"/>
                    </a:lnTo>
                    <a:lnTo>
                      <a:pt x="484" y="352"/>
                    </a:lnTo>
                    <a:lnTo>
                      <a:pt x="484" y="352"/>
                    </a:lnTo>
                    <a:lnTo>
                      <a:pt x="484" y="352"/>
                    </a:lnTo>
                    <a:lnTo>
                      <a:pt x="484" y="352"/>
                    </a:lnTo>
                    <a:lnTo>
                      <a:pt x="484" y="352"/>
                    </a:lnTo>
                    <a:lnTo>
                      <a:pt x="484" y="352"/>
                    </a:lnTo>
                    <a:lnTo>
                      <a:pt x="484" y="352"/>
                    </a:lnTo>
                    <a:lnTo>
                      <a:pt x="484" y="352"/>
                    </a:lnTo>
                    <a:lnTo>
                      <a:pt x="484" y="352"/>
                    </a:lnTo>
                    <a:lnTo>
                      <a:pt x="484" y="352"/>
                    </a:lnTo>
                    <a:lnTo>
                      <a:pt x="484" y="352"/>
                    </a:lnTo>
                    <a:lnTo>
                      <a:pt x="491" y="352"/>
                    </a:lnTo>
                    <a:lnTo>
                      <a:pt x="491" y="352"/>
                    </a:lnTo>
                    <a:lnTo>
                      <a:pt x="491" y="352"/>
                    </a:lnTo>
                    <a:lnTo>
                      <a:pt x="491" y="352"/>
                    </a:lnTo>
                    <a:lnTo>
                      <a:pt x="491" y="352"/>
                    </a:lnTo>
                    <a:lnTo>
                      <a:pt x="491" y="352"/>
                    </a:lnTo>
                    <a:lnTo>
                      <a:pt x="491" y="352"/>
                    </a:lnTo>
                    <a:lnTo>
                      <a:pt x="491" y="352"/>
                    </a:lnTo>
                    <a:lnTo>
                      <a:pt x="491" y="352"/>
                    </a:lnTo>
                    <a:lnTo>
                      <a:pt x="491" y="352"/>
                    </a:lnTo>
                    <a:lnTo>
                      <a:pt x="498" y="352"/>
                    </a:lnTo>
                    <a:lnTo>
                      <a:pt x="498" y="352"/>
                    </a:lnTo>
                    <a:lnTo>
                      <a:pt x="498" y="352"/>
                    </a:lnTo>
                    <a:lnTo>
                      <a:pt x="498" y="352"/>
                    </a:lnTo>
                    <a:lnTo>
                      <a:pt x="498" y="352"/>
                    </a:lnTo>
                    <a:lnTo>
                      <a:pt x="498" y="352"/>
                    </a:lnTo>
                    <a:lnTo>
                      <a:pt x="498" y="352"/>
                    </a:lnTo>
                    <a:lnTo>
                      <a:pt x="498" y="352"/>
                    </a:lnTo>
                    <a:lnTo>
                      <a:pt x="505" y="352"/>
                    </a:lnTo>
                    <a:lnTo>
                      <a:pt x="505" y="352"/>
                    </a:lnTo>
                    <a:lnTo>
                      <a:pt x="505" y="352"/>
                    </a:lnTo>
                    <a:lnTo>
                      <a:pt x="505" y="352"/>
                    </a:lnTo>
                    <a:lnTo>
                      <a:pt x="505" y="352"/>
                    </a:lnTo>
                    <a:lnTo>
                      <a:pt x="505" y="352"/>
                    </a:lnTo>
                    <a:lnTo>
                      <a:pt x="505" y="352"/>
                    </a:lnTo>
                    <a:lnTo>
                      <a:pt x="505" y="352"/>
                    </a:lnTo>
                    <a:lnTo>
                      <a:pt x="505" y="352"/>
                    </a:lnTo>
                    <a:lnTo>
                      <a:pt x="505" y="344"/>
                    </a:lnTo>
                    <a:lnTo>
                      <a:pt x="505" y="344"/>
                    </a:lnTo>
                    <a:lnTo>
                      <a:pt x="505" y="344"/>
                    </a:lnTo>
                    <a:lnTo>
                      <a:pt x="512" y="344"/>
                    </a:lnTo>
                    <a:lnTo>
                      <a:pt x="512" y="344"/>
                    </a:lnTo>
                    <a:lnTo>
                      <a:pt x="512" y="344"/>
                    </a:lnTo>
                    <a:lnTo>
                      <a:pt x="512" y="344"/>
                    </a:lnTo>
                    <a:lnTo>
                      <a:pt x="512" y="344"/>
                    </a:lnTo>
                    <a:lnTo>
                      <a:pt x="512" y="344"/>
                    </a:lnTo>
                    <a:lnTo>
                      <a:pt x="519" y="344"/>
                    </a:lnTo>
                    <a:lnTo>
                      <a:pt x="519" y="344"/>
                    </a:lnTo>
                    <a:lnTo>
                      <a:pt x="526" y="344"/>
                    </a:lnTo>
                    <a:lnTo>
                      <a:pt x="526" y="344"/>
                    </a:lnTo>
                    <a:lnTo>
                      <a:pt x="526" y="344"/>
                    </a:lnTo>
                    <a:lnTo>
                      <a:pt x="526" y="344"/>
                    </a:lnTo>
                    <a:lnTo>
                      <a:pt x="526" y="344"/>
                    </a:lnTo>
                    <a:lnTo>
                      <a:pt x="526" y="344"/>
                    </a:lnTo>
                    <a:lnTo>
                      <a:pt x="526" y="344"/>
                    </a:lnTo>
                    <a:lnTo>
                      <a:pt x="526" y="344"/>
                    </a:lnTo>
                    <a:lnTo>
                      <a:pt x="526" y="344"/>
                    </a:lnTo>
                    <a:lnTo>
                      <a:pt x="526" y="344"/>
                    </a:lnTo>
                    <a:lnTo>
                      <a:pt x="526" y="344"/>
                    </a:lnTo>
                    <a:lnTo>
                      <a:pt x="526" y="344"/>
                    </a:lnTo>
                    <a:lnTo>
                      <a:pt x="526" y="344"/>
                    </a:lnTo>
                    <a:lnTo>
                      <a:pt x="526" y="344"/>
                    </a:lnTo>
                    <a:lnTo>
                      <a:pt x="533" y="344"/>
                    </a:lnTo>
                    <a:lnTo>
                      <a:pt x="533" y="344"/>
                    </a:lnTo>
                    <a:lnTo>
                      <a:pt x="533" y="344"/>
                    </a:lnTo>
                    <a:lnTo>
                      <a:pt x="533" y="344"/>
                    </a:lnTo>
                    <a:lnTo>
                      <a:pt x="533" y="344"/>
                    </a:lnTo>
                    <a:lnTo>
                      <a:pt x="533" y="344"/>
                    </a:lnTo>
                    <a:lnTo>
                      <a:pt x="533" y="344"/>
                    </a:lnTo>
                    <a:lnTo>
                      <a:pt x="533" y="344"/>
                    </a:lnTo>
                    <a:lnTo>
                      <a:pt x="533" y="344"/>
                    </a:lnTo>
                    <a:lnTo>
                      <a:pt x="533" y="344"/>
                    </a:lnTo>
                    <a:lnTo>
                      <a:pt x="541" y="344"/>
                    </a:lnTo>
                    <a:lnTo>
                      <a:pt x="541" y="344"/>
                    </a:lnTo>
                    <a:lnTo>
                      <a:pt x="541" y="344"/>
                    </a:lnTo>
                    <a:lnTo>
                      <a:pt x="541" y="344"/>
                    </a:lnTo>
                    <a:lnTo>
                      <a:pt x="541" y="344"/>
                    </a:lnTo>
                    <a:lnTo>
                      <a:pt x="541" y="336"/>
                    </a:lnTo>
                    <a:lnTo>
                      <a:pt x="541" y="336"/>
                    </a:lnTo>
                    <a:lnTo>
                      <a:pt x="541" y="336"/>
                    </a:lnTo>
                    <a:lnTo>
                      <a:pt x="541" y="336"/>
                    </a:lnTo>
                    <a:lnTo>
                      <a:pt x="541" y="336"/>
                    </a:lnTo>
                    <a:lnTo>
                      <a:pt x="541" y="336"/>
                    </a:lnTo>
                    <a:lnTo>
                      <a:pt x="541" y="336"/>
                    </a:lnTo>
                    <a:lnTo>
                      <a:pt x="541" y="336"/>
                    </a:lnTo>
                    <a:lnTo>
                      <a:pt x="541" y="336"/>
                    </a:lnTo>
                    <a:lnTo>
                      <a:pt x="548" y="336"/>
                    </a:lnTo>
                    <a:lnTo>
                      <a:pt x="548" y="328"/>
                    </a:lnTo>
                    <a:lnTo>
                      <a:pt x="548" y="328"/>
                    </a:lnTo>
                    <a:lnTo>
                      <a:pt x="548" y="328"/>
                    </a:lnTo>
                    <a:lnTo>
                      <a:pt x="548" y="328"/>
                    </a:lnTo>
                    <a:lnTo>
                      <a:pt x="548" y="328"/>
                    </a:lnTo>
                    <a:lnTo>
                      <a:pt x="548" y="328"/>
                    </a:lnTo>
                    <a:lnTo>
                      <a:pt x="548" y="328"/>
                    </a:lnTo>
                    <a:lnTo>
                      <a:pt x="548" y="328"/>
                    </a:lnTo>
                    <a:lnTo>
                      <a:pt x="548" y="328"/>
                    </a:lnTo>
                    <a:lnTo>
                      <a:pt x="548" y="328"/>
                    </a:lnTo>
                    <a:lnTo>
                      <a:pt x="548" y="328"/>
                    </a:lnTo>
                    <a:lnTo>
                      <a:pt x="548" y="328"/>
                    </a:lnTo>
                    <a:lnTo>
                      <a:pt x="548" y="328"/>
                    </a:lnTo>
                    <a:lnTo>
                      <a:pt x="555" y="328"/>
                    </a:lnTo>
                    <a:lnTo>
                      <a:pt x="555" y="328"/>
                    </a:lnTo>
                    <a:lnTo>
                      <a:pt x="555" y="328"/>
                    </a:lnTo>
                    <a:lnTo>
                      <a:pt x="555" y="328"/>
                    </a:lnTo>
                    <a:lnTo>
                      <a:pt x="555" y="328"/>
                    </a:lnTo>
                    <a:lnTo>
                      <a:pt x="555" y="328"/>
                    </a:lnTo>
                    <a:lnTo>
                      <a:pt x="555" y="328"/>
                    </a:lnTo>
                    <a:lnTo>
                      <a:pt x="555" y="328"/>
                    </a:lnTo>
                    <a:lnTo>
                      <a:pt x="562" y="328"/>
                    </a:lnTo>
                    <a:lnTo>
                      <a:pt x="562" y="328"/>
                    </a:lnTo>
                    <a:lnTo>
                      <a:pt x="562" y="328"/>
                    </a:lnTo>
                    <a:lnTo>
                      <a:pt x="562" y="328"/>
                    </a:lnTo>
                    <a:lnTo>
                      <a:pt x="562" y="328"/>
                    </a:lnTo>
                    <a:lnTo>
                      <a:pt x="562" y="328"/>
                    </a:lnTo>
                    <a:lnTo>
                      <a:pt x="562" y="328"/>
                    </a:lnTo>
                    <a:lnTo>
                      <a:pt x="562" y="328"/>
                    </a:lnTo>
                    <a:lnTo>
                      <a:pt x="562" y="328"/>
                    </a:lnTo>
                    <a:lnTo>
                      <a:pt x="562" y="328"/>
                    </a:lnTo>
                    <a:lnTo>
                      <a:pt x="569" y="328"/>
                    </a:lnTo>
                    <a:lnTo>
                      <a:pt x="569" y="328"/>
                    </a:lnTo>
                    <a:lnTo>
                      <a:pt x="569" y="328"/>
                    </a:lnTo>
                    <a:lnTo>
                      <a:pt x="569" y="328"/>
                    </a:lnTo>
                    <a:lnTo>
                      <a:pt x="569" y="328"/>
                    </a:lnTo>
                    <a:lnTo>
                      <a:pt x="569" y="328"/>
                    </a:lnTo>
                    <a:lnTo>
                      <a:pt x="569" y="328"/>
                    </a:lnTo>
                    <a:lnTo>
                      <a:pt x="569" y="320"/>
                    </a:lnTo>
                    <a:lnTo>
                      <a:pt x="569" y="320"/>
                    </a:lnTo>
                    <a:lnTo>
                      <a:pt x="569" y="320"/>
                    </a:lnTo>
                    <a:lnTo>
                      <a:pt x="569" y="320"/>
                    </a:lnTo>
                    <a:lnTo>
                      <a:pt x="569" y="320"/>
                    </a:lnTo>
                    <a:lnTo>
                      <a:pt x="569" y="320"/>
                    </a:lnTo>
                    <a:lnTo>
                      <a:pt x="569" y="320"/>
                    </a:lnTo>
                    <a:lnTo>
                      <a:pt x="569" y="320"/>
                    </a:lnTo>
                    <a:lnTo>
                      <a:pt x="569" y="320"/>
                    </a:lnTo>
                    <a:lnTo>
                      <a:pt x="576" y="320"/>
                    </a:lnTo>
                    <a:lnTo>
                      <a:pt x="576" y="320"/>
                    </a:lnTo>
                    <a:lnTo>
                      <a:pt x="576" y="320"/>
                    </a:lnTo>
                    <a:lnTo>
                      <a:pt x="576" y="320"/>
                    </a:lnTo>
                    <a:lnTo>
                      <a:pt x="576" y="320"/>
                    </a:lnTo>
                    <a:lnTo>
                      <a:pt x="576" y="320"/>
                    </a:lnTo>
                    <a:lnTo>
                      <a:pt x="576" y="320"/>
                    </a:lnTo>
                    <a:lnTo>
                      <a:pt x="576" y="320"/>
                    </a:lnTo>
                    <a:lnTo>
                      <a:pt x="576" y="320"/>
                    </a:lnTo>
                    <a:lnTo>
                      <a:pt x="576" y="320"/>
                    </a:lnTo>
                    <a:lnTo>
                      <a:pt x="583" y="320"/>
                    </a:lnTo>
                    <a:lnTo>
                      <a:pt x="583" y="320"/>
                    </a:lnTo>
                    <a:lnTo>
                      <a:pt x="583" y="320"/>
                    </a:lnTo>
                    <a:lnTo>
                      <a:pt x="583" y="320"/>
                    </a:lnTo>
                    <a:lnTo>
                      <a:pt x="583" y="320"/>
                    </a:lnTo>
                    <a:lnTo>
                      <a:pt x="583" y="320"/>
                    </a:lnTo>
                    <a:lnTo>
                      <a:pt x="583" y="320"/>
                    </a:lnTo>
                    <a:lnTo>
                      <a:pt x="583" y="320"/>
                    </a:lnTo>
                    <a:lnTo>
                      <a:pt x="583" y="320"/>
                    </a:lnTo>
                    <a:lnTo>
                      <a:pt x="583" y="320"/>
                    </a:lnTo>
                    <a:lnTo>
                      <a:pt x="583" y="320"/>
                    </a:lnTo>
                    <a:lnTo>
                      <a:pt x="583" y="320"/>
                    </a:lnTo>
                    <a:lnTo>
                      <a:pt x="583" y="320"/>
                    </a:lnTo>
                    <a:lnTo>
                      <a:pt x="583" y="320"/>
                    </a:lnTo>
                    <a:lnTo>
                      <a:pt x="590" y="320"/>
                    </a:lnTo>
                    <a:lnTo>
                      <a:pt x="590" y="312"/>
                    </a:lnTo>
                    <a:lnTo>
                      <a:pt x="590" y="312"/>
                    </a:lnTo>
                    <a:lnTo>
                      <a:pt x="590" y="312"/>
                    </a:lnTo>
                    <a:lnTo>
                      <a:pt x="590" y="312"/>
                    </a:lnTo>
                    <a:lnTo>
                      <a:pt x="590" y="312"/>
                    </a:lnTo>
                    <a:lnTo>
                      <a:pt x="590" y="312"/>
                    </a:lnTo>
                    <a:lnTo>
                      <a:pt x="590" y="312"/>
                    </a:lnTo>
                    <a:lnTo>
                      <a:pt x="590" y="312"/>
                    </a:lnTo>
                    <a:lnTo>
                      <a:pt x="590" y="312"/>
                    </a:lnTo>
                    <a:lnTo>
                      <a:pt x="597" y="312"/>
                    </a:lnTo>
                    <a:lnTo>
                      <a:pt x="597" y="312"/>
                    </a:lnTo>
                    <a:lnTo>
                      <a:pt x="597" y="312"/>
                    </a:lnTo>
                    <a:lnTo>
                      <a:pt x="597" y="312"/>
                    </a:lnTo>
                    <a:lnTo>
                      <a:pt x="597" y="312"/>
                    </a:lnTo>
                    <a:lnTo>
                      <a:pt x="597" y="312"/>
                    </a:lnTo>
                    <a:lnTo>
                      <a:pt x="597" y="312"/>
                    </a:lnTo>
                    <a:lnTo>
                      <a:pt x="597"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05" y="312"/>
                    </a:lnTo>
                    <a:lnTo>
                      <a:pt x="612" y="312"/>
                    </a:lnTo>
                    <a:lnTo>
                      <a:pt x="612" y="312"/>
                    </a:lnTo>
                    <a:lnTo>
                      <a:pt x="612" y="312"/>
                    </a:lnTo>
                    <a:lnTo>
                      <a:pt x="612" y="312"/>
                    </a:lnTo>
                    <a:lnTo>
                      <a:pt x="612" y="312"/>
                    </a:lnTo>
                    <a:lnTo>
                      <a:pt x="612" y="312"/>
                    </a:lnTo>
                    <a:lnTo>
                      <a:pt x="612" y="312"/>
                    </a:lnTo>
                    <a:lnTo>
                      <a:pt x="612" y="312"/>
                    </a:lnTo>
                    <a:lnTo>
                      <a:pt x="612" y="312"/>
                    </a:lnTo>
                    <a:lnTo>
                      <a:pt x="612" y="312"/>
                    </a:lnTo>
                    <a:lnTo>
                      <a:pt x="612" y="312"/>
                    </a:lnTo>
                    <a:lnTo>
                      <a:pt x="612" y="312"/>
                    </a:lnTo>
                    <a:lnTo>
                      <a:pt x="612" y="312"/>
                    </a:lnTo>
                    <a:lnTo>
                      <a:pt x="612" y="312"/>
                    </a:lnTo>
                    <a:lnTo>
                      <a:pt x="619" y="312"/>
                    </a:lnTo>
                    <a:lnTo>
                      <a:pt x="619" y="304"/>
                    </a:lnTo>
                    <a:lnTo>
                      <a:pt x="619" y="304"/>
                    </a:lnTo>
                    <a:lnTo>
                      <a:pt x="619" y="304"/>
                    </a:lnTo>
                    <a:lnTo>
                      <a:pt x="619" y="304"/>
                    </a:lnTo>
                    <a:lnTo>
                      <a:pt x="619" y="304"/>
                    </a:lnTo>
                    <a:lnTo>
                      <a:pt x="619" y="304"/>
                    </a:lnTo>
                    <a:lnTo>
                      <a:pt x="619" y="304"/>
                    </a:lnTo>
                    <a:lnTo>
                      <a:pt x="626" y="304"/>
                    </a:lnTo>
                    <a:lnTo>
                      <a:pt x="626" y="304"/>
                    </a:lnTo>
                    <a:lnTo>
                      <a:pt x="626" y="304"/>
                    </a:lnTo>
                    <a:lnTo>
                      <a:pt x="626" y="296"/>
                    </a:lnTo>
                    <a:lnTo>
                      <a:pt x="626" y="296"/>
                    </a:lnTo>
                    <a:lnTo>
                      <a:pt x="626" y="296"/>
                    </a:lnTo>
                    <a:lnTo>
                      <a:pt x="626" y="296"/>
                    </a:lnTo>
                    <a:lnTo>
                      <a:pt x="626" y="296"/>
                    </a:lnTo>
                    <a:lnTo>
                      <a:pt x="626" y="296"/>
                    </a:lnTo>
                    <a:lnTo>
                      <a:pt x="626" y="296"/>
                    </a:lnTo>
                    <a:lnTo>
                      <a:pt x="626" y="296"/>
                    </a:lnTo>
                    <a:lnTo>
                      <a:pt x="626" y="296"/>
                    </a:lnTo>
                    <a:lnTo>
                      <a:pt x="626" y="296"/>
                    </a:lnTo>
                    <a:lnTo>
                      <a:pt x="626" y="296"/>
                    </a:lnTo>
                    <a:lnTo>
                      <a:pt x="633" y="296"/>
                    </a:lnTo>
                    <a:lnTo>
                      <a:pt x="633" y="296"/>
                    </a:lnTo>
                    <a:lnTo>
                      <a:pt x="633" y="296"/>
                    </a:lnTo>
                    <a:lnTo>
                      <a:pt x="633" y="296"/>
                    </a:lnTo>
                    <a:lnTo>
                      <a:pt x="633" y="296"/>
                    </a:lnTo>
                    <a:lnTo>
                      <a:pt x="633" y="288"/>
                    </a:lnTo>
                    <a:lnTo>
                      <a:pt x="633" y="288"/>
                    </a:lnTo>
                    <a:lnTo>
                      <a:pt x="633" y="288"/>
                    </a:lnTo>
                    <a:lnTo>
                      <a:pt x="633" y="288"/>
                    </a:lnTo>
                    <a:lnTo>
                      <a:pt x="633" y="288"/>
                    </a:lnTo>
                    <a:lnTo>
                      <a:pt x="640" y="288"/>
                    </a:lnTo>
                    <a:lnTo>
                      <a:pt x="640" y="288"/>
                    </a:lnTo>
                    <a:lnTo>
                      <a:pt x="640" y="288"/>
                    </a:lnTo>
                    <a:lnTo>
                      <a:pt x="640" y="288"/>
                    </a:lnTo>
                    <a:lnTo>
                      <a:pt x="640" y="288"/>
                    </a:lnTo>
                    <a:lnTo>
                      <a:pt x="640" y="288"/>
                    </a:lnTo>
                    <a:lnTo>
                      <a:pt x="647" y="288"/>
                    </a:lnTo>
                    <a:lnTo>
                      <a:pt x="647" y="280"/>
                    </a:lnTo>
                    <a:lnTo>
                      <a:pt x="647" y="280"/>
                    </a:lnTo>
                    <a:lnTo>
                      <a:pt x="647" y="280"/>
                    </a:lnTo>
                    <a:lnTo>
                      <a:pt x="654" y="280"/>
                    </a:lnTo>
                    <a:lnTo>
                      <a:pt x="654" y="280"/>
                    </a:lnTo>
                    <a:lnTo>
                      <a:pt x="654" y="280"/>
                    </a:lnTo>
                    <a:lnTo>
                      <a:pt x="654" y="280"/>
                    </a:lnTo>
                    <a:lnTo>
                      <a:pt x="654" y="280"/>
                    </a:lnTo>
                    <a:lnTo>
                      <a:pt x="654" y="280"/>
                    </a:lnTo>
                    <a:lnTo>
                      <a:pt x="654" y="280"/>
                    </a:lnTo>
                    <a:lnTo>
                      <a:pt x="654" y="280"/>
                    </a:lnTo>
                    <a:lnTo>
                      <a:pt x="654" y="280"/>
                    </a:lnTo>
                    <a:lnTo>
                      <a:pt x="654" y="280"/>
                    </a:lnTo>
                    <a:lnTo>
                      <a:pt x="654" y="280"/>
                    </a:lnTo>
                    <a:lnTo>
                      <a:pt x="654" y="280"/>
                    </a:lnTo>
                    <a:lnTo>
                      <a:pt x="661" y="280"/>
                    </a:lnTo>
                    <a:lnTo>
                      <a:pt x="661" y="280"/>
                    </a:lnTo>
                    <a:lnTo>
                      <a:pt x="661" y="280"/>
                    </a:lnTo>
                    <a:lnTo>
                      <a:pt x="661" y="280"/>
                    </a:lnTo>
                    <a:lnTo>
                      <a:pt x="661" y="280"/>
                    </a:lnTo>
                    <a:lnTo>
                      <a:pt x="661" y="280"/>
                    </a:lnTo>
                    <a:lnTo>
                      <a:pt x="661" y="280"/>
                    </a:lnTo>
                    <a:lnTo>
                      <a:pt x="661" y="280"/>
                    </a:lnTo>
                    <a:lnTo>
                      <a:pt x="661" y="280"/>
                    </a:lnTo>
                    <a:lnTo>
                      <a:pt x="661" y="280"/>
                    </a:lnTo>
                    <a:lnTo>
                      <a:pt x="661" y="280"/>
                    </a:lnTo>
                    <a:lnTo>
                      <a:pt x="661" y="280"/>
                    </a:lnTo>
                    <a:lnTo>
                      <a:pt x="661" y="280"/>
                    </a:lnTo>
                    <a:lnTo>
                      <a:pt x="661" y="280"/>
                    </a:lnTo>
                    <a:lnTo>
                      <a:pt x="669" y="280"/>
                    </a:lnTo>
                    <a:lnTo>
                      <a:pt x="669" y="280"/>
                    </a:lnTo>
                    <a:lnTo>
                      <a:pt x="669" y="280"/>
                    </a:lnTo>
                    <a:lnTo>
                      <a:pt x="669" y="280"/>
                    </a:lnTo>
                    <a:lnTo>
                      <a:pt x="669" y="280"/>
                    </a:lnTo>
                    <a:lnTo>
                      <a:pt x="669" y="280"/>
                    </a:lnTo>
                    <a:lnTo>
                      <a:pt x="669" y="280"/>
                    </a:lnTo>
                    <a:lnTo>
                      <a:pt x="669" y="280"/>
                    </a:lnTo>
                    <a:lnTo>
                      <a:pt x="669" y="280"/>
                    </a:lnTo>
                    <a:lnTo>
                      <a:pt x="669" y="280"/>
                    </a:lnTo>
                    <a:lnTo>
                      <a:pt x="669" y="280"/>
                    </a:lnTo>
                    <a:lnTo>
                      <a:pt x="669" y="280"/>
                    </a:lnTo>
                    <a:lnTo>
                      <a:pt x="669" y="280"/>
                    </a:lnTo>
                    <a:lnTo>
                      <a:pt x="669" y="272"/>
                    </a:lnTo>
                    <a:lnTo>
                      <a:pt x="669" y="272"/>
                    </a:lnTo>
                    <a:lnTo>
                      <a:pt x="669" y="272"/>
                    </a:lnTo>
                    <a:lnTo>
                      <a:pt x="669" y="272"/>
                    </a:lnTo>
                    <a:lnTo>
                      <a:pt x="669"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76" y="272"/>
                    </a:lnTo>
                    <a:lnTo>
                      <a:pt x="683" y="272"/>
                    </a:lnTo>
                    <a:lnTo>
                      <a:pt x="683" y="272"/>
                    </a:lnTo>
                    <a:lnTo>
                      <a:pt x="683" y="272"/>
                    </a:lnTo>
                    <a:lnTo>
                      <a:pt x="683" y="272"/>
                    </a:lnTo>
                    <a:lnTo>
                      <a:pt x="683" y="272"/>
                    </a:lnTo>
                    <a:lnTo>
                      <a:pt x="683" y="272"/>
                    </a:lnTo>
                    <a:lnTo>
                      <a:pt x="683" y="272"/>
                    </a:lnTo>
                    <a:lnTo>
                      <a:pt x="683" y="272"/>
                    </a:lnTo>
                    <a:lnTo>
                      <a:pt x="690" y="272"/>
                    </a:lnTo>
                    <a:lnTo>
                      <a:pt x="690" y="264"/>
                    </a:lnTo>
                    <a:lnTo>
                      <a:pt x="690" y="264"/>
                    </a:lnTo>
                    <a:lnTo>
                      <a:pt x="690" y="264"/>
                    </a:lnTo>
                    <a:lnTo>
                      <a:pt x="690" y="264"/>
                    </a:lnTo>
                    <a:lnTo>
                      <a:pt x="690" y="264"/>
                    </a:lnTo>
                    <a:lnTo>
                      <a:pt x="690" y="264"/>
                    </a:lnTo>
                    <a:lnTo>
                      <a:pt x="690" y="264"/>
                    </a:lnTo>
                    <a:lnTo>
                      <a:pt x="690" y="264"/>
                    </a:lnTo>
                    <a:lnTo>
                      <a:pt x="690" y="264"/>
                    </a:lnTo>
                    <a:lnTo>
                      <a:pt x="690" y="264"/>
                    </a:lnTo>
                    <a:lnTo>
                      <a:pt x="690"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697" y="264"/>
                    </a:lnTo>
                    <a:lnTo>
                      <a:pt x="704" y="264"/>
                    </a:lnTo>
                    <a:lnTo>
                      <a:pt x="704" y="256"/>
                    </a:lnTo>
                    <a:lnTo>
                      <a:pt x="704" y="256"/>
                    </a:lnTo>
                    <a:lnTo>
                      <a:pt x="704" y="256"/>
                    </a:lnTo>
                    <a:lnTo>
                      <a:pt x="704" y="256"/>
                    </a:lnTo>
                    <a:lnTo>
                      <a:pt x="704" y="256"/>
                    </a:lnTo>
                    <a:lnTo>
                      <a:pt x="704" y="256"/>
                    </a:lnTo>
                    <a:lnTo>
                      <a:pt x="704" y="256"/>
                    </a:lnTo>
                    <a:lnTo>
                      <a:pt x="704" y="256"/>
                    </a:lnTo>
                    <a:lnTo>
                      <a:pt x="704" y="256"/>
                    </a:lnTo>
                    <a:lnTo>
                      <a:pt x="711" y="256"/>
                    </a:lnTo>
                    <a:lnTo>
                      <a:pt x="711" y="256"/>
                    </a:lnTo>
                    <a:lnTo>
                      <a:pt x="711" y="256"/>
                    </a:lnTo>
                    <a:lnTo>
                      <a:pt x="711" y="256"/>
                    </a:lnTo>
                    <a:lnTo>
                      <a:pt x="711" y="256"/>
                    </a:lnTo>
                    <a:lnTo>
                      <a:pt x="711" y="256"/>
                    </a:lnTo>
                    <a:lnTo>
                      <a:pt x="711" y="256"/>
                    </a:lnTo>
                    <a:lnTo>
                      <a:pt x="711" y="256"/>
                    </a:lnTo>
                    <a:lnTo>
                      <a:pt x="711" y="256"/>
                    </a:lnTo>
                    <a:lnTo>
                      <a:pt x="711" y="256"/>
                    </a:lnTo>
                    <a:lnTo>
                      <a:pt x="711" y="256"/>
                    </a:lnTo>
                    <a:lnTo>
                      <a:pt x="711" y="256"/>
                    </a:lnTo>
                    <a:lnTo>
                      <a:pt x="711" y="256"/>
                    </a:lnTo>
                    <a:lnTo>
                      <a:pt x="711" y="256"/>
                    </a:lnTo>
                    <a:lnTo>
                      <a:pt x="718" y="256"/>
                    </a:lnTo>
                    <a:lnTo>
                      <a:pt x="718" y="256"/>
                    </a:lnTo>
                    <a:lnTo>
                      <a:pt x="718" y="256"/>
                    </a:lnTo>
                    <a:lnTo>
                      <a:pt x="718" y="256"/>
                    </a:lnTo>
                    <a:lnTo>
                      <a:pt x="718" y="256"/>
                    </a:lnTo>
                    <a:lnTo>
                      <a:pt x="718" y="248"/>
                    </a:lnTo>
                    <a:lnTo>
                      <a:pt x="718" y="248"/>
                    </a:lnTo>
                    <a:lnTo>
                      <a:pt x="718" y="248"/>
                    </a:lnTo>
                    <a:lnTo>
                      <a:pt x="718" y="248"/>
                    </a:lnTo>
                    <a:lnTo>
                      <a:pt x="718" y="248"/>
                    </a:lnTo>
                    <a:lnTo>
                      <a:pt x="725" y="248"/>
                    </a:lnTo>
                    <a:lnTo>
                      <a:pt x="725" y="248"/>
                    </a:lnTo>
                    <a:lnTo>
                      <a:pt x="725" y="248"/>
                    </a:lnTo>
                    <a:lnTo>
                      <a:pt x="725" y="248"/>
                    </a:lnTo>
                    <a:lnTo>
                      <a:pt x="725" y="248"/>
                    </a:lnTo>
                    <a:lnTo>
                      <a:pt x="725"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33" y="248"/>
                    </a:lnTo>
                    <a:lnTo>
                      <a:pt x="740" y="248"/>
                    </a:lnTo>
                    <a:lnTo>
                      <a:pt x="740" y="248"/>
                    </a:lnTo>
                    <a:lnTo>
                      <a:pt x="740" y="248"/>
                    </a:lnTo>
                    <a:lnTo>
                      <a:pt x="740" y="248"/>
                    </a:lnTo>
                    <a:lnTo>
                      <a:pt x="740" y="248"/>
                    </a:lnTo>
                    <a:lnTo>
                      <a:pt x="740" y="248"/>
                    </a:lnTo>
                    <a:lnTo>
                      <a:pt x="740" y="248"/>
                    </a:lnTo>
                    <a:lnTo>
                      <a:pt x="740" y="248"/>
                    </a:lnTo>
                    <a:lnTo>
                      <a:pt x="740" y="248"/>
                    </a:lnTo>
                    <a:lnTo>
                      <a:pt x="740" y="248"/>
                    </a:lnTo>
                    <a:lnTo>
                      <a:pt x="740" y="248"/>
                    </a:lnTo>
                    <a:lnTo>
                      <a:pt x="740" y="240"/>
                    </a:lnTo>
                    <a:lnTo>
                      <a:pt x="740" y="240"/>
                    </a:lnTo>
                    <a:lnTo>
                      <a:pt x="740" y="232"/>
                    </a:lnTo>
                    <a:lnTo>
                      <a:pt x="740" y="232"/>
                    </a:lnTo>
                    <a:lnTo>
                      <a:pt x="740" y="232"/>
                    </a:lnTo>
                    <a:lnTo>
                      <a:pt x="740" y="232"/>
                    </a:lnTo>
                    <a:lnTo>
                      <a:pt x="740" y="232"/>
                    </a:lnTo>
                    <a:lnTo>
                      <a:pt x="740" y="232"/>
                    </a:lnTo>
                    <a:lnTo>
                      <a:pt x="740" y="232"/>
                    </a:lnTo>
                    <a:lnTo>
                      <a:pt x="740" y="232"/>
                    </a:lnTo>
                    <a:lnTo>
                      <a:pt x="740" y="232"/>
                    </a:lnTo>
                    <a:lnTo>
                      <a:pt x="740" y="232"/>
                    </a:lnTo>
                    <a:lnTo>
                      <a:pt x="740" y="232"/>
                    </a:lnTo>
                    <a:lnTo>
                      <a:pt x="747" y="232"/>
                    </a:lnTo>
                    <a:lnTo>
                      <a:pt x="747" y="232"/>
                    </a:lnTo>
                    <a:lnTo>
                      <a:pt x="747" y="232"/>
                    </a:lnTo>
                    <a:lnTo>
                      <a:pt x="747" y="232"/>
                    </a:lnTo>
                    <a:lnTo>
                      <a:pt x="747" y="232"/>
                    </a:lnTo>
                    <a:lnTo>
                      <a:pt x="747" y="232"/>
                    </a:lnTo>
                    <a:lnTo>
                      <a:pt x="747" y="232"/>
                    </a:lnTo>
                    <a:lnTo>
                      <a:pt x="747" y="232"/>
                    </a:lnTo>
                    <a:lnTo>
                      <a:pt x="747" y="232"/>
                    </a:lnTo>
                    <a:lnTo>
                      <a:pt x="747" y="232"/>
                    </a:lnTo>
                    <a:lnTo>
                      <a:pt x="747" y="232"/>
                    </a:lnTo>
                    <a:lnTo>
                      <a:pt x="747"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54" y="232"/>
                    </a:lnTo>
                    <a:lnTo>
                      <a:pt x="761" y="232"/>
                    </a:lnTo>
                    <a:lnTo>
                      <a:pt x="761" y="232"/>
                    </a:lnTo>
                    <a:lnTo>
                      <a:pt x="761" y="232"/>
                    </a:lnTo>
                    <a:lnTo>
                      <a:pt x="761" y="232"/>
                    </a:lnTo>
                    <a:lnTo>
                      <a:pt x="761" y="232"/>
                    </a:lnTo>
                    <a:lnTo>
                      <a:pt x="761" y="232"/>
                    </a:lnTo>
                    <a:lnTo>
                      <a:pt x="761" y="232"/>
                    </a:lnTo>
                    <a:lnTo>
                      <a:pt x="761" y="232"/>
                    </a:lnTo>
                    <a:lnTo>
                      <a:pt x="768" y="232"/>
                    </a:lnTo>
                    <a:lnTo>
                      <a:pt x="768" y="232"/>
                    </a:lnTo>
                    <a:lnTo>
                      <a:pt x="768" y="232"/>
                    </a:lnTo>
                    <a:lnTo>
                      <a:pt x="768" y="232"/>
                    </a:lnTo>
                    <a:lnTo>
                      <a:pt x="768" y="232"/>
                    </a:lnTo>
                    <a:lnTo>
                      <a:pt x="768" y="232"/>
                    </a:lnTo>
                    <a:lnTo>
                      <a:pt x="768" y="232"/>
                    </a:lnTo>
                    <a:lnTo>
                      <a:pt x="768" y="232"/>
                    </a:lnTo>
                    <a:lnTo>
                      <a:pt x="768" y="232"/>
                    </a:lnTo>
                    <a:lnTo>
                      <a:pt x="768" y="232"/>
                    </a:lnTo>
                    <a:lnTo>
                      <a:pt x="768" y="232"/>
                    </a:lnTo>
                    <a:lnTo>
                      <a:pt x="768" y="232"/>
                    </a:lnTo>
                    <a:lnTo>
                      <a:pt x="775" y="232"/>
                    </a:lnTo>
                    <a:lnTo>
                      <a:pt x="775" y="232"/>
                    </a:lnTo>
                    <a:lnTo>
                      <a:pt x="775" y="232"/>
                    </a:lnTo>
                    <a:lnTo>
                      <a:pt x="775" y="232"/>
                    </a:lnTo>
                    <a:lnTo>
                      <a:pt x="775" y="232"/>
                    </a:lnTo>
                    <a:lnTo>
                      <a:pt x="775" y="232"/>
                    </a:lnTo>
                    <a:lnTo>
                      <a:pt x="775" y="232"/>
                    </a:lnTo>
                    <a:lnTo>
                      <a:pt x="775" y="232"/>
                    </a:lnTo>
                    <a:lnTo>
                      <a:pt x="782" y="232"/>
                    </a:lnTo>
                    <a:lnTo>
                      <a:pt x="782" y="232"/>
                    </a:lnTo>
                    <a:lnTo>
                      <a:pt x="782" y="232"/>
                    </a:lnTo>
                    <a:lnTo>
                      <a:pt x="782" y="232"/>
                    </a:lnTo>
                    <a:lnTo>
                      <a:pt x="782" y="232"/>
                    </a:lnTo>
                    <a:lnTo>
                      <a:pt x="782" y="232"/>
                    </a:lnTo>
                    <a:lnTo>
                      <a:pt x="782" y="232"/>
                    </a:lnTo>
                    <a:lnTo>
                      <a:pt x="782" y="232"/>
                    </a:lnTo>
                    <a:lnTo>
                      <a:pt x="789" y="232"/>
                    </a:lnTo>
                    <a:lnTo>
                      <a:pt x="789" y="232"/>
                    </a:lnTo>
                    <a:lnTo>
                      <a:pt x="789" y="232"/>
                    </a:lnTo>
                    <a:lnTo>
                      <a:pt x="789" y="232"/>
                    </a:lnTo>
                    <a:lnTo>
                      <a:pt x="789" y="232"/>
                    </a:lnTo>
                    <a:lnTo>
                      <a:pt x="789" y="232"/>
                    </a:lnTo>
                    <a:lnTo>
                      <a:pt x="789" y="232"/>
                    </a:lnTo>
                    <a:lnTo>
                      <a:pt x="789" y="232"/>
                    </a:lnTo>
                    <a:lnTo>
                      <a:pt x="789" y="232"/>
                    </a:lnTo>
                    <a:lnTo>
                      <a:pt x="789"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797" y="232"/>
                    </a:lnTo>
                    <a:lnTo>
                      <a:pt x="804" y="232"/>
                    </a:lnTo>
                    <a:lnTo>
                      <a:pt x="804" y="232"/>
                    </a:lnTo>
                    <a:lnTo>
                      <a:pt x="804" y="232"/>
                    </a:lnTo>
                    <a:lnTo>
                      <a:pt x="804" y="232"/>
                    </a:lnTo>
                    <a:lnTo>
                      <a:pt x="804" y="232"/>
                    </a:lnTo>
                    <a:lnTo>
                      <a:pt x="804" y="232"/>
                    </a:lnTo>
                    <a:lnTo>
                      <a:pt x="804" y="232"/>
                    </a:lnTo>
                    <a:lnTo>
                      <a:pt x="804" y="232"/>
                    </a:lnTo>
                    <a:lnTo>
                      <a:pt x="804" y="232"/>
                    </a:lnTo>
                    <a:lnTo>
                      <a:pt x="804" y="232"/>
                    </a:lnTo>
                    <a:lnTo>
                      <a:pt x="804" y="232"/>
                    </a:lnTo>
                    <a:lnTo>
                      <a:pt x="804" y="232"/>
                    </a:lnTo>
                    <a:lnTo>
                      <a:pt x="804" y="232"/>
                    </a:lnTo>
                    <a:lnTo>
                      <a:pt x="804"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1" y="232"/>
                    </a:lnTo>
                    <a:lnTo>
                      <a:pt x="818" y="232"/>
                    </a:lnTo>
                    <a:lnTo>
                      <a:pt x="818" y="232"/>
                    </a:lnTo>
                    <a:lnTo>
                      <a:pt x="818" y="232"/>
                    </a:lnTo>
                    <a:lnTo>
                      <a:pt x="818" y="232"/>
                    </a:lnTo>
                    <a:lnTo>
                      <a:pt x="818" y="232"/>
                    </a:lnTo>
                    <a:lnTo>
                      <a:pt x="818" y="232"/>
                    </a:lnTo>
                    <a:lnTo>
                      <a:pt x="818" y="232"/>
                    </a:lnTo>
                    <a:lnTo>
                      <a:pt x="818" y="224"/>
                    </a:lnTo>
                    <a:lnTo>
                      <a:pt x="818" y="224"/>
                    </a:lnTo>
                    <a:lnTo>
                      <a:pt x="818" y="224"/>
                    </a:lnTo>
                    <a:lnTo>
                      <a:pt x="818" y="224"/>
                    </a:lnTo>
                    <a:lnTo>
                      <a:pt x="818" y="224"/>
                    </a:lnTo>
                    <a:lnTo>
                      <a:pt x="818" y="224"/>
                    </a:lnTo>
                    <a:lnTo>
                      <a:pt x="818" y="224"/>
                    </a:lnTo>
                    <a:lnTo>
                      <a:pt x="818" y="224"/>
                    </a:lnTo>
                    <a:lnTo>
                      <a:pt x="818" y="224"/>
                    </a:lnTo>
                    <a:lnTo>
                      <a:pt x="825" y="224"/>
                    </a:lnTo>
                    <a:lnTo>
                      <a:pt x="825" y="224"/>
                    </a:lnTo>
                    <a:lnTo>
                      <a:pt x="825" y="224"/>
                    </a:lnTo>
                    <a:lnTo>
                      <a:pt x="825" y="224"/>
                    </a:lnTo>
                    <a:lnTo>
                      <a:pt x="825" y="224"/>
                    </a:lnTo>
                    <a:lnTo>
                      <a:pt x="825" y="224"/>
                    </a:lnTo>
                    <a:lnTo>
                      <a:pt x="825" y="224"/>
                    </a:lnTo>
                    <a:lnTo>
                      <a:pt x="825" y="224"/>
                    </a:lnTo>
                    <a:lnTo>
                      <a:pt x="825" y="224"/>
                    </a:lnTo>
                    <a:lnTo>
                      <a:pt x="825" y="224"/>
                    </a:lnTo>
                    <a:lnTo>
                      <a:pt x="832" y="224"/>
                    </a:lnTo>
                    <a:lnTo>
                      <a:pt x="832" y="216"/>
                    </a:lnTo>
                    <a:lnTo>
                      <a:pt x="832" y="216"/>
                    </a:lnTo>
                    <a:lnTo>
                      <a:pt x="832" y="216"/>
                    </a:lnTo>
                    <a:lnTo>
                      <a:pt x="832" y="216"/>
                    </a:lnTo>
                    <a:lnTo>
                      <a:pt x="832" y="216"/>
                    </a:lnTo>
                    <a:lnTo>
                      <a:pt x="832" y="216"/>
                    </a:lnTo>
                    <a:lnTo>
                      <a:pt x="832" y="216"/>
                    </a:lnTo>
                    <a:lnTo>
                      <a:pt x="832" y="216"/>
                    </a:lnTo>
                    <a:lnTo>
                      <a:pt x="832" y="216"/>
                    </a:lnTo>
                    <a:lnTo>
                      <a:pt x="832" y="216"/>
                    </a:lnTo>
                    <a:lnTo>
                      <a:pt x="832" y="216"/>
                    </a:lnTo>
                    <a:lnTo>
                      <a:pt x="839" y="216"/>
                    </a:lnTo>
                    <a:lnTo>
                      <a:pt x="839" y="216"/>
                    </a:lnTo>
                    <a:lnTo>
                      <a:pt x="839" y="216"/>
                    </a:lnTo>
                    <a:lnTo>
                      <a:pt x="839" y="216"/>
                    </a:lnTo>
                    <a:lnTo>
                      <a:pt x="839" y="216"/>
                    </a:lnTo>
                    <a:lnTo>
                      <a:pt x="839" y="216"/>
                    </a:lnTo>
                    <a:lnTo>
                      <a:pt x="839" y="216"/>
                    </a:lnTo>
                    <a:lnTo>
                      <a:pt x="839" y="208"/>
                    </a:lnTo>
                    <a:lnTo>
                      <a:pt x="846" y="208"/>
                    </a:lnTo>
                    <a:lnTo>
                      <a:pt x="846" y="208"/>
                    </a:lnTo>
                    <a:lnTo>
                      <a:pt x="846" y="208"/>
                    </a:lnTo>
                    <a:lnTo>
                      <a:pt x="846" y="208"/>
                    </a:lnTo>
                    <a:lnTo>
                      <a:pt x="846" y="208"/>
                    </a:lnTo>
                    <a:lnTo>
                      <a:pt x="846" y="208"/>
                    </a:lnTo>
                    <a:lnTo>
                      <a:pt x="846" y="208"/>
                    </a:lnTo>
                    <a:lnTo>
                      <a:pt x="846" y="208"/>
                    </a:lnTo>
                    <a:lnTo>
                      <a:pt x="846" y="208"/>
                    </a:lnTo>
                    <a:lnTo>
                      <a:pt x="846" y="208"/>
                    </a:lnTo>
                    <a:lnTo>
                      <a:pt x="846" y="208"/>
                    </a:lnTo>
                    <a:lnTo>
                      <a:pt x="846" y="208"/>
                    </a:lnTo>
                    <a:lnTo>
                      <a:pt x="846" y="208"/>
                    </a:lnTo>
                    <a:lnTo>
                      <a:pt x="846" y="208"/>
                    </a:lnTo>
                    <a:lnTo>
                      <a:pt x="853" y="208"/>
                    </a:lnTo>
                    <a:lnTo>
                      <a:pt x="853" y="208"/>
                    </a:lnTo>
                    <a:lnTo>
                      <a:pt x="853" y="208"/>
                    </a:lnTo>
                    <a:lnTo>
                      <a:pt x="853" y="208"/>
                    </a:lnTo>
                    <a:lnTo>
                      <a:pt x="853" y="208"/>
                    </a:lnTo>
                    <a:lnTo>
                      <a:pt x="853" y="208"/>
                    </a:lnTo>
                    <a:lnTo>
                      <a:pt x="853" y="208"/>
                    </a:lnTo>
                    <a:lnTo>
                      <a:pt x="853" y="208"/>
                    </a:lnTo>
                    <a:lnTo>
                      <a:pt x="853" y="208"/>
                    </a:lnTo>
                    <a:lnTo>
                      <a:pt x="853" y="208"/>
                    </a:lnTo>
                    <a:lnTo>
                      <a:pt x="853" y="208"/>
                    </a:lnTo>
                    <a:lnTo>
                      <a:pt x="853" y="208"/>
                    </a:lnTo>
                    <a:lnTo>
                      <a:pt x="861" y="208"/>
                    </a:lnTo>
                    <a:lnTo>
                      <a:pt x="861" y="208"/>
                    </a:lnTo>
                    <a:lnTo>
                      <a:pt x="861" y="208"/>
                    </a:lnTo>
                    <a:lnTo>
                      <a:pt x="861" y="208"/>
                    </a:lnTo>
                    <a:lnTo>
                      <a:pt x="861" y="208"/>
                    </a:lnTo>
                    <a:lnTo>
                      <a:pt x="861" y="208"/>
                    </a:lnTo>
                    <a:lnTo>
                      <a:pt x="861" y="208"/>
                    </a:lnTo>
                    <a:lnTo>
                      <a:pt x="861"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68"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75" y="208"/>
                    </a:lnTo>
                    <a:lnTo>
                      <a:pt x="882" y="208"/>
                    </a:lnTo>
                    <a:lnTo>
                      <a:pt x="882" y="208"/>
                    </a:lnTo>
                    <a:lnTo>
                      <a:pt x="882" y="208"/>
                    </a:lnTo>
                    <a:lnTo>
                      <a:pt x="882" y="200"/>
                    </a:lnTo>
                    <a:lnTo>
                      <a:pt x="882" y="200"/>
                    </a:lnTo>
                    <a:lnTo>
                      <a:pt x="882" y="200"/>
                    </a:lnTo>
                    <a:lnTo>
                      <a:pt x="882" y="200"/>
                    </a:lnTo>
                    <a:lnTo>
                      <a:pt x="882" y="200"/>
                    </a:lnTo>
                    <a:lnTo>
                      <a:pt x="882" y="200"/>
                    </a:lnTo>
                    <a:lnTo>
                      <a:pt x="882" y="200"/>
                    </a:lnTo>
                    <a:lnTo>
                      <a:pt x="882" y="200"/>
                    </a:lnTo>
                    <a:lnTo>
                      <a:pt x="882"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89" y="200"/>
                    </a:lnTo>
                    <a:lnTo>
                      <a:pt x="896" y="200"/>
                    </a:lnTo>
                    <a:lnTo>
                      <a:pt x="896" y="200"/>
                    </a:lnTo>
                    <a:lnTo>
                      <a:pt x="896" y="200"/>
                    </a:lnTo>
                    <a:lnTo>
                      <a:pt x="896" y="200"/>
                    </a:lnTo>
                    <a:lnTo>
                      <a:pt x="896" y="200"/>
                    </a:lnTo>
                    <a:lnTo>
                      <a:pt x="896" y="200"/>
                    </a:lnTo>
                    <a:lnTo>
                      <a:pt x="896" y="200"/>
                    </a:lnTo>
                    <a:lnTo>
                      <a:pt x="896" y="200"/>
                    </a:lnTo>
                    <a:lnTo>
                      <a:pt x="903" y="200"/>
                    </a:lnTo>
                    <a:lnTo>
                      <a:pt x="903" y="200"/>
                    </a:lnTo>
                    <a:lnTo>
                      <a:pt x="903" y="200"/>
                    </a:lnTo>
                    <a:lnTo>
                      <a:pt x="903" y="200"/>
                    </a:lnTo>
                    <a:lnTo>
                      <a:pt x="903" y="200"/>
                    </a:lnTo>
                    <a:lnTo>
                      <a:pt x="903" y="200"/>
                    </a:lnTo>
                    <a:lnTo>
                      <a:pt x="903" y="200"/>
                    </a:lnTo>
                    <a:lnTo>
                      <a:pt x="903" y="200"/>
                    </a:lnTo>
                    <a:lnTo>
                      <a:pt x="903" y="200"/>
                    </a:lnTo>
                    <a:lnTo>
                      <a:pt x="903" y="200"/>
                    </a:lnTo>
                    <a:lnTo>
                      <a:pt x="903" y="200"/>
                    </a:lnTo>
                    <a:lnTo>
                      <a:pt x="903" y="200"/>
                    </a:lnTo>
                    <a:lnTo>
                      <a:pt x="910" y="200"/>
                    </a:lnTo>
                    <a:lnTo>
                      <a:pt x="910" y="200"/>
                    </a:lnTo>
                    <a:lnTo>
                      <a:pt x="910" y="200"/>
                    </a:lnTo>
                    <a:lnTo>
                      <a:pt x="910" y="200"/>
                    </a:lnTo>
                    <a:lnTo>
                      <a:pt x="910" y="200"/>
                    </a:lnTo>
                    <a:lnTo>
                      <a:pt x="910" y="200"/>
                    </a:lnTo>
                    <a:lnTo>
                      <a:pt x="910" y="200"/>
                    </a:lnTo>
                    <a:lnTo>
                      <a:pt x="910" y="200"/>
                    </a:lnTo>
                    <a:lnTo>
                      <a:pt x="910" y="200"/>
                    </a:lnTo>
                    <a:lnTo>
                      <a:pt x="910" y="192"/>
                    </a:lnTo>
                    <a:lnTo>
                      <a:pt x="917" y="192"/>
                    </a:lnTo>
                    <a:lnTo>
                      <a:pt x="917" y="192"/>
                    </a:lnTo>
                    <a:lnTo>
                      <a:pt x="917" y="192"/>
                    </a:lnTo>
                    <a:lnTo>
                      <a:pt x="917" y="192"/>
                    </a:lnTo>
                    <a:lnTo>
                      <a:pt x="917" y="192"/>
                    </a:lnTo>
                    <a:lnTo>
                      <a:pt x="917" y="192"/>
                    </a:lnTo>
                    <a:lnTo>
                      <a:pt x="917" y="192"/>
                    </a:lnTo>
                    <a:lnTo>
                      <a:pt x="917" y="192"/>
                    </a:lnTo>
                    <a:lnTo>
                      <a:pt x="917" y="192"/>
                    </a:lnTo>
                    <a:lnTo>
                      <a:pt x="917" y="192"/>
                    </a:lnTo>
                    <a:lnTo>
                      <a:pt x="925" y="192"/>
                    </a:lnTo>
                    <a:lnTo>
                      <a:pt x="925" y="192"/>
                    </a:lnTo>
                    <a:lnTo>
                      <a:pt x="925" y="192"/>
                    </a:lnTo>
                    <a:lnTo>
                      <a:pt x="925" y="192"/>
                    </a:lnTo>
                    <a:lnTo>
                      <a:pt x="925" y="192"/>
                    </a:lnTo>
                    <a:lnTo>
                      <a:pt x="925" y="192"/>
                    </a:lnTo>
                    <a:lnTo>
                      <a:pt x="925" y="192"/>
                    </a:lnTo>
                    <a:lnTo>
                      <a:pt x="925" y="192"/>
                    </a:lnTo>
                    <a:lnTo>
                      <a:pt x="925" y="192"/>
                    </a:lnTo>
                    <a:lnTo>
                      <a:pt x="925" y="192"/>
                    </a:lnTo>
                    <a:lnTo>
                      <a:pt x="925" y="192"/>
                    </a:lnTo>
                    <a:lnTo>
                      <a:pt x="925"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2"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39" y="192"/>
                    </a:lnTo>
                    <a:lnTo>
                      <a:pt x="946" y="192"/>
                    </a:lnTo>
                    <a:lnTo>
                      <a:pt x="946" y="192"/>
                    </a:lnTo>
                    <a:lnTo>
                      <a:pt x="946" y="192"/>
                    </a:lnTo>
                    <a:lnTo>
                      <a:pt x="946" y="192"/>
                    </a:lnTo>
                    <a:lnTo>
                      <a:pt x="946" y="192"/>
                    </a:lnTo>
                    <a:lnTo>
                      <a:pt x="946" y="192"/>
                    </a:lnTo>
                    <a:lnTo>
                      <a:pt x="946" y="192"/>
                    </a:lnTo>
                    <a:lnTo>
                      <a:pt x="946" y="184"/>
                    </a:lnTo>
                    <a:lnTo>
                      <a:pt x="946" y="184"/>
                    </a:lnTo>
                    <a:lnTo>
                      <a:pt x="946" y="184"/>
                    </a:lnTo>
                    <a:lnTo>
                      <a:pt x="946" y="184"/>
                    </a:lnTo>
                    <a:lnTo>
                      <a:pt x="946" y="184"/>
                    </a:lnTo>
                    <a:lnTo>
                      <a:pt x="946" y="184"/>
                    </a:lnTo>
                    <a:lnTo>
                      <a:pt x="946" y="184"/>
                    </a:lnTo>
                    <a:lnTo>
                      <a:pt x="946" y="184"/>
                    </a:lnTo>
                    <a:lnTo>
                      <a:pt x="946" y="184"/>
                    </a:lnTo>
                    <a:lnTo>
                      <a:pt x="953" y="184"/>
                    </a:lnTo>
                    <a:lnTo>
                      <a:pt x="953" y="184"/>
                    </a:lnTo>
                    <a:lnTo>
                      <a:pt x="953" y="184"/>
                    </a:lnTo>
                    <a:lnTo>
                      <a:pt x="953" y="184"/>
                    </a:lnTo>
                    <a:lnTo>
                      <a:pt x="953" y="184"/>
                    </a:lnTo>
                    <a:lnTo>
                      <a:pt x="953" y="184"/>
                    </a:lnTo>
                    <a:lnTo>
                      <a:pt x="953" y="184"/>
                    </a:lnTo>
                    <a:lnTo>
                      <a:pt x="953" y="184"/>
                    </a:lnTo>
                    <a:lnTo>
                      <a:pt x="953" y="184"/>
                    </a:lnTo>
                    <a:lnTo>
                      <a:pt x="953" y="184"/>
                    </a:lnTo>
                    <a:lnTo>
                      <a:pt x="953" y="184"/>
                    </a:lnTo>
                    <a:lnTo>
                      <a:pt x="953" y="184"/>
                    </a:lnTo>
                    <a:lnTo>
                      <a:pt x="953" y="184"/>
                    </a:lnTo>
                    <a:lnTo>
                      <a:pt x="953" y="184"/>
                    </a:lnTo>
                    <a:lnTo>
                      <a:pt x="960" y="184"/>
                    </a:lnTo>
                    <a:lnTo>
                      <a:pt x="960" y="184"/>
                    </a:lnTo>
                    <a:lnTo>
                      <a:pt x="960" y="184"/>
                    </a:lnTo>
                    <a:lnTo>
                      <a:pt x="960" y="184"/>
                    </a:lnTo>
                    <a:lnTo>
                      <a:pt x="960" y="184"/>
                    </a:lnTo>
                    <a:lnTo>
                      <a:pt x="960" y="184"/>
                    </a:lnTo>
                    <a:lnTo>
                      <a:pt x="960" y="184"/>
                    </a:lnTo>
                    <a:lnTo>
                      <a:pt x="960" y="184"/>
                    </a:lnTo>
                    <a:lnTo>
                      <a:pt x="960" y="184"/>
                    </a:lnTo>
                    <a:lnTo>
                      <a:pt x="960" y="184"/>
                    </a:lnTo>
                    <a:lnTo>
                      <a:pt x="960" y="184"/>
                    </a:lnTo>
                    <a:lnTo>
                      <a:pt x="960" y="176"/>
                    </a:lnTo>
                    <a:lnTo>
                      <a:pt x="960" y="176"/>
                    </a:lnTo>
                    <a:lnTo>
                      <a:pt x="960" y="176"/>
                    </a:lnTo>
                    <a:lnTo>
                      <a:pt x="960" y="176"/>
                    </a:lnTo>
                    <a:lnTo>
                      <a:pt x="960" y="176"/>
                    </a:lnTo>
                    <a:lnTo>
                      <a:pt x="967" y="176"/>
                    </a:lnTo>
                    <a:lnTo>
                      <a:pt x="967" y="176"/>
                    </a:lnTo>
                    <a:lnTo>
                      <a:pt x="967" y="176"/>
                    </a:lnTo>
                    <a:lnTo>
                      <a:pt x="967" y="176"/>
                    </a:lnTo>
                    <a:lnTo>
                      <a:pt x="967" y="176"/>
                    </a:lnTo>
                    <a:lnTo>
                      <a:pt x="967" y="176"/>
                    </a:lnTo>
                    <a:lnTo>
                      <a:pt x="967" y="176"/>
                    </a:lnTo>
                    <a:lnTo>
                      <a:pt x="967" y="176"/>
                    </a:lnTo>
                    <a:lnTo>
                      <a:pt x="967" y="176"/>
                    </a:lnTo>
                    <a:lnTo>
                      <a:pt x="967" y="176"/>
                    </a:lnTo>
                    <a:lnTo>
                      <a:pt x="967" y="176"/>
                    </a:lnTo>
                    <a:lnTo>
                      <a:pt x="967" y="176"/>
                    </a:lnTo>
                    <a:lnTo>
                      <a:pt x="967" y="176"/>
                    </a:lnTo>
                    <a:lnTo>
                      <a:pt x="967" y="176"/>
                    </a:lnTo>
                    <a:lnTo>
                      <a:pt x="974" y="176"/>
                    </a:lnTo>
                    <a:lnTo>
                      <a:pt x="974" y="176"/>
                    </a:lnTo>
                    <a:lnTo>
                      <a:pt x="974" y="176"/>
                    </a:lnTo>
                    <a:lnTo>
                      <a:pt x="974" y="176"/>
                    </a:lnTo>
                    <a:lnTo>
                      <a:pt x="974" y="176"/>
                    </a:lnTo>
                    <a:lnTo>
                      <a:pt x="974" y="176"/>
                    </a:lnTo>
                    <a:lnTo>
                      <a:pt x="974" y="176"/>
                    </a:lnTo>
                    <a:lnTo>
                      <a:pt x="974" y="176"/>
                    </a:lnTo>
                    <a:lnTo>
                      <a:pt x="974" y="176"/>
                    </a:lnTo>
                    <a:lnTo>
                      <a:pt x="974" y="176"/>
                    </a:lnTo>
                    <a:lnTo>
                      <a:pt x="974" y="176"/>
                    </a:lnTo>
                    <a:lnTo>
                      <a:pt x="974" y="176"/>
                    </a:lnTo>
                    <a:lnTo>
                      <a:pt x="981" y="176"/>
                    </a:lnTo>
                    <a:lnTo>
                      <a:pt x="981" y="168"/>
                    </a:lnTo>
                    <a:lnTo>
                      <a:pt x="981" y="168"/>
                    </a:lnTo>
                    <a:lnTo>
                      <a:pt x="981" y="168"/>
                    </a:lnTo>
                    <a:lnTo>
                      <a:pt x="981" y="168"/>
                    </a:lnTo>
                    <a:lnTo>
                      <a:pt x="981" y="168"/>
                    </a:lnTo>
                    <a:lnTo>
                      <a:pt x="981" y="168"/>
                    </a:lnTo>
                    <a:lnTo>
                      <a:pt x="981" y="168"/>
                    </a:lnTo>
                    <a:lnTo>
                      <a:pt x="981" y="168"/>
                    </a:lnTo>
                    <a:lnTo>
                      <a:pt x="981" y="168"/>
                    </a:lnTo>
                    <a:lnTo>
                      <a:pt x="981" y="168"/>
                    </a:lnTo>
                    <a:lnTo>
                      <a:pt x="981" y="160"/>
                    </a:lnTo>
                    <a:lnTo>
                      <a:pt x="989" y="160"/>
                    </a:lnTo>
                    <a:lnTo>
                      <a:pt x="989" y="160"/>
                    </a:lnTo>
                    <a:lnTo>
                      <a:pt x="989" y="160"/>
                    </a:lnTo>
                    <a:lnTo>
                      <a:pt x="989" y="160"/>
                    </a:lnTo>
                    <a:lnTo>
                      <a:pt x="989" y="160"/>
                    </a:lnTo>
                    <a:lnTo>
                      <a:pt x="989" y="160"/>
                    </a:lnTo>
                    <a:lnTo>
                      <a:pt x="989" y="160"/>
                    </a:lnTo>
                    <a:lnTo>
                      <a:pt x="989" y="160"/>
                    </a:lnTo>
                    <a:lnTo>
                      <a:pt x="989" y="160"/>
                    </a:lnTo>
                    <a:lnTo>
                      <a:pt x="989" y="160"/>
                    </a:lnTo>
                    <a:lnTo>
                      <a:pt x="989" y="160"/>
                    </a:lnTo>
                    <a:lnTo>
                      <a:pt x="989" y="160"/>
                    </a:lnTo>
                    <a:lnTo>
                      <a:pt x="996" y="160"/>
                    </a:lnTo>
                    <a:lnTo>
                      <a:pt x="996" y="160"/>
                    </a:lnTo>
                    <a:lnTo>
                      <a:pt x="996" y="160"/>
                    </a:lnTo>
                    <a:lnTo>
                      <a:pt x="996" y="160"/>
                    </a:lnTo>
                    <a:lnTo>
                      <a:pt x="996" y="160"/>
                    </a:lnTo>
                    <a:lnTo>
                      <a:pt x="996" y="160"/>
                    </a:lnTo>
                    <a:lnTo>
                      <a:pt x="996" y="160"/>
                    </a:lnTo>
                    <a:lnTo>
                      <a:pt x="996" y="160"/>
                    </a:lnTo>
                    <a:lnTo>
                      <a:pt x="996" y="160"/>
                    </a:lnTo>
                    <a:lnTo>
                      <a:pt x="996" y="160"/>
                    </a:lnTo>
                    <a:lnTo>
                      <a:pt x="1003" y="160"/>
                    </a:lnTo>
                    <a:lnTo>
                      <a:pt x="1003" y="160"/>
                    </a:lnTo>
                    <a:lnTo>
                      <a:pt x="1003" y="160"/>
                    </a:lnTo>
                    <a:lnTo>
                      <a:pt x="1003" y="152"/>
                    </a:lnTo>
                    <a:lnTo>
                      <a:pt x="1003" y="152"/>
                    </a:lnTo>
                    <a:lnTo>
                      <a:pt x="1003" y="152"/>
                    </a:lnTo>
                    <a:lnTo>
                      <a:pt x="1003" y="152"/>
                    </a:lnTo>
                    <a:lnTo>
                      <a:pt x="1003" y="152"/>
                    </a:lnTo>
                    <a:lnTo>
                      <a:pt x="1003" y="152"/>
                    </a:lnTo>
                    <a:lnTo>
                      <a:pt x="1003" y="152"/>
                    </a:lnTo>
                    <a:lnTo>
                      <a:pt x="1003" y="152"/>
                    </a:lnTo>
                    <a:lnTo>
                      <a:pt x="1003" y="152"/>
                    </a:lnTo>
                    <a:lnTo>
                      <a:pt x="1003" y="152"/>
                    </a:lnTo>
                    <a:lnTo>
                      <a:pt x="1003" y="152"/>
                    </a:lnTo>
                    <a:lnTo>
                      <a:pt x="1010" y="152"/>
                    </a:lnTo>
                    <a:lnTo>
                      <a:pt x="1010" y="152"/>
                    </a:lnTo>
                    <a:lnTo>
                      <a:pt x="1010" y="152"/>
                    </a:lnTo>
                    <a:lnTo>
                      <a:pt x="1010" y="152"/>
                    </a:lnTo>
                    <a:lnTo>
                      <a:pt x="1010" y="152"/>
                    </a:lnTo>
                    <a:lnTo>
                      <a:pt x="1010" y="152"/>
                    </a:lnTo>
                    <a:lnTo>
                      <a:pt x="1010" y="152"/>
                    </a:lnTo>
                    <a:lnTo>
                      <a:pt x="1010" y="152"/>
                    </a:lnTo>
                    <a:lnTo>
                      <a:pt x="1010" y="152"/>
                    </a:lnTo>
                    <a:lnTo>
                      <a:pt x="1010" y="152"/>
                    </a:lnTo>
                    <a:lnTo>
                      <a:pt x="1010" y="152"/>
                    </a:lnTo>
                    <a:lnTo>
                      <a:pt x="1010" y="152"/>
                    </a:lnTo>
                    <a:lnTo>
                      <a:pt x="1010" y="152"/>
                    </a:lnTo>
                    <a:lnTo>
                      <a:pt x="1010" y="152"/>
                    </a:lnTo>
                    <a:lnTo>
                      <a:pt x="1017" y="152"/>
                    </a:lnTo>
                    <a:lnTo>
                      <a:pt x="1017" y="152"/>
                    </a:lnTo>
                    <a:lnTo>
                      <a:pt x="1017" y="152"/>
                    </a:lnTo>
                    <a:lnTo>
                      <a:pt x="1017" y="152"/>
                    </a:lnTo>
                    <a:lnTo>
                      <a:pt x="1017" y="152"/>
                    </a:lnTo>
                    <a:lnTo>
                      <a:pt x="1017" y="152"/>
                    </a:lnTo>
                    <a:lnTo>
                      <a:pt x="1017" y="152"/>
                    </a:lnTo>
                    <a:lnTo>
                      <a:pt x="1017" y="152"/>
                    </a:lnTo>
                    <a:lnTo>
                      <a:pt x="1017" y="152"/>
                    </a:lnTo>
                    <a:lnTo>
                      <a:pt x="1017" y="152"/>
                    </a:lnTo>
                    <a:lnTo>
                      <a:pt x="1017" y="152"/>
                    </a:lnTo>
                    <a:lnTo>
                      <a:pt x="1017" y="152"/>
                    </a:lnTo>
                    <a:lnTo>
                      <a:pt x="1017" y="152"/>
                    </a:lnTo>
                    <a:lnTo>
                      <a:pt x="1017" y="152"/>
                    </a:lnTo>
                    <a:lnTo>
                      <a:pt x="1024" y="152"/>
                    </a:lnTo>
                    <a:lnTo>
                      <a:pt x="1024" y="152"/>
                    </a:lnTo>
                    <a:lnTo>
                      <a:pt x="1024" y="152"/>
                    </a:lnTo>
                    <a:lnTo>
                      <a:pt x="1024" y="152"/>
                    </a:lnTo>
                    <a:lnTo>
                      <a:pt x="1024" y="152"/>
                    </a:lnTo>
                    <a:lnTo>
                      <a:pt x="1024" y="152"/>
                    </a:lnTo>
                    <a:lnTo>
                      <a:pt x="1024" y="152"/>
                    </a:lnTo>
                    <a:lnTo>
                      <a:pt x="1024" y="152"/>
                    </a:lnTo>
                    <a:lnTo>
                      <a:pt x="1031" y="152"/>
                    </a:lnTo>
                    <a:lnTo>
                      <a:pt x="1031" y="152"/>
                    </a:lnTo>
                    <a:lnTo>
                      <a:pt x="1031" y="152"/>
                    </a:lnTo>
                    <a:lnTo>
                      <a:pt x="1031" y="144"/>
                    </a:lnTo>
                    <a:lnTo>
                      <a:pt x="1031" y="144"/>
                    </a:lnTo>
                    <a:lnTo>
                      <a:pt x="1031" y="144"/>
                    </a:lnTo>
                    <a:lnTo>
                      <a:pt x="1031" y="144"/>
                    </a:lnTo>
                    <a:lnTo>
                      <a:pt x="1031" y="144"/>
                    </a:lnTo>
                    <a:lnTo>
                      <a:pt x="1031" y="144"/>
                    </a:lnTo>
                    <a:lnTo>
                      <a:pt x="1031" y="144"/>
                    </a:lnTo>
                    <a:lnTo>
                      <a:pt x="1038" y="144"/>
                    </a:lnTo>
                    <a:lnTo>
                      <a:pt x="1038" y="136"/>
                    </a:lnTo>
                    <a:lnTo>
                      <a:pt x="1038" y="136"/>
                    </a:lnTo>
                    <a:lnTo>
                      <a:pt x="1038" y="136"/>
                    </a:lnTo>
                    <a:lnTo>
                      <a:pt x="1038" y="136"/>
                    </a:lnTo>
                    <a:lnTo>
                      <a:pt x="1038" y="136"/>
                    </a:lnTo>
                    <a:lnTo>
                      <a:pt x="1045" y="136"/>
                    </a:lnTo>
                    <a:lnTo>
                      <a:pt x="1045" y="136"/>
                    </a:lnTo>
                    <a:lnTo>
                      <a:pt x="1045" y="136"/>
                    </a:lnTo>
                    <a:lnTo>
                      <a:pt x="1045" y="136"/>
                    </a:lnTo>
                    <a:lnTo>
                      <a:pt x="1045" y="136"/>
                    </a:lnTo>
                    <a:lnTo>
                      <a:pt x="1045" y="136"/>
                    </a:lnTo>
                    <a:lnTo>
                      <a:pt x="1045" y="136"/>
                    </a:lnTo>
                    <a:lnTo>
                      <a:pt x="1045" y="136"/>
                    </a:lnTo>
                    <a:lnTo>
                      <a:pt x="1045" y="136"/>
                    </a:lnTo>
                    <a:lnTo>
                      <a:pt x="1045" y="136"/>
                    </a:lnTo>
                    <a:lnTo>
                      <a:pt x="1045" y="136"/>
                    </a:lnTo>
                    <a:lnTo>
                      <a:pt x="1045" y="136"/>
                    </a:lnTo>
                    <a:lnTo>
                      <a:pt x="1053" y="136"/>
                    </a:lnTo>
                    <a:lnTo>
                      <a:pt x="1053" y="136"/>
                    </a:lnTo>
                    <a:lnTo>
                      <a:pt x="1053" y="136"/>
                    </a:lnTo>
                    <a:lnTo>
                      <a:pt x="1053" y="136"/>
                    </a:lnTo>
                    <a:lnTo>
                      <a:pt x="1053" y="136"/>
                    </a:lnTo>
                    <a:lnTo>
                      <a:pt x="1053" y="136"/>
                    </a:lnTo>
                    <a:lnTo>
                      <a:pt x="1053" y="136"/>
                    </a:lnTo>
                    <a:lnTo>
                      <a:pt x="1053" y="128"/>
                    </a:lnTo>
                    <a:lnTo>
                      <a:pt x="1060" y="128"/>
                    </a:lnTo>
                    <a:lnTo>
                      <a:pt x="1060" y="120"/>
                    </a:lnTo>
                    <a:lnTo>
                      <a:pt x="1060" y="120"/>
                    </a:lnTo>
                    <a:lnTo>
                      <a:pt x="1060" y="120"/>
                    </a:lnTo>
                    <a:lnTo>
                      <a:pt x="1060" y="120"/>
                    </a:lnTo>
                    <a:lnTo>
                      <a:pt x="1060" y="112"/>
                    </a:lnTo>
                    <a:lnTo>
                      <a:pt x="1060" y="112"/>
                    </a:lnTo>
                    <a:lnTo>
                      <a:pt x="1060" y="112"/>
                    </a:lnTo>
                    <a:lnTo>
                      <a:pt x="1067" y="112"/>
                    </a:lnTo>
                    <a:lnTo>
                      <a:pt x="1067" y="112"/>
                    </a:lnTo>
                    <a:lnTo>
                      <a:pt x="1067" y="112"/>
                    </a:lnTo>
                    <a:lnTo>
                      <a:pt x="1067" y="112"/>
                    </a:lnTo>
                    <a:lnTo>
                      <a:pt x="1067" y="112"/>
                    </a:lnTo>
                    <a:lnTo>
                      <a:pt x="1067" y="112"/>
                    </a:lnTo>
                    <a:lnTo>
                      <a:pt x="1067" y="112"/>
                    </a:lnTo>
                    <a:lnTo>
                      <a:pt x="1067" y="112"/>
                    </a:lnTo>
                    <a:lnTo>
                      <a:pt x="1067" y="112"/>
                    </a:lnTo>
                    <a:lnTo>
                      <a:pt x="1067" y="104"/>
                    </a:lnTo>
                    <a:lnTo>
                      <a:pt x="1074" y="104"/>
                    </a:lnTo>
                    <a:lnTo>
                      <a:pt x="1074" y="104"/>
                    </a:lnTo>
                    <a:lnTo>
                      <a:pt x="1074" y="104"/>
                    </a:lnTo>
                    <a:lnTo>
                      <a:pt x="1074" y="104"/>
                    </a:lnTo>
                    <a:lnTo>
                      <a:pt x="1074" y="104"/>
                    </a:lnTo>
                    <a:lnTo>
                      <a:pt x="1074" y="104"/>
                    </a:lnTo>
                    <a:lnTo>
                      <a:pt x="1074" y="104"/>
                    </a:lnTo>
                    <a:lnTo>
                      <a:pt x="1074" y="104"/>
                    </a:lnTo>
                    <a:lnTo>
                      <a:pt x="1074" y="104"/>
                    </a:lnTo>
                    <a:lnTo>
                      <a:pt x="1074" y="104"/>
                    </a:lnTo>
                    <a:lnTo>
                      <a:pt x="1081" y="104"/>
                    </a:lnTo>
                    <a:lnTo>
                      <a:pt x="1081" y="104"/>
                    </a:lnTo>
                    <a:lnTo>
                      <a:pt x="1081" y="104"/>
                    </a:lnTo>
                    <a:lnTo>
                      <a:pt x="1081" y="96"/>
                    </a:lnTo>
                    <a:lnTo>
                      <a:pt x="1081" y="96"/>
                    </a:lnTo>
                    <a:lnTo>
                      <a:pt x="1081" y="88"/>
                    </a:lnTo>
                    <a:lnTo>
                      <a:pt x="1088" y="88"/>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80"/>
                    </a:lnTo>
                    <a:lnTo>
                      <a:pt x="1088" y="72"/>
                    </a:lnTo>
                    <a:lnTo>
                      <a:pt x="1095" y="72"/>
                    </a:lnTo>
                    <a:lnTo>
                      <a:pt x="1095" y="72"/>
                    </a:lnTo>
                    <a:lnTo>
                      <a:pt x="1095" y="72"/>
                    </a:lnTo>
                    <a:lnTo>
                      <a:pt x="1095" y="72"/>
                    </a:lnTo>
                    <a:lnTo>
                      <a:pt x="1095" y="72"/>
                    </a:lnTo>
                    <a:lnTo>
                      <a:pt x="1095" y="72"/>
                    </a:lnTo>
                    <a:lnTo>
                      <a:pt x="1095" y="72"/>
                    </a:lnTo>
                    <a:lnTo>
                      <a:pt x="1095" y="72"/>
                    </a:lnTo>
                    <a:lnTo>
                      <a:pt x="1095" y="72"/>
                    </a:lnTo>
                    <a:lnTo>
                      <a:pt x="1095" y="72"/>
                    </a:lnTo>
                    <a:lnTo>
                      <a:pt x="1095" y="72"/>
                    </a:lnTo>
                    <a:lnTo>
                      <a:pt x="1095" y="72"/>
                    </a:lnTo>
                    <a:lnTo>
                      <a:pt x="1095" y="72"/>
                    </a:lnTo>
                    <a:lnTo>
                      <a:pt x="1095" y="72"/>
                    </a:lnTo>
                    <a:lnTo>
                      <a:pt x="1102" y="72"/>
                    </a:lnTo>
                    <a:lnTo>
                      <a:pt x="1102" y="72"/>
                    </a:lnTo>
                    <a:lnTo>
                      <a:pt x="1102" y="72"/>
                    </a:lnTo>
                    <a:lnTo>
                      <a:pt x="1102" y="72"/>
                    </a:lnTo>
                    <a:lnTo>
                      <a:pt x="1102" y="72"/>
                    </a:lnTo>
                    <a:lnTo>
                      <a:pt x="1102" y="72"/>
                    </a:lnTo>
                    <a:lnTo>
                      <a:pt x="1102" y="72"/>
                    </a:lnTo>
                    <a:lnTo>
                      <a:pt x="1102" y="72"/>
                    </a:lnTo>
                    <a:lnTo>
                      <a:pt x="1102" y="72"/>
                    </a:lnTo>
                    <a:lnTo>
                      <a:pt x="1102" y="72"/>
                    </a:lnTo>
                    <a:lnTo>
                      <a:pt x="1102" y="72"/>
                    </a:lnTo>
                    <a:lnTo>
                      <a:pt x="1102" y="72"/>
                    </a:lnTo>
                    <a:lnTo>
                      <a:pt x="1109" y="72"/>
                    </a:lnTo>
                    <a:lnTo>
                      <a:pt x="1109" y="64"/>
                    </a:lnTo>
                    <a:lnTo>
                      <a:pt x="1109" y="64"/>
                    </a:lnTo>
                    <a:lnTo>
                      <a:pt x="1109" y="64"/>
                    </a:lnTo>
                    <a:lnTo>
                      <a:pt x="1109" y="64"/>
                    </a:lnTo>
                    <a:lnTo>
                      <a:pt x="1109" y="64"/>
                    </a:lnTo>
                    <a:lnTo>
                      <a:pt x="1109" y="64"/>
                    </a:lnTo>
                    <a:lnTo>
                      <a:pt x="1109" y="64"/>
                    </a:lnTo>
                    <a:lnTo>
                      <a:pt x="1109" y="64"/>
                    </a:lnTo>
                    <a:lnTo>
                      <a:pt x="1109" y="64"/>
                    </a:lnTo>
                    <a:lnTo>
                      <a:pt x="1109" y="64"/>
                    </a:lnTo>
                    <a:lnTo>
                      <a:pt x="1109" y="64"/>
                    </a:lnTo>
                    <a:lnTo>
                      <a:pt x="1117" y="64"/>
                    </a:lnTo>
                    <a:lnTo>
                      <a:pt x="1117" y="64"/>
                    </a:lnTo>
                    <a:lnTo>
                      <a:pt x="1117" y="64"/>
                    </a:lnTo>
                    <a:lnTo>
                      <a:pt x="1117" y="64"/>
                    </a:lnTo>
                    <a:lnTo>
                      <a:pt x="1117" y="64"/>
                    </a:lnTo>
                    <a:lnTo>
                      <a:pt x="1117" y="64"/>
                    </a:lnTo>
                    <a:lnTo>
                      <a:pt x="1117" y="64"/>
                    </a:lnTo>
                    <a:lnTo>
                      <a:pt x="1117" y="64"/>
                    </a:lnTo>
                    <a:lnTo>
                      <a:pt x="1117" y="64"/>
                    </a:lnTo>
                    <a:lnTo>
                      <a:pt x="1117" y="64"/>
                    </a:lnTo>
                    <a:lnTo>
                      <a:pt x="1124" y="64"/>
                    </a:lnTo>
                    <a:lnTo>
                      <a:pt x="1124" y="64"/>
                    </a:lnTo>
                    <a:lnTo>
                      <a:pt x="1124" y="64"/>
                    </a:lnTo>
                    <a:lnTo>
                      <a:pt x="1124" y="64"/>
                    </a:lnTo>
                    <a:lnTo>
                      <a:pt x="1124" y="64"/>
                    </a:lnTo>
                    <a:lnTo>
                      <a:pt x="1124" y="64"/>
                    </a:lnTo>
                    <a:lnTo>
                      <a:pt x="1124" y="64"/>
                    </a:lnTo>
                    <a:lnTo>
                      <a:pt x="1124" y="64"/>
                    </a:lnTo>
                    <a:lnTo>
                      <a:pt x="1124" y="64"/>
                    </a:lnTo>
                    <a:lnTo>
                      <a:pt x="1124" y="56"/>
                    </a:lnTo>
                    <a:lnTo>
                      <a:pt x="1124" y="56"/>
                    </a:lnTo>
                    <a:lnTo>
                      <a:pt x="1124" y="56"/>
                    </a:lnTo>
                    <a:lnTo>
                      <a:pt x="1131" y="56"/>
                    </a:lnTo>
                    <a:lnTo>
                      <a:pt x="1131" y="56"/>
                    </a:lnTo>
                    <a:lnTo>
                      <a:pt x="1131" y="56"/>
                    </a:lnTo>
                    <a:lnTo>
                      <a:pt x="1131" y="56"/>
                    </a:lnTo>
                    <a:lnTo>
                      <a:pt x="1131" y="56"/>
                    </a:lnTo>
                    <a:lnTo>
                      <a:pt x="1131" y="56"/>
                    </a:lnTo>
                    <a:lnTo>
                      <a:pt x="1131" y="56"/>
                    </a:lnTo>
                    <a:lnTo>
                      <a:pt x="1131" y="56"/>
                    </a:lnTo>
                    <a:lnTo>
                      <a:pt x="1138" y="56"/>
                    </a:lnTo>
                    <a:lnTo>
                      <a:pt x="1138" y="56"/>
                    </a:lnTo>
                    <a:lnTo>
                      <a:pt x="1138" y="56"/>
                    </a:lnTo>
                    <a:lnTo>
                      <a:pt x="1138" y="56"/>
                    </a:lnTo>
                    <a:lnTo>
                      <a:pt x="1138" y="56"/>
                    </a:lnTo>
                    <a:lnTo>
                      <a:pt x="1138" y="56"/>
                    </a:lnTo>
                    <a:lnTo>
                      <a:pt x="1138" y="56"/>
                    </a:lnTo>
                    <a:lnTo>
                      <a:pt x="1138" y="56"/>
                    </a:lnTo>
                    <a:lnTo>
                      <a:pt x="1138" y="56"/>
                    </a:lnTo>
                    <a:lnTo>
                      <a:pt x="1138" y="56"/>
                    </a:lnTo>
                    <a:lnTo>
                      <a:pt x="1138" y="56"/>
                    </a:lnTo>
                    <a:lnTo>
                      <a:pt x="1138" y="56"/>
                    </a:lnTo>
                    <a:lnTo>
                      <a:pt x="1145" y="56"/>
                    </a:lnTo>
                    <a:lnTo>
                      <a:pt x="1145" y="56"/>
                    </a:lnTo>
                    <a:lnTo>
                      <a:pt x="1145" y="56"/>
                    </a:lnTo>
                    <a:lnTo>
                      <a:pt x="1145" y="56"/>
                    </a:lnTo>
                    <a:lnTo>
                      <a:pt x="1145" y="56"/>
                    </a:lnTo>
                    <a:lnTo>
                      <a:pt x="1145" y="56"/>
                    </a:lnTo>
                    <a:lnTo>
                      <a:pt x="1145" y="56"/>
                    </a:lnTo>
                    <a:lnTo>
                      <a:pt x="1145" y="48"/>
                    </a:lnTo>
                    <a:lnTo>
                      <a:pt x="1145" y="48"/>
                    </a:lnTo>
                    <a:lnTo>
                      <a:pt x="1145" y="48"/>
                    </a:lnTo>
                    <a:lnTo>
                      <a:pt x="1145" y="48"/>
                    </a:lnTo>
                    <a:lnTo>
                      <a:pt x="1145" y="48"/>
                    </a:lnTo>
                    <a:lnTo>
                      <a:pt x="1145" y="48"/>
                    </a:lnTo>
                    <a:lnTo>
                      <a:pt x="1145" y="48"/>
                    </a:lnTo>
                    <a:lnTo>
                      <a:pt x="1145" y="48"/>
                    </a:lnTo>
                    <a:lnTo>
                      <a:pt x="1145"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2" y="48"/>
                    </a:lnTo>
                    <a:lnTo>
                      <a:pt x="1159" y="48"/>
                    </a:lnTo>
                    <a:lnTo>
                      <a:pt x="1159" y="48"/>
                    </a:lnTo>
                    <a:lnTo>
                      <a:pt x="1159" y="48"/>
                    </a:lnTo>
                    <a:lnTo>
                      <a:pt x="1159" y="48"/>
                    </a:lnTo>
                    <a:lnTo>
                      <a:pt x="1166" y="48"/>
                    </a:lnTo>
                    <a:lnTo>
                      <a:pt x="1166" y="48"/>
                    </a:lnTo>
                    <a:lnTo>
                      <a:pt x="1166" y="48"/>
                    </a:lnTo>
                    <a:lnTo>
                      <a:pt x="1166" y="48"/>
                    </a:lnTo>
                    <a:lnTo>
                      <a:pt x="1166" y="48"/>
                    </a:lnTo>
                    <a:lnTo>
                      <a:pt x="1166" y="48"/>
                    </a:lnTo>
                    <a:lnTo>
                      <a:pt x="1166" y="48"/>
                    </a:lnTo>
                    <a:lnTo>
                      <a:pt x="1166" y="48"/>
                    </a:lnTo>
                    <a:lnTo>
                      <a:pt x="1173" y="48"/>
                    </a:lnTo>
                    <a:lnTo>
                      <a:pt x="1173" y="48"/>
                    </a:lnTo>
                    <a:lnTo>
                      <a:pt x="1173" y="48"/>
                    </a:lnTo>
                    <a:lnTo>
                      <a:pt x="1173" y="48"/>
                    </a:lnTo>
                    <a:lnTo>
                      <a:pt x="1173" y="48"/>
                    </a:lnTo>
                    <a:lnTo>
                      <a:pt x="1173" y="48"/>
                    </a:lnTo>
                    <a:lnTo>
                      <a:pt x="1173" y="48"/>
                    </a:lnTo>
                    <a:lnTo>
                      <a:pt x="1173" y="48"/>
                    </a:lnTo>
                    <a:lnTo>
                      <a:pt x="1181" y="48"/>
                    </a:lnTo>
                    <a:lnTo>
                      <a:pt x="1181" y="48"/>
                    </a:lnTo>
                    <a:lnTo>
                      <a:pt x="1181" y="48"/>
                    </a:lnTo>
                    <a:lnTo>
                      <a:pt x="1181" y="40"/>
                    </a:lnTo>
                    <a:lnTo>
                      <a:pt x="1181" y="40"/>
                    </a:lnTo>
                    <a:lnTo>
                      <a:pt x="1181" y="40"/>
                    </a:lnTo>
                    <a:lnTo>
                      <a:pt x="1188" y="40"/>
                    </a:lnTo>
                    <a:lnTo>
                      <a:pt x="1188" y="40"/>
                    </a:lnTo>
                    <a:lnTo>
                      <a:pt x="1188" y="40"/>
                    </a:lnTo>
                    <a:lnTo>
                      <a:pt x="1188" y="32"/>
                    </a:lnTo>
                    <a:lnTo>
                      <a:pt x="1188" y="32"/>
                    </a:lnTo>
                    <a:lnTo>
                      <a:pt x="1188" y="32"/>
                    </a:lnTo>
                    <a:lnTo>
                      <a:pt x="1188" y="32"/>
                    </a:lnTo>
                    <a:lnTo>
                      <a:pt x="1188" y="32"/>
                    </a:lnTo>
                    <a:lnTo>
                      <a:pt x="1195" y="32"/>
                    </a:lnTo>
                    <a:lnTo>
                      <a:pt x="1195" y="24"/>
                    </a:lnTo>
                    <a:lnTo>
                      <a:pt x="1195" y="24"/>
                    </a:lnTo>
                    <a:lnTo>
                      <a:pt x="1195" y="24"/>
                    </a:lnTo>
                    <a:lnTo>
                      <a:pt x="1195" y="24"/>
                    </a:lnTo>
                    <a:lnTo>
                      <a:pt x="1195" y="24"/>
                    </a:lnTo>
                    <a:lnTo>
                      <a:pt x="1195" y="24"/>
                    </a:lnTo>
                    <a:lnTo>
                      <a:pt x="1195" y="16"/>
                    </a:lnTo>
                    <a:lnTo>
                      <a:pt x="1195" y="16"/>
                    </a:lnTo>
                    <a:lnTo>
                      <a:pt x="1195" y="16"/>
                    </a:lnTo>
                    <a:lnTo>
                      <a:pt x="1195" y="16"/>
                    </a:lnTo>
                    <a:lnTo>
                      <a:pt x="1195" y="16"/>
                    </a:lnTo>
                    <a:lnTo>
                      <a:pt x="1202" y="16"/>
                    </a:lnTo>
                    <a:lnTo>
                      <a:pt x="1202" y="16"/>
                    </a:lnTo>
                    <a:lnTo>
                      <a:pt x="1202" y="16"/>
                    </a:lnTo>
                    <a:lnTo>
                      <a:pt x="1202" y="16"/>
                    </a:lnTo>
                    <a:lnTo>
                      <a:pt x="1202" y="16"/>
                    </a:lnTo>
                    <a:lnTo>
                      <a:pt x="1202" y="16"/>
                    </a:lnTo>
                    <a:lnTo>
                      <a:pt x="1202" y="16"/>
                    </a:lnTo>
                    <a:lnTo>
                      <a:pt x="1202" y="16"/>
                    </a:lnTo>
                    <a:lnTo>
                      <a:pt x="1202" y="16"/>
                    </a:lnTo>
                    <a:lnTo>
                      <a:pt x="1202"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09" y="16"/>
                    </a:lnTo>
                    <a:lnTo>
                      <a:pt x="1216" y="16"/>
                    </a:lnTo>
                    <a:lnTo>
                      <a:pt x="1216" y="16"/>
                    </a:lnTo>
                    <a:lnTo>
                      <a:pt x="1216" y="16"/>
                    </a:lnTo>
                    <a:lnTo>
                      <a:pt x="1216" y="16"/>
                    </a:lnTo>
                    <a:lnTo>
                      <a:pt x="1216" y="16"/>
                    </a:lnTo>
                    <a:lnTo>
                      <a:pt x="1216" y="16"/>
                    </a:lnTo>
                    <a:lnTo>
                      <a:pt x="1216" y="16"/>
                    </a:lnTo>
                    <a:lnTo>
                      <a:pt x="1216" y="16"/>
                    </a:lnTo>
                    <a:lnTo>
                      <a:pt x="1216" y="16"/>
                    </a:lnTo>
                    <a:lnTo>
                      <a:pt x="1216" y="8"/>
                    </a:lnTo>
                    <a:lnTo>
                      <a:pt x="1216" y="8"/>
                    </a:lnTo>
                    <a:lnTo>
                      <a:pt x="1216" y="8"/>
                    </a:lnTo>
                    <a:lnTo>
                      <a:pt x="1216" y="8"/>
                    </a:lnTo>
                    <a:lnTo>
                      <a:pt x="1216" y="8"/>
                    </a:lnTo>
                    <a:lnTo>
                      <a:pt x="1223" y="8"/>
                    </a:lnTo>
                    <a:lnTo>
                      <a:pt x="1223" y="8"/>
                    </a:lnTo>
                    <a:lnTo>
                      <a:pt x="1223" y="8"/>
                    </a:lnTo>
                    <a:lnTo>
                      <a:pt x="1223" y="8"/>
                    </a:lnTo>
                    <a:lnTo>
                      <a:pt x="1223" y="8"/>
                    </a:lnTo>
                    <a:lnTo>
                      <a:pt x="1223" y="8"/>
                    </a:lnTo>
                    <a:lnTo>
                      <a:pt x="1223" y="8"/>
                    </a:lnTo>
                    <a:lnTo>
                      <a:pt x="1223" y="8"/>
                    </a:lnTo>
                    <a:lnTo>
                      <a:pt x="1223" y="8"/>
                    </a:lnTo>
                    <a:lnTo>
                      <a:pt x="1223" y="0"/>
                    </a:lnTo>
                    <a:lnTo>
                      <a:pt x="1223" y="0"/>
                    </a:lnTo>
                    <a:lnTo>
                      <a:pt x="1223" y="0"/>
                    </a:lnTo>
                    <a:lnTo>
                      <a:pt x="1223" y="0"/>
                    </a:lnTo>
                    <a:lnTo>
                      <a:pt x="1223" y="0"/>
                    </a:lnTo>
                    <a:lnTo>
                      <a:pt x="1223" y="0"/>
                    </a:lnTo>
                    <a:lnTo>
                      <a:pt x="1223" y="0"/>
                    </a:lnTo>
                    <a:lnTo>
                      <a:pt x="1223" y="0"/>
                    </a:lnTo>
                    <a:lnTo>
                      <a:pt x="1223" y="0"/>
                    </a:lnTo>
                    <a:lnTo>
                      <a:pt x="1230" y="0"/>
                    </a:lnTo>
                    <a:lnTo>
                      <a:pt x="1230" y="0"/>
                    </a:lnTo>
                    <a:lnTo>
                      <a:pt x="1230" y="0"/>
                    </a:lnTo>
                    <a:lnTo>
                      <a:pt x="1230" y="0"/>
                    </a:lnTo>
                    <a:lnTo>
                      <a:pt x="1230" y="0"/>
                    </a:lnTo>
                    <a:lnTo>
                      <a:pt x="1230" y="0"/>
                    </a:lnTo>
                    <a:lnTo>
                      <a:pt x="1237" y="0"/>
                    </a:lnTo>
                    <a:lnTo>
                      <a:pt x="1237" y="0"/>
                    </a:lnTo>
                    <a:lnTo>
                      <a:pt x="1237" y="0"/>
                    </a:lnTo>
                    <a:lnTo>
                      <a:pt x="1237" y="0"/>
                    </a:lnTo>
                    <a:lnTo>
                      <a:pt x="123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7" name="Freeform 60"/>
              <p:cNvSpPr>
                <a:spLocks/>
              </p:cNvSpPr>
              <p:nvPr/>
            </p:nvSpPr>
            <p:spPr bwMode="auto">
              <a:xfrm>
                <a:off x="3854" y="2776"/>
                <a:ext cx="164" cy="47"/>
              </a:xfrm>
              <a:custGeom>
                <a:avLst/>
                <a:gdLst/>
                <a:ahLst/>
                <a:cxnLst>
                  <a:cxn ang="0">
                    <a:pos x="0" y="16"/>
                  </a:cxn>
                  <a:cxn ang="0">
                    <a:pos x="8" y="16"/>
                  </a:cxn>
                  <a:cxn ang="0">
                    <a:pos x="8" y="16"/>
                  </a:cxn>
                  <a:cxn ang="0">
                    <a:pos x="8" y="16"/>
                  </a:cxn>
                  <a:cxn ang="0">
                    <a:pos x="15" y="16"/>
                  </a:cxn>
                  <a:cxn ang="0">
                    <a:pos x="22" y="16"/>
                  </a:cxn>
                  <a:cxn ang="0">
                    <a:pos x="22" y="16"/>
                  </a:cxn>
                  <a:cxn ang="0">
                    <a:pos x="29" y="16"/>
                  </a:cxn>
                  <a:cxn ang="0">
                    <a:pos x="29" y="16"/>
                  </a:cxn>
                  <a:cxn ang="0">
                    <a:pos x="36" y="16"/>
                  </a:cxn>
                  <a:cxn ang="0">
                    <a:pos x="36" y="16"/>
                  </a:cxn>
                  <a:cxn ang="0">
                    <a:pos x="36" y="8"/>
                  </a:cxn>
                  <a:cxn ang="0">
                    <a:pos x="36" y="8"/>
                  </a:cxn>
                  <a:cxn ang="0">
                    <a:pos x="43" y="8"/>
                  </a:cxn>
                  <a:cxn ang="0">
                    <a:pos x="43" y="8"/>
                  </a:cxn>
                  <a:cxn ang="0">
                    <a:pos x="43" y="8"/>
                  </a:cxn>
                  <a:cxn ang="0">
                    <a:pos x="50" y="8"/>
                  </a:cxn>
                  <a:cxn ang="0">
                    <a:pos x="50" y="8"/>
                  </a:cxn>
                  <a:cxn ang="0">
                    <a:pos x="50" y="8"/>
                  </a:cxn>
                  <a:cxn ang="0">
                    <a:pos x="50" y="8"/>
                  </a:cxn>
                  <a:cxn ang="0">
                    <a:pos x="57" y="8"/>
                  </a:cxn>
                  <a:cxn ang="0">
                    <a:pos x="57" y="8"/>
                  </a:cxn>
                  <a:cxn ang="0">
                    <a:pos x="57" y="8"/>
                  </a:cxn>
                  <a:cxn ang="0">
                    <a:pos x="64" y="8"/>
                  </a:cxn>
                  <a:cxn ang="0">
                    <a:pos x="64" y="8"/>
                  </a:cxn>
                  <a:cxn ang="0">
                    <a:pos x="64" y="8"/>
                  </a:cxn>
                  <a:cxn ang="0">
                    <a:pos x="72" y="8"/>
                  </a:cxn>
                  <a:cxn ang="0">
                    <a:pos x="72" y="8"/>
                  </a:cxn>
                  <a:cxn ang="0">
                    <a:pos x="72" y="8"/>
                  </a:cxn>
                  <a:cxn ang="0">
                    <a:pos x="79" y="8"/>
                  </a:cxn>
                  <a:cxn ang="0">
                    <a:pos x="86" y="8"/>
                  </a:cxn>
                  <a:cxn ang="0">
                    <a:pos x="86" y="8"/>
                  </a:cxn>
                  <a:cxn ang="0">
                    <a:pos x="86" y="8"/>
                  </a:cxn>
                  <a:cxn ang="0">
                    <a:pos x="93" y="8"/>
                  </a:cxn>
                  <a:cxn ang="0">
                    <a:pos x="93" y="8"/>
                  </a:cxn>
                  <a:cxn ang="0">
                    <a:pos x="100" y="8"/>
                  </a:cxn>
                  <a:cxn ang="0">
                    <a:pos x="107" y="8"/>
                  </a:cxn>
                  <a:cxn ang="0">
                    <a:pos x="114" y="8"/>
                  </a:cxn>
                  <a:cxn ang="0">
                    <a:pos x="114" y="8"/>
                  </a:cxn>
                  <a:cxn ang="0">
                    <a:pos x="114" y="8"/>
                  </a:cxn>
                  <a:cxn ang="0">
                    <a:pos x="114" y="8"/>
                  </a:cxn>
                  <a:cxn ang="0">
                    <a:pos x="121" y="8"/>
                  </a:cxn>
                  <a:cxn ang="0">
                    <a:pos x="121" y="8"/>
                  </a:cxn>
                  <a:cxn ang="0">
                    <a:pos x="121" y="8"/>
                  </a:cxn>
                  <a:cxn ang="0">
                    <a:pos x="121" y="8"/>
                  </a:cxn>
                  <a:cxn ang="0">
                    <a:pos x="121" y="8"/>
                  </a:cxn>
                  <a:cxn ang="0">
                    <a:pos x="128" y="8"/>
                  </a:cxn>
                  <a:cxn ang="0">
                    <a:pos x="128" y="8"/>
                  </a:cxn>
                  <a:cxn ang="0">
                    <a:pos x="128" y="8"/>
                  </a:cxn>
                  <a:cxn ang="0">
                    <a:pos x="136" y="8"/>
                  </a:cxn>
                  <a:cxn ang="0">
                    <a:pos x="136" y="8"/>
                  </a:cxn>
                  <a:cxn ang="0">
                    <a:pos x="143" y="8"/>
                  </a:cxn>
                  <a:cxn ang="0">
                    <a:pos x="143" y="8"/>
                  </a:cxn>
                  <a:cxn ang="0">
                    <a:pos x="150" y="0"/>
                  </a:cxn>
                  <a:cxn ang="0">
                    <a:pos x="150" y="0"/>
                  </a:cxn>
                  <a:cxn ang="0">
                    <a:pos x="157" y="0"/>
                  </a:cxn>
                  <a:cxn ang="0">
                    <a:pos x="157" y="0"/>
                  </a:cxn>
                  <a:cxn ang="0">
                    <a:pos x="164" y="0"/>
                  </a:cxn>
                  <a:cxn ang="0">
                    <a:pos x="164" y="0"/>
                  </a:cxn>
                </a:cxnLst>
                <a:rect l="0" t="0" r="r" b="b"/>
                <a:pathLst>
                  <a:path w="164" h="47">
                    <a:moveTo>
                      <a:pt x="0" y="47"/>
                    </a:moveTo>
                    <a:lnTo>
                      <a:pt x="0" y="16"/>
                    </a:lnTo>
                    <a:lnTo>
                      <a:pt x="0" y="16"/>
                    </a:lnTo>
                    <a:lnTo>
                      <a:pt x="0" y="16"/>
                    </a:lnTo>
                    <a:lnTo>
                      <a:pt x="0" y="16"/>
                    </a:lnTo>
                    <a:lnTo>
                      <a:pt x="0" y="16"/>
                    </a:lnTo>
                    <a:lnTo>
                      <a:pt x="8" y="16"/>
                    </a:lnTo>
                    <a:lnTo>
                      <a:pt x="8" y="16"/>
                    </a:lnTo>
                    <a:lnTo>
                      <a:pt x="8" y="16"/>
                    </a:lnTo>
                    <a:lnTo>
                      <a:pt x="8" y="16"/>
                    </a:lnTo>
                    <a:lnTo>
                      <a:pt x="8" y="16"/>
                    </a:lnTo>
                    <a:lnTo>
                      <a:pt x="8" y="16"/>
                    </a:lnTo>
                    <a:lnTo>
                      <a:pt x="8" y="16"/>
                    </a:lnTo>
                    <a:lnTo>
                      <a:pt x="8" y="16"/>
                    </a:lnTo>
                    <a:lnTo>
                      <a:pt x="8" y="16"/>
                    </a:lnTo>
                    <a:lnTo>
                      <a:pt x="8" y="16"/>
                    </a:lnTo>
                    <a:lnTo>
                      <a:pt x="15" y="16"/>
                    </a:lnTo>
                    <a:lnTo>
                      <a:pt x="15" y="16"/>
                    </a:lnTo>
                    <a:lnTo>
                      <a:pt x="15" y="16"/>
                    </a:lnTo>
                    <a:lnTo>
                      <a:pt x="15" y="16"/>
                    </a:lnTo>
                    <a:lnTo>
                      <a:pt x="15" y="16"/>
                    </a:lnTo>
                    <a:lnTo>
                      <a:pt x="15" y="16"/>
                    </a:lnTo>
                    <a:lnTo>
                      <a:pt x="22" y="16"/>
                    </a:lnTo>
                    <a:lnTo>
                      <a:pt x="22" y="16"/>
                    </a:lnTo>
                    <a:lnTo>
                      <a:pt x="22" y="16"/>
                    </a:lnTo>
                    <a:lnTo>
                      <a:pt x="22" y="16"/>
                    </a:lnTo>
                    <a:lnTo>
                      <a:pt x="22" y="16"/>
                    </a:lnTo>
                    <a:lnTo>
                      <a:pt x="22" y="16"/>
                    </a:lnTo>
                    <a:lnTo>
                      <a:pt x="29" y="16"/>
                    </a:lnTo>
                    <a:lnTo>
                      <a:pt x="29" y="16"/>
                    </a:lnTo>
                    <a:lnTo>
                      <a:pt x="29" y="16"/>
                    </a:lnTo>
                    <a:lnTo>
                      <a:pt x="29" y="16"/>
                    </a:lnTo>
                    <a:lnTo>
                      <a:pt x="29" y="16"/>
                    </a:lnTo>
                    <a:lnTo>
                      <a:pt x="29" y="16"/>
                    </a:lnTo>
                    <a:lnTo>
                      <a:pt x="29" y="16"/>
                    </a:lnTo>
                    <a:lnTo>
                      <a:pt x="29" y="16"/>
                    </a:lnTo>
                    <a:lnTo>
                      <a:pt x="29" y="16"/>
                    </a:lnTo>
                    <a:lnTo>
                      <a:pt x="29" y="16"/>
                    </a:lnTo>
                    <a:lnTo>
                      <a:pt x="36" y="16"/>
                    </a:lnTo>
                    <a:lnTo>
                      <a:pt x="36" y="16"/>
                    </a:lnTo>
                    <a:lnTo>
                      <a:pt x="36" y="16"/>
                    </a:lnTo>
                    <a:lnTo>
                      <a:pt x="36" y="16"/>
                    </a:lnTo>
                    <a:lnTo>
                      <a:pt x="36" y="16"/>
                    </a:lnTo>
                    <a:lnTo>
                      <a:pt x="36" y="16"/>
                    </a:lnTo>
                    <a:lnTo>
                      <a:pt x="36" y="16"/>
                    </a:lnTo>
                    <a:lnTo>
                      <a:pt x="36" y="8"/>
                    </a:lnTo>
                    <a:lnTo>
                      <a:pt x="36" y="8"/>
                    </a:lnTo>
                    <a:lnTo>
                      <a:pt x="36" y="8"/>
                    </a:lnTo>
                    <a:lnTo>
                      <a:pt x="36" y="8"/>
                    </a:lnTo>
                    <a:lnTo>
                      <a:pt x="36" y="8"/>
                    </a:lnTo>
                    <a:lnTo>
                      <a:pt x="36" y="8"/>
                    </a:lnTo>
                    <a:lnTo>
                      <a:pt x="36" y="8"/>
                    </a:lnTo>
                    <a:lnTo>
                      <a:pt x="43" y="8"/>
                    </a:lnTo>
                    <a:lnTo>
                      <a:pt x="43" y="8"/>
                    </a:lnTo>
                    <a:lnTo>
                      <a:pt x="43" y="8"/>
                    </a:lnTo>
                    <a:lnTo>
                      <a:pt x="43" y="8"/>
                    </a:lnTo>
                    <a:lnTo>
                      <a:pt x="43" y="8"/>
                    </a:lnTo>
                    <a:lnTo>
                      <a:pt x="43" y="8"/>
                    </a:lnTo>
                    <a:lnTo>
                      <a:pt x="43" y="8"/>
                    </a:lnTo>
                    <a:lnTo>
                      <a:pt x="43" y="8"/>
                    </a:lnTo>
                    <a:lnTo>
                      <a:pt x="43" y="8"/>
                    </a:lnTo>
                    <a:lnTo>
                      <a:pt x="43" y="8"/>
                    </a:lnTo>
                    <a:lnTo>
                      <a:pt x="43" y="8"/>
                    </a:lnTo>
                    <a:lnTo>
                      <a:pt x="43" y="8"/>
                    </a:lnTo>
                    <a:lnTo>
                      <a:pt x="43" y="8"/>
                    </a:lnTo>
                    <a:lnTo>
                      <a:pt x="43" y="8"/>
                    </a:lnTo>
                    <a:lnTo>
                      <a:pt x="50" y="8"/>
                    </a:lnTo>
                    <a:lnTo>
                      <a:pt x="50" y="8"/>
                    </a:lnTo>
                    <a:lnTo>
                      <a:pt x="50" y="8"/>
                    </a:lnTo>
                    <a:lnTo>
                      <a:pt x="50" y="8"/>
                    </a:lnTo>
                    <a:lnTo>
                      <a:pt x="50" y="8"/>
                    </a:lnTo>
                    <a:lnTo>
                      <a:pt x="50" y="8"/>
                    </a:lnTo>
                    <a:lnTo>
                      <a:pt x="50" y="8"/>
                    </a:lnTo>
                    <a:lnTo>
                      <a:pt x="50" y="8"/>
                    </a:lnTo>
                    <a:lnTo>
                      <a:pt x="50" y="8"/>
                    </a:lnTo>
                    <a:lnTo>
                      <a:pt x="50" y="8"/>
                    </a:lnTo>
                    <a:lnTo>
                      <a:pt x="50" y="8"/>
                    </a:lnTo>
                    <a:lnTo>
                      <a:pt x="50" y="8"/>
                    </a:lnTo>
                    <a:lnTo>
                      <a:pt x="50" y="8"/>
                    </a:lnTo>
                    <a:lnTo>
                      <a:pt x="50" y="8"/>
                    </a:lnTo>
                    <a:lnTo>
                      <a:pt x="57" y="8"/>
                    </a:lnTo>
                    <a:lnTo>
                      <a:pt x="57" y="8"/>
                    </a:lnTo>
                    <a:lnTo>
                      <a:pt x="57" y="8"/>
                    </a:lnTo>
                    <a:lnTo>
                      <a:pt x="57" y="8"/>
                    </a:lnTo>
                    <a:lnTo>
                      <a:pt x="57" y="8"/>
                    </a:lnTo>
                    <a:lnTo>
                      <a:pt x="57" y="8"/>
                    </a:lnTo>
                    <a:lnTo>
                      <a:pt x="57" y="8"/>
                    </a:lnTo>
                    <a:lnTo>
                      <a:pt x="57" y="8"/>
                    </a:lnTo>
                    <a:lnTo>
                      <a:pt x="57" y="8"/>
                    </a:lnTo>
                    <a:lnTo>
                      <a:pt x="57" y="8"/>
                    </a:lnTo>
                    <a:lnTo>
                      <a:pt x="57" y="8"/>
                    </a:lnTo>
                    <a:lnTo>
                      <a:pt x="57" y="8"/>
                    </a:lnTo>
                    <a:lnTo>
                      <a:pt x="57" y="8"/>
                    </a:lnTo>
                    <a:lnTo>
                      <a:pt x="57" y="8"/>
                    </a:lnTo>
                    <a:lnTo>
                      <a:pt x="64" y="8"/>
                    </a:lnTo>
                    <a:lnTo>
                      <a:pt x="64" y="8"/>
                    </a:lnTo>
                    <a:lnTo>
                      <a:pt x="64" y="8"/>
                    </a:lnTo>
                    <a:lnTo>
                      <a:pt x="64" y="8"/>
                    </a:lnTo>
                    <a:lnTo>
                      <a:pt x="64" y="8"/>
                    </a:lnTo>
                    <a:lnTo>
                      <a:pt x="64" y="8"/>
                    </a:lnTo>
                    <a:lnTo>
                      <a:pt x="64" y="8"/>
                    </a:lnTo>
                    <a:lnTo>
                      <a:pt x="64" y="8"/>
                    </a:lnTo>
                    <a:lnTo>
                      <a:pt x="64" y="8"/>
                    </a:lnTo>
                    <a:lnTo>
                      <a:pt x="64" y="8"/>
                    </a:lnTo>
                    <a:lnTo>
                      <a:pt x="72" y="8"/>
                    </a:lnTo>
                    <a:lnTo>
                      <a:pt x="72" y="8"/>
                    </a:lnTo>
                    <a:lnTo>
                      <a:pt x="72" y="8"/>
                    </a:lnTo>
                    <a:lnTo>
                      <a:pt x="72" y="8"/>
                    </a:lnTo>
                    <a:lnTo>
                      <a:pt x="72" y="8"/>
                    </a:lnTo>
                    <a:lnTo>
                      <a:pt x="72" y="8"/>
                    </a:lnTo>
                    <a:lnTo>
                      <a:pt x="72" y="8"/>
                    </a:lnTo>
                    <a:lnTo>
                      <a:pt x="72" y="8"/>
                    </a:lnTo>
                    <a:lnTo>
                      <a:pt x="72" y="8"/>
                    </a:lnTo>
                    <a:lnTo>
                      <a:pt x="72" y="8"/>
                    </a:lnTo>
                    <a:lnTo>
                      <a:pt x="72" y="8"/>
                    </a:lnTo>
                    <a:lnTo>
                      <a:pt x="72" y="8"/>
                    </a:lnTo>
                    <a:lnTo>
                      <a:pt x="79" y="8"/>
                    </a:lnTo>
                    <a:lnTo>
                      <a:pt x="79" y="8"/>
                    </a:lnTo>
                    <a:lnTo>
                      <a:pt x="79" y="8"/>
                    </a:lnTo>
                    <a:lnTo>
                      <a:pt x="79" y="8"/>
                    </a:lnTo>
                    <a:lnTo>
                      <a:pt x="79" y="8"/>
                    </a:lnTo>
                    <a:lnTo>
                      <a:pt x="79" y="8"/>
                    </a:lnTo>
                    <a:lnTo>
                      <a:pt x="86" y="8"/>
                    </a:lnTo>
                    <a:lnTo>
                      <a:pt x="86" y="8"/>
                    </a:lnTo>
                    <a:lnTo>
                      <a:pt x="86" y="8"/>
                    </a:lnTo>
                    <a:lnTo>
                      <a:pt x="86" y="8"/>
                    </a:lnTo>
                    <a:lnTo>
                      <a:pt x="86" y="8"/>
                    </a:lnTo>
                    <a:lnTo>
                      <a:pt x="86" y="8"/>
                    </a:lnTo>
                    <a:lnTo>
                      <a:pt x="86" y="8"/>
                    </a:lnTo>
                    <a:lnTo>
                      <a:pt x="86" y="8"/>
                    </a:lnTo>
                    <a:lnTo>
                      <a:pt x="86" y="8"/>
                    </a:lnTo>
                    <a:lnTo>
                      <a:pt x="86" y="8"/>
                    </a:lnTo>
                    <a:lnTo>
                      <a:pt x="86" y="8"/>
                    </a:lnTo>
                    <a:lnTo>
                      <a:pt x="86" y="8"/>
                    </a:lnTo>
                    <a:lnTo>
                      <a:pt x="93" y="8"/>
                    </a:lnTo>
                    <a:lnTo>
                      <a:pt x="93" y="8"/>
                    </a:lnTo>
                    <a:lnTo>
                      <a:pt x="93" y="8"/>
                    </a:lnTo>
                    <a:lnTo>
                      <a:pt x="93" y="8"/>
                    </a:lnTo>
                    <a:lnTo>
                      <a:pt x="93" y="8"/>
                    </a:lnTo>
                    <a:lnTo>
                      <a:pt x="93" y="8"/>
                    </a:lnTo>
                    <a:lnTo>
                      <a:pt x="100" y="8"/>
                    </a:lnTo>
                    <a:lnTo>
                      <a:pt x="100" y="8"/>
                    </a:lnTo>
                    <a:lnTo>
                      <a:pt x="100" y="8"/>
                    </a:lnTo>
                    <a:lnTo>
                      <a:pt x="100" y="8"/>
                    </a:lnTo>
                    <a:lnTo>
                      <a:pt x="107" y="8"/>
                    </a:lnTo>
                    <a:lnTo>
                      <a:pt x="107" y="8"/>
                    </a:lnTo>
                    <a:lnTo>
                      <a:pt x="107" y="8"/>
                    </a:lnTo>
                    <a:lnTo>
                      <a:pt x="107" y="8"/>
                    </a:lnTo>
                    <a:lnTo>
                      <a:pt x="107" y="8"/>
                    </a:lnTo>
                    <a:lnTo>
                      <a:pt x="107"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14"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1" y="8"/>
                    </a:lnTo>
                    <a:lnTo>
                      <a:pt x="128" y="8"/>
                    </a:lnTo>
                    <a:lnTo>
                      <a:pt x="128" y="8"/>
                    </a:lnTo>
                    <a:lnTo>
                      <a:pt x="128" y="8"/>
                    </a:lnTo>
                    <a:lnTo>
                      <a:pt x="128" y="8"/>
                    </a:lnTo>
                    <a:lnTo>
                      <a:pt x="128" y="8"/>
                    </a:lnTo>
                    <a:lnTo>
                      <a:pt x="128" y="8"/>
                    </a:lnTo>
                    <a:lnTo>
                      <a:pt x="128" y="8"/>
                    </a:lnTo>
                    <a:lnTo>
                      <a:pt x="128" y="8"/>
                    </a:lnTo>
                    <a:lnTo>
                      <a:pt x="128" y="8"/>
                    </a:lnTo>
                    <a:lnTo>
                      <a:pt x="128" y="8"/>
                    </a:lnTo>
                    <a:lnTo>
                      <a:pt x="128" y="8"/>
                    </a:lnTo>
                    <a:lnTo>
                      <a:pt x="128" y="8"/>
                    </a:lnTo>
                    <a:lnTo>
                      <a:pt x="136" y="8"/>
                    </a:lnTo>
                    <a:lnTo>
                      <a:pt x="136" y="8"/>
                    </a:lnTo>
                    <a:lnTo>
                      <a:pt x="136" y="8"/>
                    </a:lnTo>
                    <a:lnTo>
                      <a:pt x="136" y="8"/>
                    </a:lnTo>
                    <a:lnTo>
                      <a:pt x="136" y="8"/>
                    </a:lnTo>
                    <a:lnTo>
                      <a:pt x="136" y="8"/>
                    </a:lnTo>
                    <a:lnTo>
                      <a:pt x="136" y="8"/>
                    </a:lnTo>
                    <a:lnTo>
                      <a:pt x="136" y="8"/>
                    </a:lnTo>
                    <a:lnTo>
                      <a:pt x="143" y="8"/>
                    </a:lnTo>
                    <a:lnTo>
                      <a:pt x="143" y="8"/>
                    </a:lnTo>
                    <a:lnTo>
                      <a:pt x="143" y="8"/>
                    </a:lnTo>
                    <a:lnTo>
                      <a:pt x="143" y="8"/>
                    </a:lnTo>
                    <a:lnTo>
                      <a:pt x="143" y="8"/>
                    </a:lnTo>
                    <a:lnTo>
                      <a:pt x="143" y="8"/>
                    </a:lnTo>
                    <a:lnTo>
                      <a:pt x="143" y="8"/>
                    </a:lnTo>
                    <a:lnTo>
                      <a:pt x="143" y="8"/>
                    </a:lnTo>
                    <a:lnTo>
                      <a:pt x="143" y="8"/>
                    </a:lnTo>
                    <a:lnTo>
                      <a:pt x="143" y="0"/>
                    </a:lnTo>
                    <a:lnTo>
                      <a:pt x="150" y="0"/>
                    </a:lnTo>
                    <a:lnTo>
                      <a:pt x="150" y="0"/>
                    </a:lnTo>
                    <a:lnTo>
                      <a:pt x="150" y="0"/>
                    </a:lnTo>
                    <a:lnTo>
                      <a:pt x="150" y="0"/>
                    </a:lnTo>
                    <a:lnTo>
                      <a:pt x="150" y="0"/>
                    </a:lnTo>
                    <a:lnTo>
                      <a:pt x="150" y="0"/>
                    </a:lnTo>
                    <a:lnTo>
                      <a:pt x="150" y="0"/>
                    </a:lnTo>
                    <a:lnTo>
                      <a:pt x="150" y="0"/>
                    </a:lnTo>
                    <a:lnTo>
                      <a:pt x="157" y="0"/>
                    </a:lnTo>
                    <a:lnTo>
                      <a:pt x="157" y="0"/>
                    </a:lnTo>
                    <a:lnTo>
                      <a:pt x="157" y="0"/>
                    </a:lnTo>
                    <a:lnTo>
                      <a:pt x="157" y="0"/>
                    </a:lnTo>
                    <a:lnTo>
                      <a:pt x="157" y="0"/>
                    </a:lnTo>
                    <a:lnTo>
                      <a:pt x="157" y="0"/>
                    </a:lnTo>
                    <a:lnTo>
                      <a:pt x="164" y="0"/>
                    </a:lnTo>
                    <a:lnTo>
                      <a:pt x="164" y="0"/>
                    </a:lnTo>
                    <a:lnTo>
                      <a:pt x="164" y="0"/>
                    </a:lnTo>
                    <a:lnTo>
                      <a:pt x="164" y="0"/>
                    </a:lnTo>
                    <a:lnTo>
                      <a:pt x="164" y="0"/>
                    </a:lnTo>
                    <a:lnTo>
                      <a:pt x="164" y="0"/>
                    </a:lnTo>
                    <a:lnTo>
                      <a:pt x="164" y="0"/>
                    </a:lnTo>
                    <a:lnTo>
                      <a:pt x="164" y="0"/>
                    </a:lnTo>
                    <a:lnTo>
                      <a:pt x="164" y="0"/>
                    </a:lnTo>
                    <a:lnTo>
                      <a:pt x="164" y="0"/>
                    </a:lnTo>
                    <a:lnTo>
                      <a:pt x="16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8" name="Freeform 61"/>
              <p:cNvSpPr>
                <a:spLocks/>
              </p:cNvSpPr>
              <p:nvPr/>
            </p:nvSpPr>
            <p:spPr bwMode="auto">
              <a:xfrm>
                <a:off x="4018" y="2752"/>
                <a:ext cx="57" cy="39"/>
              </a:xfrm>
              <a:custGeom>
                <a:avLst/>
                <a:gdLst/>
                <a:ahLst/>
                <a:cxnLst>
                  <a:cxn ang="0">
                    <a:pos x="0" y="8"/>
                  </a:cxn>
                  <a:cxn ang="0">
                    <a:pos x="0" y="8"/>
                  </a:cxn>
                  <a:cxn ang="0">
                    <a:pos x="7" y="8"/>
                  </a:cxn>
                  <a:cxn ang="0">
                    <a:pos x="7" y="8"/>
                  </a:cxn>
                  <a:cxn ang="0">
                    <a:pos x="7" y="8"/>
                  </a:cxn>
                  <a:cxn ang="0">
                    <a:pos x="7" y="8"/>
                  </a:cxn>
                  <a:cxn ang="0">
                    <a:pos x="7" y="8"/>
                  </a:cxn>
                  <a:cxn ang="0">
                    <a:pos x="7" y="8"/>
                  </a:cxn>
                  <a:cxn ang="0">
                    <a:pos x="7" y="8"/>
                  </a:cxn>
                  <a:cxn ang="0">
                    <a:pos x="14" y="8"/>
                  </a:cxn>
                  <a:cxn ang="0">
                    <a:pos x="14" y="8"/>
                  </a:cxn>
                  <a:cxn ang="0">
                    <a:pos x="14" y="8"/>
                  </a:cxn>
                  <a:cxn ang="0">
                    <a:pos x="14" y="8"/>
                  </a:cxn>
                  <a:cxn ang="0">
                    <a:pos x="14" y="8"/>
                  </a:cxn>
                  <a:cxn ang="0">
                    <a:pos x="14" y="8"/>
                  </a:cxn>
                  <a:cxn ang="0">
                    <a:pos x="14" y="8"/>
                  </a:cxn>
                  <a:cxn ang="0">
                    <a:pos x="14" y="8"/>
                  </a:cxn>
                  <a:cxn ang="0">
                    <a:pos x="14" y="8"/>
                  </a:cxn>
                  <a:cxn ang="0">
                    <a:pos x="14" y="8"/>
                  </a:cxn>
                  <a:cxn ang="0">
                    <a:pos x="14" y="8"/>
                  </a:cxn>
                  <a:cxn ang="0">
                    <a:pos x="21" y="8"/>
                  </a:cxn>
                  <a:cxn ang="0">
                    <a:pos x="21" y="8"/>
                  </a:cxn>
                  <a:cxn ang="0">
                    <a:pos x="21" y="8"/>
                  </a:cxn>
                  <a:cxn ang="0">
                    <a:pos x="21" y="8"/>
                  </a:cxn>
                  <a:cxn ang="0">
                    <a:pos x="21" y="8"/>
                  </a:cxn>
                  <a:cxn ang="0">
                    <a:pos x="21" y="8"/>
                  </a:cxn>
                  <a:cxn ang="0">
                    <a:pos x="21" y="8"/>
                  </a:cxn>
                  <a:cxn ang="0">
                    <a:pos x="28" y="8"/>
                  </a:cxn>
                  <a:cxn ang="0">
                    <a:pos x="28" y="8"/>
                  </a:cxn>
                  <a:cxn ang="0">
                    <a:pos x="28" y="8"/>
                  </a:cxn>
                  <a:cxn ang="0">
                    <a:pos x="28" y="8"/>
                  </a:cxn>
                  <a:cxn ang="0">
                    <a:pos x="28" y="8"/>
                  </a:cxn>
                  <a:cxn ang="0">
                    <a:pos x="28" y="8"/>
                  </a:cxn>
                  <a:cxn ang="0">
                    <a:pos x="36" y="8"/>
                  </a:cxn>
                  <a:cxn ang="0">
                    <a:pos x="36" y="8"/>
                  </a:cxn>
                  <a:cxn ang="0">
                    <a:pos x="36" y="8"/>
                  </a:cxn>
                  <a:cxn ang="0">
                    <a:pos x="43" y="8"/>
                  </a:cxn>
                  <a:cxn ang="0">
                    <a:pos x="43" y="8"/>
                  </a:cxn>
                  <a:cxn ang="0">
                    <a:pos x="50" y="8"/>
                  </a:cxn>
                  <a:cxn ang="0">
                    <a:pos x="50" y="8"/>
                  </a:cxn>
                  <a:cxn ang="0">
                    <a:pos x="50" y="8"/>
                  </a:cxn>
                  <a:cxn ang="0">
                    <a:pos x="50" y="8"/>
                  </a:cxn>
                  <a:cxn ang="0">
                    <a:pos x="50" y="8"/>
                  </a:cxn>
                  <a:cxn ang="0">
                    <a:pos x="50" y="8"/>
                  </a:cxn>
                  <a:cxn ang="0">
                    <a:pos x="57" y="0"/>
                  </a:cxn>
                </a:cxnLst>
                <a:rect l="0" t="0" r="r" b="b"/>
                <a:pathLst>
                  <a:path w="57" h="39">
                    <a:moveTo>
                      <a:pt x="0" y="39"/>
                    </a:moveTo>
                    <a:lnTo>
                      <a:pt x="0" y="8"/>
                    </a:lnTo>
                    <a:lnTo>
                      <a:pt x="0" y="8"/>
                    </a:lnTo>
                    <a:lnTo>
                      <a:pt x="0" y="8"/>
                    </a:lnTo>
                    <a:lnTo>
                      <a:pt x="7" y="8"/>
                    </a:lnTo>
                    <a:lnTo>
                      <a:pt x="7" y="8"/>
                    </a:lnTo>
                    <a:lnTo>
                      <a:pt x="7" y="8"/>
                    </a:lnTo>
                    <a:lnTo>
                      <a:pt x="7" y="8"/>
                    </a:lnTo>
                    <a:lnTo>
                      <a:pt x="7" y="8"/>
                    </a:lnTo>
                    <a:lnTo>
                      <a:pt x="7" y="8"/>
                    </a:lnTo>
                    <a:lnTo>
                      <a:pt x="7" y="8"/>
                    </a:lnTo>
                    <a:lnTo>
                      <a:pt x="7" y="8"/>
                    </a:lnTo>
                    <a:lnTo>
                      <a:pt x="7" y="8"/>
                    </a:lnTo>
                    <a:lnTo>
                      <a:pt x="7" y="8"/>
                    </a:lnTo>
                    <a:lnTo>
                      <a:pt x="7" y="8"/>
                    </a:lnTo>
                    <a:lnTo>
                      <a:pt x="7" y="8"/>
                    </a:lnTo>
                    <a:lnTo>
                      <a:pt x="7" y="8"/>
                    </a:lnTo>
                    <a:lnTo>
                      <a:pt x="7"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21" y="8"/>
                    </a:lnTo>
                    <a:lnTo>
                      <a:pt x="21" y="8"/>
                    </a:lnTo>
                    <a:lnTo>
                      <a:pt x="21" y="8"/>
                    </a:lnTo>
                    <a:lnTo>
                      <a:pt x="21" y="8"/>
                    </a:lnTo>
                    <a:lnTo>
                      <a:pt x="21" y="8"/>
                    </a:lnTo>
                    <a:lnTo>
                      <a:pt x="21" y="8"/>
                    </a:lnTo>
                    <a:lnTo>
                      <a:pt x="21" y="8"/>
                    </a:lnTo>
                    <a:lnTo>
                      <a:pt x="21" y="8"/>
                    </a:lnTo>
                    <a:lnTo>
                      <a:pt x="21" y="8"/>
                    </a:lnTo>
                    <a:lnTo>
                      <a:pt x="21" y="8"/>
                    </a:lnTo>
                    <a:lnTo>
                      <a:pt x="21" y="8"/>
                    </a:lnTo>
                    <a:lnTo>
                      <a:pt x="21" y="8"/>
                    </a:lnTo>
                    <a:lnTo>
                      <a:pt x="21" y="8"/>
                    </a:lnTo>
                    <a:lnTo>
                      <a:pt x="21" y="8"/>
                    </a:lnTo>
                    <a:lnTo>
                      <a:pt x="28" y="8"/>
                    </a:lnTo>
                    <a:lnTo>
                      <a:pt x="28" y="8"/>
                    </a:lnTo>
                    <a:lnTo>
                      <a:pt x="28" y="8"/>
                    </a:lnTo>
                    <a:lnTo>
                      <a:pt x="28" y="8"/>
                    </a:lnTo>
                    <a:lnTo>
                      <a:pt x="28" y="8"/>
                    </a:lnTo>
                    <a:lnTo>
                      <a:pt x="28" y="8"/>
                    </a:lnTo>
                    <a:lnTo>
                      <a:pt x="28" y="8"/>
                    </a:lnTo>
                    <a:lnTo>
                      <a:pt x="28" y="8"/>
                    </a:lnTo>
                    <a:lnTo>
                      <a:pt x="28" y="8"/>
                    </a:lnTo>
                    <a:lnTo>
                      <a:pt x="28" y="8"/>
                    </a:lnTo>
                    <a:lnTo>
                      <a:pt x="28" y="8"/>
                    </a:lnTo>
                    <a:lnTo>
                      <a:pt x="28" y="8"/>
                    </a:lnTo>
                    <a:lnTo>
                      <a:pt x="36" y="8"/>
                    </a:lnTo>
                    <a:lnTo>
                      <a:pt x="36" y="8"/>
                    </a:lnTo>
                    <a:lnTo>
                      <a:pt x="36" y="8"/>
                    </a:lnTo>
                    <a:lnTo>
                      <a:pt x="36" y="8"/>
                    </a:lnTo>
                    <a:lnTo>
                      <a:pt x="36" y="8"/>
                    </a:lnTo>
                    <a:lnTo>
                      <a:pt x="36" y="8"/>
                    </a:lnTo>
                    <a:lnTo>
                      <a:pt x="43" y="8"/>
                    </a:lnTo>
                    <a:lnTo>
                      <a:pt x="43" y="8"/>
                    </a:lnTo>
                    <a:lnTo>
                      <a:pt x="43" y="8"/>
                    </a:lnTo>
                    <a:lnTo>
                      <a:pt x="43" y="8"/>
                    </a:lnTo>
                    <a:lnTo>
                      <a:pt x="50" y="8"/>
                    </a:lnTo>
                    <a:lnTo>
                      <a:pt x="50" y="8"/>
                    </a:lnTo>
                    <a:lnTo>
                      <a:pt x="50" y="8"/>
                    </a:lnTo>
                    <a:lnTo>
                      <a:pt x="50" y="8"/>
                    </a:lnTo>
                    <a:lnTo>
                      <a:pt x="50" y="8"/>
                    </a:lnTo>
                    <a:lnTo>
                      <a:pt x="50" y="8"/>
                    </a:lnTo>
                    <a:lnTo>
                      <a:pt x="50" y="8"/>
                    </a:lnTo>
                    <a:lnTo>
                      <a:pt x="50" y="8"/>
                    </a:lnTo>
                    <a:lnTo>
                      <a:pt x="50" y="8"/>
                    </a:lnTo>
                    <a:lnTo>
                      <a:pt x="50" y="8"/>
                    </a:lnTo>
                    <a:lnTo>
                      <a:pt x="50" y="8"/>
                    </a:lnTo>
                    <a:lnTo>
                      <a:pt x="50" y="8"/>
                    </a:lnTo>
                    <a:lnTo>
                      <a:pt x="57" y="8"/>
                    </a:lnTo>
                    <a:lnTo>
                      <a:pt x="57" y="0"/>
                    </a:lnTo>
                    <a:lnTo>
                      <a:pt x="5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89" name="Freeform 62"/>
              <p:cNvSpPr>
                <a:spLocks/>
              </p:cNvSpPr>
              <p:nvPr/>
            </p:nvSpPr>
            <p:spPr bwMode="auto">
              <a:xfrm>
                <a:off x="4075" y="2728"/>
                <a:ext cx="14" cy="39"/>
              </a:xfrm>
              <a:custGeom>
                <a:avLst/>
                <a:gdLst/>
                <a:ahLst/>
                <a:cxnLst>
                  <a:cxn ang="0">
                    <a:pos x="0" y="39"/>
                  </a:cxn>
                  <a:cxn ang="0">
                    <a:pos x="0" y="8"/>
                  </a:cxn>
                  <a:cxn ang="0">
                    <a:pos x="0" y="8"/>
                  </a:cxn>
                  <a:cxn ang="0">
                    <a:pos x="0" y="0"/>
                  </a:cxn>
                  <a:cxn ang="0">
                    <a:pos x="0" y="0"/>
                  </a:cxn>
                  <a:cxn ang="0">
                    <a:pos x="0" y="0"/>
                  </a:cxn>
                  <a:cxn ang="0">
                    <a:pos x="7" y="0"/>
                  </a:cxn>
                  <a:cxn ang="0">
                    <a:pos x="7" y="0"/>
                  </a:cxn>
                  <a:cxn ang="0">
                    <a:pos x="7" y="0"/>
                  </a:cxn>
                  <a:cxn ang="0">
                    <a:pos x="7" y="0"/>
                  </a:cxn>
                  <a:cxn ang="0">
                    <a:pos x="14" y="0"/>
                  </a:cxn>
                  <a:cxn ang="0">
                    <a:pos x="14" y="0"/>
                  </a:cxn>
                  <a:cxn ang="0">
                    <a:pos x="14" y="0"/>
                  </a:cxn>
                </a:cxnLst>
                <a:rect l="0" t="0" r="r" b="b"/>
                <a:pathLst>
                  <a:path w="14" h="39">
                    <a:moveTo>
                      <a:pt x="0" y="39"/>
                    </a:moveTo>
                    <a:lnTo>
                      <a:pt x="0" y="8"/>
                    </a:lnTo>
                    <a:lnTo>
                      <a:pt x="0" y="8"/>
                    </a:lnTo>
                    <a:lnTo>
                      <a:pt x="0" y="0"/>
                    </a:lnTo>
                    <a:lnTo>
                      <a:pt x="0" y="0"/>
                    </a:lnTo>
                    <a:lnTo>
                      <a:pt x="0" y="0"/>
                    </a:lnTo>
                    <a:lnTo>
                      <a:pt x="7" y="0"/>
                    </a:lnTo>
                    <a:lnTo>
                      <a:pt x="7" y="0"/>
                    </a:lnTo>
                    <a:lnTo>
                      <a:pt x="7" y="0"/>
                    </a:lnTo>
                    <a:lnTo>
                      <a:pt x="7" y="0"/>
                    </a:lnTo>
                    <a:lnTo>
                      <a:pt x="14" y="0"/>
                    </a:lnTo>
                    <a:lnTo>
                      <a:pt x="14" y="0"/>
                    </a:lnTo>
                    <a:lnTo>
                      <a:pt x="1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0" name="Freeform 63"/>
              <p:cNvSpPr>
                <a:spLocks/>
              </p:cNvSpPr>
              <p:nvPr/>
            </p:nvSpPr>
            <p:spPr bwMode="auto">
              <a:xfrm>
                <a:off x="4089" y="2712"/>
                <a:ext cx="1" cy="31"/>
              </a:xfrm>
              <a:custGeom>
                <a:avLst/>
                <a:gdLst/>
                <a:ahLst/>
                <a:cxnLst>
                  <a:cxn ang="0">
                    <a:pos x="0" y="31"/>
                  </a:cxn>
                  <a:cxn ang="0">
                    <a:pos x="0" y="0"/>
                  </a:cxn>
                  <a:cxn ang="0">
                    <a:pos x="0" y="0"/>
                  </a:cxn>
                  <a:cxn ang="0">
                    <a:pos x="0" y="0"/>
                  </a:cxn>
                  <a:cxn ang="0">
                    <a:pos x="0" y="0"/>
                  </a:cxn>
                  <a:cxn ang="0">
                    <a:pos x="0" y="0"/>
                  </a:cxn>
                  <a:cxn ang="0">
                    <a:pos x="0" y="0"/>
                  </a:cxn>
                </a:cxnLst>
                <a:rect l="0" t="0" r="r" b="b"/>
                <a:pathLst>
                  <a:path h="31">
                    <a:moveTo>
                      <a:pt x="0" y="31"/>
                    </a:move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1" name="Freeform 64"/>
              <p:cNvSpPr>
                <a:spLocks/>
              </p:cNvSpPr>
              <p:nvPr/>
            </p:nvSpPr>
            <p:spPr bwMode="auto">
              <a:xfrm>
                <a:off x="4089" y="2688"/>
                <a:ext cx="22" cy="39"/>
              </a:xfrm>
              <a:custGeom>
                <a:avLst/>
                <a:gdLst/>
                <a:ahLst/>
                <a:cxnLst>
                  <a:cxn ang="0">
                    <a:pos x="0" y="39"/>
                  </a:cxn>
                  <a:cxn ang="0">
                    <a:pos x="0" y="8"/>
                  </a:cxn>
                  <a:cxn ang="0">
                    <a:pos x="0" y="8"/>
                  </a:cxn>
                  <a:cxn ang="0">
                    <a:pos x="0" y="8"/>
                  </a:cxn>
                  <a:cxn ang="0">
                    <a:pos x="7" y="8"/>
                  </a:cxn>
                  <a:cxn ang="0">
                    <a:pos x="7" y="8"/>
                  </a:cxn>
                  <a:cxn ang="0">
                    <a:pos x="7" y="8"/>
                  </a:cxn>
                  <a:cxn ang="0">
                    <a:pos x="7" y="8"/>
                  </a:cxn>
                  <a:cxn ang="0">
                    <a:pos x="7" y="8"/>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2" y="0"/>
                  </a:cxn>
                  <a:cxn ang="0">
                    <a:pos x="22" y="0"/>
                  </a:cxn>
                  <a:cxn ang="0">
                    <a:pos x="22" y="0"/>
                  </a:cxn>
                  <a:cxn ang="0">
                    <a:pos x="22" y="0"/>
                  </a:cxn>
                  <a:cxn ang="0">
                    <a:pos x="22" y="0"/>
                  </a:cxn>
                  <a:cxn ang="0">
                    <a:pos x="22" y="0"/>
                  </a:cxn>
                  <a:cxn ang="0">
                    <a:pos x="22" y="0"/>
                  </a:cxn>
                </a:cxnLst>
                <a:rect l="0" t="0" r="r" b="b"/>
                <a:pathLst>
                  <a:path w="22" h="39">
                    <a:moveTo>
                      <a:pt x="0" y="39"/>
                    </a:moveTo>
                    <a:lnTo>
                      <a:pt x="0" y="8"/>
                    </a:lnTo>
                    <a:lnTo>
                      <a:pt x="0" y="8"/>
                    </a:lnTo>
                    <a:lnTo>
                      <a:pt x="0" y="8"/>
                    </a:lnTo>
                    <a:lnTo>
                      <a:pt x="7" y="8"/>
                    </a:lnTo>
                    <a:lnTo>
                      <a:pt x="7" y="8"/>
                    </a:lnTo>
                    <a:lnTo>
                      <a:pt x="7" y="8"/>
                    </a:lnTo>
                    <a:lnTo>
                      <a:pt x="7" y="8"/>
                    </a:lnTo>
                    <a:lnTo>
                      <a:pt x="7" y="8"/>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2" y="0"/>
                    </a:lnTo>
                    <a:lnTo>
                      <a:pt x="22" y="0"/>
                    </a:lnTo>
                    <a:lnTo>
                      <a:pt x="22" y="0"/>
                    </a:lnTo>
                    <a:lnTo>
                      <a:pt x="22" y="0"/>
                    </a:lnTo>
                    <a:lnTo>
                      <a:pt x="22" y="0"/>
                    </a:lnTo>
                    <a:lnTo>
                      <a:pt x="22" y="0"/>
                    </a:lnTo>
                    <a:lnTo>
                      <a:pt x="22"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2" name="Freeform 65"/>
              <p:cNvSpPr>
                <a:spLocks/>
              </p:cNvSpPr>
              <p:nvPr/>
            </p:nvSpPr>
            <p:spPr bwMode="auto">
              <a:xfrm>
                <a:off x="4111" y="2672"/>
                <a:ext cx="35" cy="31"/>
              </a:xfrm>
              <a:custGeom>
                <a:avLst/>
                <a:gdLst/>
                <a:ahLst/>
                <a:cxnLst>
                  <a:cxn ang="0">
                    <a:pos x="0" y="31"/>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 ang="0">
                    <a:pos x="28" y="0"/>
                  </a:cxn>
                  <a:cxn ang="0">
                    <a:pos x="35" y="0"/>
                  </a:cxn>
                  <a:cxn ang="0">
                    <a:pos x="35" y="0"/>
                  </a:cxn>
                  <a:cxn ang="0">
                    <a:pos x="35" y="0"/>
                  </a:cxn>
                </a:cxnLst>
                <a:rect l="0" t="0" r="r" b="b"/>
                <a:pathLst>
                  <a:path w="35" h="31">
                    <a:moveTo>
                      <a:pt x="0" y="31"/>
                    </a:move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35" y="0"/>
                    </a:lnTo>
                    <a:lnTo>
                      <a:pt x="35" y="0"/>
                    </a:lnTo>
                    <a:lnTo>
                      <a:pt x="3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3" name="Freeform 66"/>
              <p:cNvSpPr>
                <a:spLocks/>
              </p:cNvSpPr>
              <p:nvPr/>
            </p:nvSpPr>
            <p:spPr bwMode="auto">
              <a:xfrm>
                <a:off x="4146" y="2656"/>
                <a:ext cx="14"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Lst>
                <a:rect l="0" t="0" r="r" b="b"/>
                <a:pathLst>
                  <a:path w="14" h="31">
                    <a:moveTo>
                      <a:pt x="0" y="31"/>
                    </a:move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4" name="Freeform 67"/>
              <p:cNvSpPr>
                <a:spLocks/>
              </p:cNvSpPr>
              <p:nvPr/>
            </p:nvSpPr>
            <p:spPr bwMode="auto">
              <a:xfrm>
                <a:off x="4160" y="2640"/>
                <a:ext cx="15"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5" y="0"/>
                  </a:cxn>
                  <a:cxn ang="0">
                    <a:pos x="15" y="0"/>
                  </a:cxn>
                  <a:cxn ang="0">
                    <a:pos x="15" y="0"/>
                  </a:cxn>
                  <a:cxn ang="0">
                    <a:pos x="15" y="0"/>
                  </a:cxn>
                  <a:cxn ang="0">
                    <a:pos x="15" y="0"/>
                  </a:cxn>
                  <a:cxn ang="0">
                    <a:pos x="15" y="0"/>
                  </a:cxn>
                  <a:cxn ang="0">
                    <a:pos x="15" y="0"/>
                  </a:cxn>
                  <a:cxn ang="0">
                    <a:pos x="15" y="0"/>
                  </a:cxn>
                  <a:cxn ang="0">
                    <a:pos x="15" y="0"/>
                  </a:cxn>
                  <a:cxn ang="0">
                    <a:pos x="15" y="0"/>
                  </a:cxn>
                  <a:cxn ang="0">
                    <a:pos x="15" y="0"/>
                  </a:cxn>
                </a:cxnLst>
                <a:rect l="0" t="0" r="r" b="b"/>
                <a:pathLst>
                  <a:path w="15"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5" y="0"/>
                    </a:lnTo>
                    <a:lnTo>
                      <a:pt x="15" y="0"/>
                    </a:lnTo>
                    <a:lnTo>
                      <a:pt x="15" y="0"/>
                    </a:lnTo>
                    <a:lnTo>
                      <a:pt x="15" y="0"/>
                    </a:lnTo>
                    <a:lnTo>
                      <a:pt x="15" y="0"/>
                    </a:lnTo>
                    <a:lnTo>
                      <a:pt x="15" y="0"/>
                    </a:lnTo>
                    <a:lnTo>
                      <a:pt x="15" y="0"/>
                    </a:lnTo>
                    <a:lnTo>
                      <a:pt x="15" y="0"/>
                    </a:lnTo>
                    <a:lnTo>
                      <a:pt x="15" y="0"/>
                    </a:lnTo>
                    <a:lnTo>
                      <a:pt x="15" y="0"/>
                    </a:lnTo>
                    <a:lnTo>
                      <a:pt x="1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5" name="Freeform 68"/>
              <p:cNvSpPr>
                <a:spLocks/>
              </p:cNvSpPr>
              <p:nvPr/>
            </p:nvSpPr>
            <p:spPr bwMode="auto">
              <a:xfrm>
                <a:off x="4175" y="2624"/>
                <a:ext cx="35" cy="31"/>
              </a:xfrm>
              <a:custGeom>
                <a:avLst/>
                <a:gdLst/>
                <a:ahLst/>
                <a:cxnLst>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35" y="0"/>
                  </a:cxn>
                  <a:cxn ang="0">
                    <a:pos x="35" y="0"/>
                  </a:cxn>
                  <a:cxn ang="0">
                    <a:pos x="35" y="0"/>
                  </a:cxn>
                  <a:cxn ang="0">
                    <a:pos x="35" y="0"/>
                  </a:cxn>
                  <a:cxn ang="0">
                    <a:pos x="35" y="0"/>
                  </a:cxn>
                </a:cxnLst>
                <a:rect l="0" t="0" r="r" b="b"/>
                <a:pathLst>
                  <a:path w="35" h="31">
                    <a:moveTo>
                      <a:pt x="0" y="31"/>
                    </a:move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28" y="0"/>
                    </a:lnTo>
                    <a:lnTo>
                      <a:pt x="28"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6" name="Freeform 69"/>
              <p:cNvSpPr>
                <a:spLocks/>
              </p:cNvSpPr>
              <p:nvPr/>
            </p:nvSpPr>
            <p:spPr bwMode="auto">
              <a:xfrm>
                <a:off x="4210" y="2608"/>
                <a:ext cx="64" cy="31"/>
              </a:xfrm>
              <a:custGeom>
                <a:avLst/>
                <a:gdLst/>
                <a:ahLst/>
                <a:cxnLst>
                  <a:cxn ang="0">
                    <a:pos x="0" y="0"/>
                  </a:cxn>
                  <a:cxn ang="0">
                    <a:pos x="0" y="0"/>
                  </a:cxn>
                  <a:cxn ang="0">
                    <a:pos x="7" y="0"/>
                  </a:cxn>
                  <a:cxn ang="0">
                    <a:pos x="7" y="0"/>
                  </a:cxn>
                  <a:cxn ang="0">
                    <a:pos x="14" y="0"/>
                  </a:cxn>
                  <a:cxn ang="0">
                    <a:pos x="14" y="0"/>
                  </a:cxn>
                  <a:cxn ang="0">
                    <a:pos x="14" y="0"/>
                  </a:cxn>
                  <a:cxn ang="0">
                    <a:pos x="21" y="0"/>
                  </a:cxn>
                  <a:cxn ang="0">
                    <a:pos x="21" y="0"/>
                  </a:cxn>
                  <a:cxn ang="0">
                    <a:pos x="21" y="0"/>
                  </a:cxn>
                  <a:cxn ang="0">
                    <a:pos x="21" y="0"/>
                  </a:cxn>
                  <a:cxn ang="0">
                    <a:pos x="21" y="0"/>
                  </a:cxn>
                  <a:cxn ang="0">
                    <a:pos x="21" y="0"/>
                  </a:cxn>
                  <a:cxn ang="0">
                    <a:pos x="29" y="0"/>
                  </a:cxn>
                  <a:cxn ang="0">
                    <a:pos x="29" y="0"/>
                  </a:cxn>
                  <a:cxn ang="0">
                    <a:pos x="29" y="0"/>
                  </a:cxn>
                  <a:cxn ang="0">
                    <a:pos x="29" y="0"/>
                  </a:cxn>
                  <a:cxn ang="0">
                    <a:pos x="29" y="0"/>
                  </a:cxn>
                  <a:cxn ang="0">
                    <a:pos x="29" y="0"/>
                  </a:cxn>
                  <a:cxn ang="0">
                    <a:pos x="29" y="0"/>
                  </a:cxn>
                  <a:cxn ang="0">
                    <a:pos x="36" y="0"/>
                  </a:cxn>
                  <a:cxn ang="0">
                    <a:pos x="36" y="0"/>
                  </a:cxn>
                  <a:cxn ang="0">
                    <a:pos x="36" y="0"/>
                  </a:cxn>
                  <a:cxn ang="0">
                    <a:pos x="36" y="0"/>
                  </a:cxn>
                  <a:cxn ang="0">
                    <a:pos x="36" y="0"/>
                  </a:cxn>
                  <a:cxn ang="0">
                    <a:pos x="36" y="0"/>
                  </a:cxn>
                  <a:cxn ang="0">
                    <a:pos x="43" y="0"/>
                  </a:cxn>
                  <a:cxn ang="0">
                    <a:pos x="43" y="0"/>
                  </a:cxn>
                  <a:cxn ang="0">
                    <a:pos x="43" y="0"/>
                  </a:cxn>
                  <a:cxn ang="0">
                    <a:pos x="43" y="0"/>
                  </a:cxn>
                  <a:cxn ang="0">
                    <a:pos x="43" y="0"/>
                  </a:cxn>
                  <a:cxn ang="0">
                    <a:pos x="43" y="0"/>
                  </a:cxn>
                  <a:cxn ang="0">
                    <a:pos x="43" y="0"/>
                  </a:cxn>
                  <a:cxn ang="0">
                    <a:pos x="50" y="0"/>
                  </a:cxn>
                  <a:cxn ang="0">
                    <a:pos x="50" y="0"/>
                  </a:cxn>
                  <a:cxn ang="0">
                    <a:pos x="57" y="0"/>
                  </a:cxn>
                  <a:cxn ang="0">
                    <a:pos x="57" y="0"/>
                  </a:cxn>
                  <a:cxn ang="0">
                    <a:pos x="57" y="0"/>
                  </a:cxn>
                </a:cxnLst>
                <a:rect l="0" t="0" r="r" b="b"/>
                <a:pathLst>
                  <a:path w="64" h="31">
                    <a:moveTo>
                      <a:pt x="0" y="31"/>
                    </a:moveTo>
                    <a:lnTo>
                      <a:pt x="0" y="0"/>
                    </a:lnTo>
                    <a:lnTo>
                      <a:pt x="0" y="0"/>
                    </a:lnTo>
                    <a:lnTo>
                      <a:pt x="0" y="0"/>
                    </a:lnTo>
                    <a:lnTo>
                      <a:pt x="7" y="0"/>
                    </a:lnTo>
                    <a:lnTo>
                      <a:pt x="7" y="0"/>
                    </a:lnTo>
                    <a:lnTo>
                      <a:pt x="7" y="0"/>
                    </a:lnTo>
                    <a:lnTo>
                      <a:pt x="7"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50" y="0"/>
                    </a:lnTo>
                    <a:lnTo>
                      <a:pt x="50" y="0"/>
                    </a:lnTo>
                    <a:lnTo>
                      <a:pt x="50" y="0"/>
                    </a:lnTo>
                    <a:lnTo>
                      <a:pt x="50" y="0"/>
                    </a:lnTo>
                    <a:lnTo>
                      <a:pt x="57" y="0"/>
                    </a:lnTo>
                    <a:lnTo>
                      <a:pt x="57" y="0"/>
                    </a:lnTo>
                    <a:lnTo>
                      <a:pt x="57" y="0"/>
                    </a:lnTo>
                    <a:lnTo>
                      <a:pt x="57" y="0"/>
                    </a:lnTo>
                    <a:lnTo>
                      <a:pt x="57" y="0"/>
                    </a:lnTo>
                    <a:lnTo>
                      <a:pt x="57" y="0"/>
                    </a:lnTo>
                    <a:lnTo>
                      <a:pt x="6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7" name="Freeform 70"/>
              <p:cNvSpPr>
                <a:spLocks/>
              </p:cNvSpPr>
              <p:nvPr/>
            </p:nvSpPr>
            <p:spPr bwMode="auto">
              <a:xfrm>
                <a:off x="4274" y="2592"/>
                <a:ext cx="7" cy="31"/>
              </a:xfrm>
              <a:custGeom>
                <a:avLst/>
                <a:gdLst/>
                <a:ahLst/>
                <a:cxnLst>
                  <a:cxn ang="0">
                    <a:pos x="0" y="31"/>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Lst>
                <a:rect l="0" t="0" r="r" b="b"/>
                <a:pathLst>
                  <a:path w="7" h="31">
                    <a:moveTo>
                      <a:pt x="0" y="31"/>
                    </a:moveTo>
                    <a:lnTo>
                      <a:pt x="0" y="0"/>
                    </a:lnTo>
                    <a:lnTo>
                      <a:pt x="0" y="0"/>
                    </a:lnTo>
                    <a:lnTo>
                      <a:pt x="0" y="0"/>
                    </a:lnTo>
                    <a:lnTo>
                      <a:pt x="7" y="0"/>
                    </a:lnTo>
                    <a:lnTo>
                      <a:pt x="7" y="0"/>
                    </a:lnTo>
                    <a:lnTo>
                      <a:pt x="7" y="0"/>
                    </a:lnTo>
                    <a:lnTo>
                      <a:pt x="7" y="0"/>
                    </a:lnTo>
                    <a:lnTo>
                      <a:pt x="7" y="0"/>
                    </a:lnTo>
                    <a:lnTo>
                      <a:pt x="7" y="0"/>
                    </a:lnTo>
                    <a:lnTo>
                      <a:pt x="7"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8" name="Freeform 71"/>
              <p:cNvSpPr>
                <a:spLocks/>
              </p:cNvSpPr>
              <p:nvPr/>
            </p:nvSpPr>
            <p:spPr bwMode="auto">
              <a:xfrm>
                <a:off x="4281" y="2568"/>
                <a:ext cx="29" cy="39"/>
              </a:xfrm>
              <a:custGeom>
                <a:avLst/>
                <a:gdLst/>
                <a:ahLst/>
                <a:cxnLst>
                  <a:cxn ang="0">
                    <a:pos x="0" y="39"/>
                  </a:cxn>
                  <a:cxn ang="0">
                    <a:pos x="0"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9" y="0"/>
                  </a:cxn>
                  <a:cxn ang="0">
                    <a:pos x="29" y="0"/>
                  </a:cxn>
                  <a:cxn ang="0">
                    <a:pos x="29" y="0"/>
                  </a:cxn>
                </a:cxnLst>
                <a:rect l="0" t="0" r="r" b="b"/>
                <a:pathLst>
                  <a:path w="29" h="39">
                    <a:moveTo>
                      <a:pt x="0" y="39"/>
                    </a:moveTo>
                    <a:lnTo>
                      <a:pt x="0"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lnTo>
                      <a:pt x="29" y="0"/>
                    </a:lnTo>
                    <a:lnTo>
                      <a:pt x="29" y="0"/>
                    </a:lnTo>
                    <a:lnTo>
                      <a:pt x="29"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399" name="Freeform 72"/>
              <p:cNvSpPr>
                <a:spLocks/>
              </p:cNvSpPr>
              <p:nvPr/>
            </p:nvSpPr>
            <p:spPr bwMode="auto">
              <a:xfrm>
                <a:off x="4310" y="2552"/>
                <a:ext cx="21"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Lst>
                <a:rect l="0" t="0" r="r" b="b"/>
                <a:pathLst>
                  <a:path w="21"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1"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0" name="Freeform 73"/>
              <p:cNvSpPr>
                <a:spLocks/>
              </p:cNvSpPr>
              <p:nvPr/>
            </p:nvSpPr>
            <p:spPr bwMode="auto">
              <a:xfrm>
                <a:off x="4331" y="2528"/>
                <a:ext cx="7" cy="39"/>
              </a:xfrm>
              <a:custGeom>
                <a:avLst/>
                <a:gdLst/>
                <a:ahLst/>
                <a:cxnLst>
                  <a:cxn ang="0">
                    <a:pos x="0" y="39"/>
                  </a:cxn>
                  <a:cxn ang="0">
                    <a:pos x="0" y="0"/>
                  </a:cxn>
                  <a:cxn ang="0">
                    <a:pos x="7" y="0"/>
                  </a:cxn>
                  <a:cxn ang="0">
                    <a:pos x="7" y="0"/>
                  </a:cxn>
                  <a:cxn ang="0">
                    <a:pos x="7" y="0"/>
                  </a:cxn>
                  <a:cxn ang="0">
                    <a:pos x="7" y="0"/>
                  </a:cxn>
                  <a:cxn ang="0">
                    <a:pos x="7" y="0"/>
                  </a:cxn>
                </a:cxnLst>
                <a:rect l="0" t="0" r="r" b="b"/>
                <a:pathLst>
                  <a:path w="7" h="39">
                    <a:moveTo>
                      <a:pt x="0" y="39"/>
                    </a:moveTo>
                    <a:lnTo>
                      <a:pt x="0" y="0"/>
                    </a:lnTo>
                    <a:lnTo>
                      <a:pt x="7" y="0"/>
                    </a:lnTo>
                    <a:lnTo>
                      <a:pt x="7" y="0"/>
                    </a:lnTo>
                    <a:lnTo>
                      <a:pt x="7"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1" name="Freeform 74"/>
              <p:cNvSpPr>
                <a:spLocks/>
              </p:cNvSpPr>
              <p:nvPr/>
            </p:nvSpPr>
            <p:spPr bwMode="auto">
              <a:xfrm>
                <a:off x="4338" y="2504"/>
                <a:ext cx="7" cy="39"/>
              </a:xfrm>
              <a:custGeom>
                <a:avLst/>
                <a:gdLst/>
                <a:ahLst/>
                <a:cxnLst>
                  <a:cxn ang="0">
                    <a:pos x="0" y="39"/>
                  </a:cxn>
                  <a:cxn ang="0">
                    <a:pos x="0" y="0"/>
                  </a:cxn>
                  <a:cxn ang="0">
                    <a:pos x="0" y="0"/>
                  </a:cxn>
                  <a:cxn ang="0">
                    <a:pos x="0" y="0"/>
                  </a:cxn>
                  <a:cxn ang="0">
                    <a:pos x="0" y="0"/>
                  </a:cxn>
                  <a:cxn ang="0">
                    <a:pos x="0" y="0"/>
                  </a:cxn>
                  <a:cxn ang="0">
                    <a:pos x="7" y="0"/>
                  </a:cxn>
                </a:cxnLst>
                <a:rect l="0" t="0" r="r" b="b"/>
                <a:pathLst>
                  <a:path w="7" h="39">
                    <a:moveTo>
                      <a:pt x="0" y="39"/>
                    </a:moveTo>
                    <a:lnTo>
                      <a:pt x="0" y="0"/>
                    </a:lnTo>
                    <a:lnTo>
                      <a:pt x="0" y="0"/>
                    </a:lnTo>
                    <a:lnTo>
                      <a:pt x="0" y="0"/>
                    </a:lnTo>
                    <a:lnTo>
                      <a:pt x="0" y="0"/>
                    </a:lnTo>
                    <a:lnTo>
                      <a:pt x="0"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2" name="Freeform 75"/>
              <p:cNvSpPr>
                <a:spLocks/>
              </p:cNvSpPr>
              <p:nvPr/>
            </p:nvSpPr>
            <p:spPr bwMode="auto">
              <a:xfrm>
                <a:off x="4345" y="2480"/>
                <a:ext cx="1" cy="39"/>
              </a:xfrm>
              <a:custGeom>
                <a:avLst/>
                <a:gdLst/>
                <a:ahLst/>
                <a:cxnLst>
                  <a:cxn ang="0">
                    <a:pos x="0" y="39"/>
                  </a:cxn>
                  <a:cxn ang="0">
                    <a:pos x="0" y="0"/>
                  </a:cxn>
                  <a:cxn ang="0">
                    <a:pos x="0" y="0"/>
                  </a:cxn>
                </a:cxnLst>
                <a:rect l="0" t="0" r="r" b="b"/>
                <a:pathLst>
                  <a:path h="39">
                    <a:moveTo>
                      <a:pt x="0" y="39"/>
                    </a:move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3" name="Freeform 76"/>
              <p:cNvSpPr>
                <a:spLocks/>
              </p:cNvSpPr>
              <p:nvPr/>
            </p:nvSpPr>
            <p:spPr bwMode="auto">
              <a:xfrm>
                <a:off x="4345" y="2456"/>
                <a:ext cx="1" cy="39"/>
              </a:xfrm>
              <a:custGeom>
                <a:avLst/>
                <a:gdLst/>
                <a:ahLst/>
                <a:cxnLst>
                  <a:cxn ang="0">
                    <a:pos x="0" y="39"/>
                  </a:cxn>
                  <a:cxn ang="0">
                    <a:pos x="0" y="0"/>
                  </a:cxn>
                  <a:cxn ang="0">
                    <a:pos x="0" y="0"/>
                  </a:cxn>
                  <a:cxn ang="0">
                    <a:pos x="0" y="0"/>
                  </a:cxn>
                  <a:cxn ang="0">
                    <a:pos x="0" y="0"/>
                  </a:cxn>
                </a:cxnLst>
                <a:rect l="0" t="0" r="r" b="b"/>
                <a:pathLst>
                  <a:path h="39">
                    <a:moveTo>
                      <a:pt x="0" y="39"/>
                    </a:move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4" name="Freeform 77"/>
              <p:cNvSpPr>
                <a:spLocks/>
              </p:cNvSpPr>
              <p:nvPr/>
            </p:nvSpPr>
            <p:spPr bwMode="auto">
              <a:xfrm>
                <a:off x="4345" y="2432"/>
                <a:ext cx="22" cy="39"/>
              </a:xfrm>
              <a:custGeom>
                <a:avLst/>
                <a:gdLst/>
                <a:ahLst/>
                <a:cxnLst>
                  <a:cxn ang="0">
                    <a:pos x="0" y="39"/>
                  </a:cxn>
                  <a:cxn ang="0">
                    <a:pos x="0"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2" y="0"/>
                  </a:cxn>
                  <a:cxn ang="0">
                    <a:pos x="22" y="0"/>
                  </a:cxn>
                  <a:cxn ang="0">
                    <a:pos x="22" y="0"/>
                  </a:cxn>
                  <a:cxn ang="0">
                    <a:pos x="22" y="0"/>
                  </a:cxn>
                  <a:cxn ang="0">
                    <a:pos x="22" y="0"/>
                  </a:cxn>
                  <a:cxn ang="0">
                    <a:pos x="22" y="0"/>
                  </a:cxn>
                  <a:cxn ang="0">
                    <a:pos x="22" y="0"/>
                  </a:cxn>
                </a:cxnLst>
                <a:rect l="0" t="0" r="r" b="b"/>
                <a:pathLst>
                  <a:path w="22" h="39">
                    <a:moveTo>
                      <a:pt x="0" y="39"/>
                    </a:moveTo>
                    <a:lnTo>
                      <a:pt x="0"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2" y="0"/>
                    </a:lnTo>
                    <a:lnTo>
                      <a:pt x="22" y="0"/>
                    </a:lnTo>
                    <a:lnTo>
                      <a:pt x="22" y="0"/>
                    </a:lnTo>
                    <a:lnTo>
                      <a:pt x="22" y="0"/>
                    </a:lnTo>
                    <a:lnTo>
                      <a:pt x="22" y="0"/>
                    </a:lnTo>
                    <a:lnTo>
                      <a:pt x="22" y="0"/>
                    </a:lnTo>
                    <a:lnTo>
                      <a:pt x="22"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5" name="Freeform 78"/>
              <p:cNvSpPr>
                <a:spLocks/>
              </p:cNvSpPr>
              <p:nvPr/>
            </p:nvSpPr>
            <p:spPr bwMode="auto">
              <a:xfrm>
                <a:off x="4367" y="2408"/>
                <a:ext cx="7" cy="39"/>
              </a:xfrm>
              <a:custGeom>
                <a:avLst/>
                <a:gdLst/>
                <a:ahLst/>
                <a:cxnLst>
                  <a:cxn ang="0">
                    <a:pos x="0" y="39"/>
                  </a:cxn>
                  <a:cxn ang="0">
                    <a:pos x="0" y="0"/>
                  </a:cxn>
                  <a:cxn ang="0">
                    <a:pos x="0" y="0"/>
                  </a:cxn>
                  <a:cxn ang="0">
                    <a:pos x="0" y="0"/>
                  </a:cxn>
                  <a:cxn ang="0">
                    <a:pos x="0" y="0"/>
                  </a:cxn>
                  <a:cxn ang="0">
                    <a:pos x="0" y="0"/>
                  </a:cxn>
                  <a:cxn ang="0">
                    <a:pos x="7" y="0"/>
                  </a:cxn>
                  <a:cxn ang="0">
                    <a:pos x="7" y="0"/>
                  </a:cxn>
                  <a:cxn ang="0">
                    <a:pos x="7" y="0"/>
                  </a:cxn>
                  <a:cxn ang="0">
                    <a:pos x="7" y="0"/>
                  </a:cxn>
                  <a:cxn ang="0">
                    <a:pos x="7" y="0"/>
                  </a:cxn>
                </a:cxnLst>
                <a:rect l="0" t="0" r="r" b="b"/>
                <a:pathLst>
                  <a:path w="7" h="39">
                    <a:moveTo>
                      <a:pt x="0" y="39"/>
                    </a:moveTo>
                    <a:lnTo>
                      <a:pt x="0" y="0"/>
                    </a:lnTo>
                    <a:lnTo>
                      <a:pt x="0" y="0"/>
                    </a:lnTo>
                    <a:lnTo>
                      <a:pt x="0" y="0"/>
                    </a:lnTo>
                    <a:lnTo>
                      <a:pt x="0" y="0"/>
                    </a:lnTo>
                    <a:lnTo>
                      <a:pt x="0" y="0"/>
                    </a:lnTo>
                    <a:lnTo>
                      <a:pt x="7" y="0"/>
                    </a:lnTo>
                    <a:lnTo>
                      <a:pt x="7" y="0"/>
                    </a:lnTo>
                    <a:lnTo>
                      <a:pt x="7"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6" name="Freeform 79"/>
              <p:cNvSpPr>
                <a:spLocks/>
              </p:cNvSpPr>
              <p:nvPr/>
            </p:nvSpPr>
            <p:spPr bwMode="auto">
              <a:xfrm>
                <a:off x="4374" y="2384"/>
                <a:ext cx="35" cy="39"/>
              </a:xfrm>
              <a:custGeom>
                <a:avLst/>
                <a:gdLst/>
                <a:ahLst/>
                <a:cxnLst>
                  <a:cxn ang="0">
                    <a:pos x="0" y="39"/>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35" y="0"/>
                  </a:cxn>
                </a:cxnLst>
                <a:rect l="0" t="0" r="r" b="b"/>
                <a:pathLst>
                  <a:path w="35" h="39">
                    <a:moveTo>
                      <a:pt x="0" y="39"/>
                    </a:move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8" y="0"/>
                    </a:lnTo>
                    <a:lnTo>
                      <a:pt x="28" y="0"/>
                    </a:lnTo>
                    <a:lnTo>
                      <a:pt x="28" y="0"/>
                    </a:lnTo>
                    <a:lnTo>
                      <a:pt x="28" y="0"/>
                    </a:lnTo>
                    <a:lnTo>
                      <a:pt x="28" y="0"/>
                    </a:lnTo>
                    <a:lnTo>
                      <a:pt x="28" y="0"/>
                    </a:lnTo>
                    <a:lnTo>
                      <a:pt x="28" y="0"/>
                    </a:lnTo>
                    <a:lnTo>
                      <a:pt x="28" y="0"/>
                    </a:lnTo>
                    <a:lnTo>
                      <a:pt x="28" y="0"/>
                    </a:lnTo>
                    <a:lnTo>
                      <a:pt x="28" y="0"/>
                    </a:lnTo>
                    <a:lnTo>
                      <a:pt x="3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7" name="Freeform 80"/>
              <p:cNvSpPr>
                <a:spLocks/>
              </p:cNvSpPr>
              <p:nvPr/>
            </p:nvSpPr>
            <p:spPr bwMode="auto">
              <a:xfrm>
                <a:off x="4409" y="2352"/>
                <a:ext cx="7" cy="47"/>
              </a:xfrm>
              <a:custGeom>
                <a:avLst/>
                <a:gdLst/>
                <a:ahLst/>
                <a:cxnLst>
                  <a:cxn ang="0">
                    <a:pos x="0" y="47"/>
                  </a:cxn>
                  <a:cxn ang="0">
                    <a:pos x="0" y="0"/>
                  </a:cxn>
                  <a:cxn ang="0">
                    <a:pos x="0" y="0"/>
                  </a:cxn>
                  <a:cxn ang="0">
                    <a:pos x="0" y="0"/>
                  </a:cxn>
                  <a:cxn ang="0">
                    <a:pos x="0" y="0"/>
                  </a:cxn>
                  <a:cxn ang="0">
                    <a:pos x="0" y="0"/>
                  </a:cxn>
                  <a:cxn ang="0">
                    <a:pos x="0" y="0"/>
                  </a:cxn>
                  <a:cxn ang="0">
                    <a:pos x="0" y="0"/>
                  </a:cxn>
                  <a:cxn ang="0">
                    <a:pos x="7" y="0"/>
                  </a:cxn>
                </a:cxnLst>
                <a:rect l="0" t="0" r="r" b="b"/>
                <a:pathLst>
                  <a:path w="7" h="47">
                    <a:moveTo>
                      <a:pt x="0" y="47"/>
                    </a:moveTo>
                    <a:lnTo>
                      <a:pt x="0" y="0"/>
                    </a:lnTo>
                    <a:lnTo>
                      <a:pt x="0" y="0"/>
                    </a:lnTo>
                    <a:lnTo>
                      <a:pt x="0" y="0"/>
                    </a:lnTo>
                    <a:lnTo>
                      <a:pt x="0" y="0"/>
                    </a:lnTo>
                    <a:lnTo>
                      <a:pt x="0" y="0"/>
                    </a:lnTo>
                    <a:lnTo>
                      <a:pt x="0" y="0"/>
                    </a:lnTo>
                    <a:lnTo>
                      <a:pt x="0"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8" name="Freeform 81"/>
              <p:cNvSpPr>
                <a:spLocks/>
              </p:cNvSpPr>
              <p:nvPr/>
            </p:nvSpPr>
            <p:spPr bwMode="auto">
              <a:xfrm>
                <a:off x="4416" y="2328"/>
                <a:ext cx="43" cy="39"/>
              </a:xfrm>
              <a:custGeom>
                <a:avLst/>
                <a:gdLst/>
                <a:ahLst/>
                <a:cxnLst>
                  <a:cxn ang="0">
                    <a:pos x="0" y="39"/>
                  </a:cxn>
                  <a:cxn ang="0">
                    <a:pos x="0" y="0"/>
                  </a:cxn>
                  <a:cxn ang="0">
                    <a:pos x="0" y="0"/>
                  </a:cxn>
                  <a:cxn ang="0">
                    <a:pos x="0" y="0"/>
                  </a:cxn>
                  <a:cxn ang="0">
                    <a:pos x="0" y="0"/>
                  </a:cxn>
                  <a:cxn ang="0">
                    <a:pos x="0" y="0"/>
                  </a:cxn>
                  <a:cxn ang="0">
                    <a:pos x="0" y="0"/>
                  </a:cxn>
                  <a:cxn ang="0">
                    <a:pos x="0" y="0"/>
                  </a:cxn>
                  <a:cxn ang="0">
                    <a:pos x="7" y="0"/>
                  </a:cxn>
                  <a:cxn ang="0">
                    <a:pos x="7" y="0"/>
                  </a:cxn>
                  <a:cxn ang="0">
                    <a:pos x="15" y="0"/>
                  </a:cxn>
                  <a:cxn ang="0">
                    <a:pos x="15" y="0"/>
                  </a:cxn>
                  <a:cxn ang="0">
                    <a:pos x="15" y="0"/>
                  </a:cxn>
                  <a:cxn ang="0">
                    <a:pos x="15" y="0"/>
                  </a:cxn>
                  <a:cxn ang="0">
                    <a:pos x="15" y="0"/>
                  </a:cxn>
                  <a:cxn ang="0">
                    <a:pos x="15" y="0"/>
                  </a:cxn>
                  <a:cxn ang="0">
                    <a:pos x="15" y="0"/>
                  </a:cxn>
                  <a:cxn ang="0">
                    <a:pos x="15"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36" y="0"/>
                  </a:cxn>
                  <a:cxn ang="0">
                    <a:pos x="36" y="0"/>
                  </a:cxn>
                  <a:cxn ang="0">
                    <a:pos x="36" y="0"/>
                  </a:cxn>
                  <a:cxn ang="0">
                    <a:pos x="36" y="0"/>
                  </a:cxn>
                  <a:cxn ang="0">
                    <a:pos x="36" y="0"/>
                  </a:cxn>
                  <a:cxn ang="0">
                    <a:pos x="36" y="0"/>
                  </a:cxn>
                  <a:cxn ang="0">
                    <a:pos x="36" y="0"/>
                  </a:cxn>
                  <a:cxn ang="0">
                    <a:pos x="36" y="0"/>
                  </a:cxn>
                  <a:cxn ang="0">
                    <a:pos x="43" y="0"/>
                  </a:cxn>
                  <a:cxn ang="0">
                    <a:pos x="43" y="0"/>
                  </a:cxn>
                  <a:cxn ang="0">
                    <a:pos x="43" y="0"/>
                  </a:cxn>
                  <a:cxn ang="0">
                    <a:pos x="43" y="0"/>
                  </a:cxn>
                  <a:cxn ang="0">
                    <a:pos x="43" y="0"/>
                  </a:cxn>
                  <a:cxn ang="0">
                    <a:pos x="43" y="0"/>
                  </a:cxn>
                  <a:cxn ang="0">
                    <a:pos x="43" y="0"/>
                  </a:cxn>
                  <a:cxn ang="0">
                    <a:pos x="43" y="0"/>
                  </a:cxn>
                  <a:cxn ang="0">
                    <a:pos x="43" y="0"/>
                  </a:cxn>
                </a:cxnLst>
                <a:rect l="0" t="0" r="r" b="b"/>
                <a:pathLst>
                  <a:path w="43" h="39">
                    <a:moveTo>
                      <a:pt x="0" y="39"/>
                    </a:moveTo>
                    <a:lnTo>
                      <a:pt x="0" y="0"/>
                    </a:lnTo>
                    <a:lnTo>
                      <a:pt x="0" y="0"/>
                    </a:lnTo>
                    <a:lnTo>
                      <a:pt x="0" y="0"/>
                    </a:lnTo>
                    <a:lnTo>
                      <a:pt x="0" y="0"/>
                    </a:lnTo>
                    <a:lnTo>
                      <a:pt x="0" y="0"/>
                    </a:lnTo>
                    <a:lnTo>
                      <a:pt x="0" y="0"/>
                    </a:lnTo>
                    <a:lnTo>
                      <a:pt x="0" y="0"/>
                    </a:lnTo>
                    <a:lnTo>
                      <a:pt x="7" y="0"/>
                    </a:lnTo>
                    <a:lnTo>
                      <a:pt x="7" y="0"/>
                    </a:lnTo>
                    <a:lnTo>
                      <a:pt x="15" y="0"/>
                    </a:lnTo>
                    <a:lnTo>
                      <a:pt x="15" y="0"/>
                    </a:lnTo>
                    <a:lnTo>
                      <a:pt x="15" y="0"/>
                    </a:lnTo>
                    <a:lnTo>
                      <a:pt x="15" y="0"/>
                    </a:lnTo>
                    <a:lnTo>
                      <a:pt x="15" y="0"/>
                    </a:lnTo>
                    <a:lnTo>
                      <a:pt x="15" y="0"/>
                    </a:lnTo>
                    <a:lnTo>
                      <a:pt x="15" y="0"/>
                    </a:lnTo>
                    <a:lnTo>
                      <a:pt x="15" y="0"/>
                    </a:lnTo>
                    <a:lnTo>
                      <a:pt x="22" y="0"/>
                    </a:lnTo>
                    <a:lnTo>
                      <a:pt x="22" y="0"/>
                    </a:lnTo>
                    <a:lnTo>
                      <a:pt x="22" y="0"/>
                    </a:lnTo>
                    <a:lnTo>
                      <a:pt x="22" y="0"/>
                    </a:lnTo>
                    <a:lnTo>
                      <a:pt x="22" y="0"/>
                    </a:lnTo>
                    <a:lnTo>
                      <a:pt x="22" y="0"/>
                    </a:lnTo>
                    <a:lnTo>
                      <a:pt x="22" y="0"/>
                    </a:lnTo>
                    <a:lnTo>
                      <a:pt x="22" y="0"/>
                    </a:lnTo>
                    <a:lnTo>
                      <a:pt x="22" y="0"/>
                    </a:lnTo>
                    <a:lnTo>
                      <a:pt x="22"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36" y="0"/>
                    </a:lnTo>
                    <a:lnTo>
                      <a:pt x="36" y="0"/>
                    </a:lnTo>
                    <a:lnTo>
                      <a:pt x="36" y="0"/>
                    </a:lnTo>
                    <a:lnTo>
                      <a:pt x="36" y="0"/>
                    </a:lnTo>
                    <a:lnTo>
                      <a:pt x="36" y="0"/>
                    </a:lnTo>
                    <a:lnTo>
                      <a:pt x="36" y="0"/>
                    </a:lnTo>
                    <a:lnTo>
                      <a:pt x="36" y="0"/>
                    </a:lnTo>
                    <a:lnTo>
                      <a:pt x="36" y="0"/>
                    </a:lnTo>
                    <a:lnTo>
                      <a:pt x="43" y="0"/>
                    </a:lnTo>
                    <a:lnTo>
                      <a:pt x="43" y="0"/>
                    </a:lnTo>
                    <a:lnTo>
                      <a:pt x="43" y="0"/>
                    </a:lnTo>
                    <a:lnTo>
                      <a:pt x="43" y="0"/>
                    </a:lnTo>
                    <a:lnTo>
                      <a:pt x="43" y="0"/>
                    </a:lnTo>
                    <a:lnTo>
                      <a:pt x="43" y="0"/>
                    </a:lnTo>
                    <a:lnTo>
                      <a:pt x="43" y="0"/>
                    </a:lnTo>
                    <a:lnTo>
                      <a:pt x="43" y="0"/>
                    </a:lnTo>
                    <a:lnTo>
                      <a:pt x="43"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09" name="Freeform 82"/>
              <p:cNvSpPr>
                <a:spLocks/>
              </p:cNvSpPr>
              <p:nvPr/>
            </p:nvSpPr>
            <p:spPr bwMode="auto">
              <a:xfrm>
                <a:off x="4459" y="2288"/>
                <a:ext cx="21" cy="55"/>
              </a:xfrm>
              <a:custGeom>
                <a:avLst/>
                <a:gdLst/>
                <a:ahLst/>
                <a:cxnLst>
                  <a:cxn ang="0">
                    <a:pos x="0" y="55"/>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21" y="0"/>
                  </a:cxn>
                  <a:cxn ang="0">
                    <a:pos x="21" y="0"/>
                  </a:cxn>
                  <a:cxn ang="0">
                    <a:pos x="21" y="0"/>
                  </a:cxn>
                </a:cxnLst>
                <a:rect l="0" t="0" r="r" b="b"/>
                <a:pathLst>
                  <a:path w="21" h="55">
                    <a:moveTo>
                      <a:pt x="0" y="55"/>
                    </a:moveTo>
                    <a:lnTo>
                      <a:pt x="0" y="0"/>
                    </a:lnTo>
                    <a:lnTo>
                      <a:pt x="0" y="0"/>
                    </a:lnTo>
                    <a:lnTo>
                      <a:pt x="0" y="0"/>
                    </a:lnTo>
                    <a:lnTo>
                      <a:pt x="0" y="0"/>
                    </a:lnTo>
                    <a:lnTo>
                      <a:pt x="0" y="0"/>
                    </a:lnTo>
                    <a:lnTo>
                      <a:pt x="7" y="0"/>
                    </a:lnTo>
                    <a:lnTo>
                      <a:pt x="7" y="0"/>
                    </a:lnTo>
                    <a:lnTo>
                      <a:pt x="7" y="0"/>
                    </a:lnTo>
                    <a:lnTo>
                      <a:pt x="7" y="0"/>
                    </a:lnTo>
                    <a:lnTo>
                      <a:pt x="14" y="0"/>
                    </a:lnTo>
                    <a:lnTo>
                      <a:pt x="14" y="0"/>
                    </a:lnTo>
                    <a:lnTo>
                      <a:pt x="14" y="0"/>
                    </a:lnTo>
                    <a:lnTo>
                      <a:pt x="14" y="0"/>
                    </a:lnTo>
                    <a:lnTo>
                      <a:pt x="21" y="0"/>
                    </a:lnTo>
                    <a:lnTo>
                      <a:pt x="21" y="0"/>
                    </a:lnTo>
                    <a:lnTo>
                      <a:pt x="21"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0" name="Freeform 83"/>
              <p:cNvSpPr>
                <a:spLocks/>
              </p:cNvSpPr>
              <p:nvPr/>
            </p:nvSpPr>
            <p:spPr bwMode="auto">
              <a:xfrm>
                <a:off x="4480" y="2256"/>
                <a:ext cx="15" cy="47"/>
              </a:xfrm>
              <a:custGeom>
                <a:avLst/>
                <a:gdLst/>
                <a:ahLst/>
                <a:cxnLst>
                  <a:cxn ang="0">
                    <a:pos x="0" y="47"/>
                  </a:cxn>
                  <a:cxn ang="0">
                    <a:pos x="0" y="0"/>
                  </a:cxn>
                  <a:cxn ang="0">
                    <a:pos x="0" y="0"/>
                  </a:cxn>
                  <a:cxn ang="0">
                    <a:pos x="0" y="0"/>
                  </a:cxn>
                  <a:cxn ang="0">
                    <a:pos x="0" y="0"/>
                  </a:cxn>
                  <a:cxn ang="0">
                    <a:pos x="0" y="0"/>
                  </a:cxn>
                  <a:cxn ang="0">
                    <a:pos x="7" y="0"/>
                  </a:cxn>
                  <a:cxn ang="0">
                    <a:pos x="7" y="0"/>
                  </a:cxn>
                  <a:cxn ang="0">
                    <a:pos x="7" y="0"/>
                  </a:cxn>
                  <a:cxn ang="0">
                    <a:pos x="7" y="0"/>
                  </a:cxn>
                  <a:cxn ang="0">
                    <a:pos x="15" y="0"/>
                  </a:cxn>
                  <a:cxn ang="0">
                    <a:pos x="15" y="0"/>
                  </a:cxn>
                  <a:cxn ang="0">
                    <a:pos x="15" y="0"/>
                  </a:cxn>
                  <a:cxn ang="0">
                    <a:pos x="15" y="0"/>
                  </a:cxn>
                </a:cxnLst>
                <a:rect l="0" t="0" r="r" b="b"/>
                <a:pathLst>
                  <a:path w="15" h="47">
                    <a:moveTo>
                      <a:pt x="0" y="47"/>
                    </a:moveTo>
                    <a:lnTo>
                      <a:pt x="0" y="0"/>
                    </a:lnTo>
                    <a:lnTo>
                      <a:pt x="0" y="0"/>
                    </a:lnTo>
                    <a:lnTo>
                      <a:pt x="0" y="0"/>
                    </a:lnTo>
                    <a:lnTo>
                      <a:pt x="0" y="0"/>
                    </a:lnTo>
                    <a:lnTo>
                      <a:pt x="0" y="0"/>
                    </a:lnTo>
                    <a:lnTo>
                      <a:pt x="7" y="0"/>
                    </a:lnTo>
                    <a:lnTo>
                      <a:pt x="7" y="0"/>
                    </a:lnTo>
                    <a:lnTo>
                      <a:pt x="7" y="0"/>
                    </a:lnTo>
                    <a:lnTo>
                      <a:pt x="7" y="0"/>
                    </a:lnTo>
                    <a:lnTo>
                      <a:pt x="15" y="0"/>
                    </a:lnTo>
                    <a:lnTo>
                      <a:pt x="15" y="0"/>
                    </a:lnTo>
                    <a:lnTo>
                      <a:pt x="15" y="0"/>
                    </a:lnTo>
                    <a:lnTo>
                      <a:pt x="1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1" name="Line 84"/>
              <p:cNvSpPr>
                <a:spLocks noChangeShapeType="1"/>
              </p:cNvSpPr>
              <p:nvPr/>
            </p:nvSpPr>
            <p:spPr bwMode="auto">
              <a:xfrm>
                <a:off x="4495" y="2256"/>
                <a:ext cx="27"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412" name="Freeform 85"/>
              <p:cNvSpPr>
                <a:spLocks/>
              </p:cNvSpPr>
              <p:nvPr/>
            </p:nvSpPr>
            <p:spPr bwMode="auto">
              <a:xfrm>
                <a:off x="4509" y="2256"/>
                <a:ext cx="7" cy="1"/>
              </a:xfrm>
              <a:custGeom>
                <a:avLst/>
                <a:gdLst/>
                <a:ahLst/>
                <a:cxnLst>
                  <a:cxn ang="0">
                    <a:pos x="0" y="0"/>
                  </a:cxn>
                  <a:cxn ang="0">
                    <a:pos x="0" y="0"/>
                  </a:cxn>
                  <a:cxn ang="0">
                    <a:pos x="0" y="0"/>
                  </a:cxn>
                  <a:cxn ang="0">
                    <a:pos x="0" y="0"/>
                  </a:cxn>
                  <a:cxn ang="0">
                    <a:pos x="7" y="0"/>
                  </a:cxn>
                  <a:cxn ang="0">
                    <a:pos x="7" y="0"/>
                  </a:cxn>
                  <a:cxn ang="0">
                    <a:pos x="7" y="0"/>
                  </a:cxn>
                  <a:cxn ang="0">
                    <a:pos x="7" y="0"/>
                  </a:cxn>
                  <a:cxn ang="0">
                    <a:pos x="7" y="0"/>
                  </a:cxn>
                </a:cxnLst>
                <a:rect l="0" t="0" r="r" b="b"/>
                <a:pathLst>
                  <a:path w="7">
                    <a:moveTo>
                      <a:pt x="0" y="0"/>
                    </a:moveTo>
                    <a:lnTo>
                      <a:pt x="0" y="0"/>
                    </a:lnTo>
                    <a:lnTo>
                      <a:pt x="0" y="0"/>
                    </a:lnTo>
                    <a:lnTo>
                      <a:pt x="0" y="0"/>
                    </a:lnTo>
                    <a:lnTo>
                      <a:pt x="7" y="0"/>
                    </a:lnTo>
                    <a:lnTo>
                      <a:pt x="7" y="0"/>
                    </a:lnTo>
                    <a:lnTo>
                      <a:pt x="7"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3" name="Freeform 86"/>
              <p:cNvSpPr>
                <a:spLocks/>
              </p:cNvSpPr>
              <p:nvPr/>
            </p:nvSpPr>
            <p:spPr bwMode="auto">
              <a:xfrm>
                <a:off x="4516" y="2216"/>
                <a:ext cx="14" cy="55"/>
              </a:xfrm>
              <a:custGeom>
                <a:avLst/>
                <a:gdLst/>
                <a:ahLst/>
                <a:cxnLst>
                  <a:cxn ang="0">
                    <a:pos x="0" y="55"/>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Lst>
                <a:rect l="0" t="0" r="r" b="b"/>
                <a:pathLst>
                  <a:path w="14" h="55">
                    <a:moveTo>
                      <a:pt x="0" y="55"/>
                    </a:move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14" y="0"/>
                    </a:lnTo>
                    <a:lnTo>
                      <a:pt x="14" y="0"/>
                    </a:lnTo>
                    <a:lnTo>
                      <a:pt x="14"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4" name="Freeform 87"/>
              <p:cNvSpPr>
                <a:spLocks/>
              </p:cNvSpPr>
              <p:nvPr/>
            </p:nvSpPr>
            <p:spPr bwMode="auto">
              <a:xfrm>
                <a:off x="4530" y="2176"/>
                <a:ext cx="7" cy="55"/>
              </a:xfrm>
              <a:custGeom>
                <a:avLst/>
                <a:gdLst/>
                <a:ahLst/>
                <a:cxnLst>
                  <a:cxn ang="0">
                    <a:pos x="0" y="55"/>
                  </a:cxn>
                  <a:cxn ang="0">
                    <a:pos x="0" y="0"/>
                  </a:cxn>
                  <a:cxn ang="0">
                    <a:pos x="7" y="0"/>
                  </a:cxn>
                  <a:cxn ang="0">
                    <a:pos x="7" y="0"/>
                  </a:cxn>
                  <a:cxn ang="0">
                    <a:pos x="7" y="0"/>
                  </a:cxn>
                  <a:cxn ang="0">
                    <a:pos x="7" y="0"/>
                  </a:cxn>
                </a:cxnLst>
                <a:rect l="0" t="0" r="r" b="b"/>
                <a:pathLst>
                  <a:path w="7" h="55">
                    <a:moveTo>
                      <a:pt x="0" y="55"/>
                    </a:moveTo>
                    <a:lnTo>
                      <a:pt x="0" y="0"/>
                    </a:lnTo>
                    <a:lnTo>
                      <a:pt x="7" y="0"/>
                    </a:lnTo>
                    <a:lnTo>
                      <a:pt x="7" y="0"/>
                    </a:lnTo>
                    <a:lnTo>
                      <a:pt x="7" y="0"/>
                    </a:lnTo>
                    <a:lnTo>
                      <a:pt x="7"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5" name="Line 88"/>
              <p:cNvSpPr>
                <a:spLocks noChangeShapeType="1"/>
              </p:cNvSpPr>
              <p:nvPr/>
            </p:nvSpPr>
            <p:spPr bwMode="auto">
              <a:xfrm>
                <a:off x="4537" y="2176"/>
                <a:ext cx="28"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416" name="Freeform 89"/>
              <p:cNvSpPr>
                <a:spLocks/>
              </p:cNvSpPr>
              <p:nvPr/>
            </p:nvSpPr>
            <p:spPr bwMode="auto">
              <a:xfrm>
                <a:off x="4551" y="2136"/>
                <a:ext cx="15" cy="55"/>
              </a:xfrm>
              <a:custGeom>
                <a:avLst/>
                <a:gdLst/>
                <a:ahLst/>
                <a:cxnLst>
                  <a:cxn ang="0">
                    <a:pos x="0" y="55"/>
                  </a:cxn>
                  <a:cxn ang="0">
                    <a:pos x="0" y="0"/>
                  </a:cxn>
                  <a:cxn ang="0">
                    <a:pos x="8" y="0"/>
                  </a:cxn>
                  <a:cxn ang="0">
                    <a:pos x="8" y="0"/>
                  </a:cxn>
                  <a:cxn ang="0">
                    <a:pos x="15" y="0"/>
                  </a:cxn>
                  <a:cxn ang="0">
                    <a:pos x="15" y="0"/>
                  </a:cxn>
                  <a:cxn ang="0">
                    <a:pos x="15" y="0"/>
                  </a:cxn>
                </a:cxnLst>
                <a:rect l="0" t="0" r="r" b="b"/>
                <a:pathLst>
                  <a:path w="15" h="55">
                    <a:moveTo>
                      <a:pt x="0" y="55"/>
                    </a:moveTo>
                    <a:lnTo>
                      <a:pt x="0" y="0"/>
                    </a:lnTo>
                    <a:lnTo>
                      <a:pt x="8" y="0"/>
                    </a:lnTo>
                    <a:lnTo>
                      <a:pt x="8" y="0"/>
                    </a:lnTo>
                    <a:lnTo>
                      <a:pt x="15" y="0"/>
                    </a:lnTo>
                    <a:lnTo>
                      <a:pt x="15" y="0"/>
                    </a:lnTo>
                    <a:lnTo>
                      <a:pt x="15"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7" name="Freeform 90"/>
              <p:cNvSpPr>
                <a:spLocks/>
              </p:cNvSpPr>
              <p:nvPr/>
            </p:nvSpPr>
            <p:spPr bwMode="auto">
              <a:xfrm>
                <a:off x="4566" y="2088"/>
                <a:ext cx="21" cy="63"/>
              </a:xfrm>
              <a:custGeom>
                <a:avLst/>
                <a:gdLst/>
                <a:ahLst/>
                <a:cxnLst>
                  <a:cxn ang="0">
                    <a:pos x="0" y="63"/>
                  </a:cxn>
                  <a:cxn ang="0">
                    <a:pos x="0"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Lst>
                <a:rect l="0" t="0" r="r" b="b"/>
                <a:pathLst>
                  <a:path w="21" h="63">
                    <a:moveTo>
                      <a:pt x="0" y="63"/>
                    </a:moveTo>
                    <a:lnTo>
                      <a:pt x="0"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8" name="Freeform 91"/>
              <p:cNvSpPr>
                <a:spLocks/>
              </p:cNvSpPr>
              <p:nvPr/>
            </p:nvSpPr>
            <p:spPr bwMode="auto">
              <a:xfrm>
                <a:off x="4587" y="2040"/>
                <a:ext cx="1" cy="63"/>
              </a:xfrm>
              <a:custGeom>
                <a:avLst/>
                <a:gdLst/>
                <a:ahLst/>
                <a:cxnLst>
                  <a:cxn ang="0">
                    <a:pos x="0" y="63"/>
                  </a:cxn>
                  <a:cxn ang="0">
                    <a:pos x="0" y="0"/>
                  </a:cxn>
                  <a:cxn ang="0">
                    <a:pos x="0" y="0"/>
                  </a:cxn>
                  <a:cxn ang="0">
                    <a:pos x="0" y="0"/>
                  </a:cxn>
                  <a:cxn ang="0">
                    <a:pos x="0" y="0"/>
                  </a:cxn>
                  <a:cxn ang="0">
                    <a:pos x="0" y="0"/>
                  </a:cxn>
                  <a:cxn ang="0">
                    <a:pos x="0" y="0"/>
                  </a:cxn>
                  <a:cxn ang="0">
                    <a:pos x="0" y="0"/>
                  </a:cxn>
                  <a:cxn ang="0">
                    <a:pos x="0" y="0"/>
                  </a:cxn>
                </a:cxnLst>
                <a:rect l="0" t="0" r="r" b="b"/>
                <a:pathLst>
                  <a:path h="63">
                    <a:moveTo>
                      <a:pt x="0" y="63"/>
                    </a:move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19" name="Freeform 92"/>
              <p:cNvSpPr>
                <a:spLocks/>
              </p:cNvSpPr>
              <p:nvPr/>
            </p:nvSpPr>
            <p:spPr bwMode="auto">
              <a:xfrm>
                <a:off x="4587" y="2000"/>
                <a:ext cx="1" cy="55"/>
              </a:xfrm>
              <a:custGeom>
                <a:avLst/>
                <a:gdLst/>
                <a:ahLst/>
                <a:cxnLst>
                  <a:cxn ang="0">
                    <a:pos x="0" y="55"/>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55">
                    <a:moveTo>
                      <a:pt x="0" y="55"/>
                    </a:move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0" name="Freeform 93"/>
              <p:cNvSpPr>
                <a:spLocks/>
              </p:cNvSpPr>
              <p:nvPr/>
            </p:nvSpPr>
            <p:spPr bwMode="auto">
              <a:xfrm>
                <a:off x="4587" y="1944"/>
                <a:ext cx="1" cy="71"/>
              </a:xfrm>
              <a:custGeom>
                <a:avLst/>
                <a:gdLst/>
                <a:ahLst/>
                <a:cxnLst>
                  <a:cxn ang="0">
                    <a:pos x="0" y="71"/>
                  </a:cxn>
                  <a:cxn ang="0">
                    <a:pos x="0" y="0"/>
                  </a:cxn>
                  <a:cxn ang="0">
                    <a:pos x="0" y="0"/>
                  </a:cxn>
                </a:cxnLst>
                <a:rect l="0" t="0" r="r" b="b"/>
                <a:pathLst>
                  <a:path h="71">
                    <a:moveTo>
                      <a:pt x="0" y="71"/>
                    </a:move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1" name="Freeform 94"/>
              <p:cNvSpPr>
                <a:spLocks/>
              </p:cNvSpPr>
              <p:nvPr/>
            </p:nvSpPr>
            <p:spPr bwMode="auto">
              <a:xfrm>
                <a:off x="4587" y="1896"/>
                <a:ext cx="1" cy="63"/>
              </a:xfrm>
              <a:custGeom>
                <a:avLst/>
                <a:gdLst/>
                <a:ahLst/>
                <a:cxnLst>
                  <a:cxn ang="0">
                    <a:pos x="0" y="6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63">
                    <a:moveTo>
                      <a:pt x="0" y="63"/>
                    </a:move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2" name="Freeform 95"/>
              <p:cNvSpPr>
                <a:spLocks/>
              </p:cNvSpPr>
              <p:nvPr/>
            </p:nvSpPr>
            <p:spPr bwMode="auto">
              <a:xfrm>
                <a:off x="4587" y="1848"/>
                <a:ext cx="1" cy="63"/>
              </a:xfrm>
              <a:custGeom>
                <a:avLst/>
                <a:gdLst/>
                <a:ahLst/>
                <a:cxnLst>
                  <a:cxn ang="0">
                    <a:pos x="0" y="6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63">
                    <a:moveTo>
                      <a:pt x="0" y="6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3" name="Freeform 96"/>
              <p:cNvSpPr>
                <a:spLocks/>
              </p:cNvSpPr>
              <p:nvPr/>
            </p:nvSpPr>
            <p:spPr bwMode="auto">
              <a:xfrm>
                <a:off x="4587" y="1792"/>
                <a:ext cx="1" cy="7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71">
                    <a:moveTo>
                      <a:pt x="0" y="7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4" name="Freeform 97"/>
              <p:cNvSpPr>
                <a:spLocks/>
              </p:cNvSpPr>
              <p:nvPr/>
            </p:nvSpPr>
            <p:spPr bwMode="auto">
              <a:xfrm>
                <a:off x="4587" y="1712"/>
                <a:ext cx="1" cy="95"/>
              </a:xfrm>
              <a:custGeom>
                <a:avLst/>
                <a:gdLst/>
                <a:ahLst/>
                <a:cxnLst>
                  <a:cxn ang="0">
                    <a:pos x="0" y="95"/>
                  </a:cxn>
                  <a:cxn ang="0">
                    <a:pos x="0" y="0"/>
                  </a:cxn>
                  <a:cxn ang="0">
                    <a:pos x="0" y="0"/>
                  </a:cxn>
                </a:cxnLst>
                <a:rect l="0" t="0" r="r" b="b"/>
                <a:pathLst>
                  <a:path h="95">
                    <a:moveTo>
                      <a:pt x="0" y="95"/>
                    </a:move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5" name="Freeform 98"/>
              <p:cNvSpPr>
                <a:spLocks/>
              </p:cNvSpPr>
              <p:nvPr/>
            </p:nvSpPr>
            <p:spPr bwMode="auto">
              <a:xfrm>
                <a:off x="4587" y="1624"/>
                <a:ext cx="1" cy="103"/>
              </a:xfrm>
              <a:custGeom>
                <a:avLst/>
                <a:gdLst/>
                <a:ahLst/>
                <a:cxnLst>
                  <a:cxn ang="0">
                    <a:pos x="0" y="10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103">
                    <a:moveTo>
                      <a:pt x="0" y="10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6" name="Freeform 99"/>
              <p:cNvSpPr>
                <a:spLocks/>
              </p:cNvSpPr>
              <p:nvPr/>
            </p:nvSpPr>
            <p:spPr bwMode="auto">
              <a:xfrm>
                <a:off x="4587" y="1496"/>
                <a:ext cx="1" cy="14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143">
                    <a:moveTo>
                      <a:pt x="0" y="14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00FFFF"/>
                </a:solidFill>
                <a:prstDash val="solid"/>
                <a:round/>
                <a:headEnd/>
                <a:tailEnd/>
              </a:ln>
            </p:spPr>
            <p:txBody>
              <a:bodyPr>
                <a:prstTxWarp prst="textNoShape">
                  <a:avLst/>
                </a:prstTxWarp>
              </a:bodyPr>
              <a:lstStyle/>
              <a:p>
                <a:endParaRPr lang="es-ES_tradnl"/>
              </a:p>
            </p:txBody>
          </p:sp>
          <p:sp>
            <p:nvSpPr>
              <p:cNvPr id="427" name="Rectangle 100"/>
              <p:cNvSpPr>
                <a:spLocks noChangeArrowheads="1"/>
              </p:cNvSpPr>
              <p:nvPr/>
            </p:nvSpPr>
            <p:spPr bwMode="auto">
              <a:xfrm>
                <a:off x="1515" y="3592"/>
                <a:ext cx="0" cy="0"/>
              </a:xfrm>
              <a:prstGeom prst="rect">
                <a:avLst/>
              </a:prstGeom>
              <a:grpFill/>
              <a:ln w="22225">
                <a:solidFill>
                  <a:srgbClr val="FFFFFF"/>
                </a:solidFill>
                <a:miter lim="800000"/>
                <a:headEnd/>
                <a:tailEnd/>
              </a:ln>
            </p:spPr>
            <p:txBody>
              <a:bodyPr>
                <a:prstTxWarp prst="textNoShape">
                  <a:avLst/>
                </a:prstTxWarp>
              </a:bodyPr>
              <a:lstStyle/>
              <a:p>
                <a:endParaRPr lang="es-ES_tradnl"/>
              </a:p>
            </p:txBody>
          </p:sp>
          <p:sp>
            <p:nvSpPr>
              <p:cNvPr id="428" name="Line 101"/>
              <p:cNvSpPr>
                <a:spLocks noChangeShapeType="1"/>
              </p:cNvSpPr>
              <p:nvPr/>
            </p:nvSpPr>
            <p:spPr bwMode="auto">
              <a:xfrm>
                <a:off x="1515" y="3592"/>
                <a:ext cx="63"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29" name="Line 102"/>
              <p:cNvSpPr>
                <a:spLocks noChangeShapeType="1"/>
              </p:cNvSpPr>
              <p:nvPr/>
            </p:nvSpPr>
            <p:spPr bwMode="auto">
              <a:xfrm>
                <a:off x="1565" y="3592"/>
                <a:ext cx="1" cy="1"/>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430" name="Line 103"/>
              <p:cNvSpPr>
                <a:spLocks noChangeShapeType="1"/>
              </p:cNvSpPr>
              <p:nvPr/>
            </p:nvSpPr>
            <p:spPr bwMode="auto">
              <a:xfrm>
                <a:off x="1565" y="3592"/>
                <a:ext cx="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31" name="Freeform 104"/>
              <p:cNvSpPr>
                <a:spLocks/>
              </p:cNvSpPr>
              <p:nvPr/>
            </p:nvSpPr>
            <p:spPr bwMode="auto">
              <a:xfrm>
                <a:off x="1607" y="3584"/>
                <a:ext cx="14" cy="8"/>
              </a:xfrm>
              <a:custGeom>
                <a:avLst/>
                <a:gdLst/>
                <a:ahLst/>
                <a:cxnLst>
                  <a:cxn ang="0">
                    <a:pos x="0" y="8"/>
                  </a:cxn>
                  <a:cxn ang="0">
                    <a:pos x="0" y="0"/>
                  </a:cxn>
                  <a:cxn ang="0">
                    <a:pos x="0" y="0"/>
                  </a:cxn>
                  <a:cxn ang="0">
                    <a:pos x="0" y="0"/>
                  </a:cxn>
                  <a:cxn ang="0">
                    <a:pos x="7" y="0"/>
                  </a:cxn>
                  <a:cxn ang="0">
                    <a:pos x="7" y="0"/>
                  </a:cxn>
                  <a:cxn ang="0">
                    <a:pos x="14" y="0"/>
                  </a:cxn>
                  <a:cxn ang="0">
                    <a:pos x="14" y="0"/>
                  </a:cxn>
                </a:cxnLst>
                <a:rect l="0" t="0" r="r" b="b"/>
                <a:pathLst>
                  <a:path w="14" h="8">
                    <a:moveTo>
                      <a:pt x="0" y="8"/>
                    </a:moveTo>
                    <a:lnTo>
                      <a:pt x="0" y="0"/>
                    </a:lnTo>
                    <a:lnTo>
                      <a:pt x="0" y="0"/>
                    </a:lnTo>
                    <a:lnTo>
                      <a:pt x="0" y="0"/>
                    </a:lnTo>
                    <a:lnTo>
                      <a:pt x="7" y="0"/>
                    </a:lnTo>
                    <a:lnTo>
                      <a:pt x="7"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32" name="Line 105"/>
              <p:cNvSpPr>
                <a:spLocks noChangeShapeType="1"/>
              </p:cNvSpPr>
              <p:nvPr/>
            </p:nvSpPr>
            <p:spPr bwMode="auto">
              <a:xfrm>
                <a:off x="1621" y="3584"/>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33" name="Line 106"/>
              <p:cNvSpPr>
                <a:spLocks noChangeShapeType="1"/>
              </p:cNvSpPr>
              <p:nvPr/>
            </p:nvSpPr>
            <p:spPr bwMode="auto">
              <a:xfrm>
                <a:off x="1636" y="3584"/>
                <a:ext cx="1" cy="1"/>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434" name="Line 107"/>
              <p:cNvSpPr>
                <a:spLocks noChangeShapeType="1"/>
              </p:cNvSpPr>
              <p:nvPr/>
            </p:nvSpPr>
            <p:spPr bwMode="auto">
              <a:xfrm>
                <a:off x="1636" y="3584"/>
                <a:ext cx="34"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35" name="Freeform 108"/>
              <p:cNvSpPr>
                <a:spLocks/>
              </p:cNvSpPr>
              <p:nvPr/>
            </p:nvSpPr>
            <p:spPr bwMode="auto">
              <a:xfrm>
                <a:off x="1657" y="3576"/>
                <a:ext cx="7" cy="8"/>
              </a:xfrm>
              <a:custGeom>
                <a:avLst/>
                <a:gdLst/>
                <a:ahLst/>
                <a:cxnLst>
                  <a:cxn ang="0">
                    <a:pos x="0" y="8"/>
                  </a:cxn>
                  <a:cxn ang="0">
                    <a:pos x="0" y="0"/>
                  </a:cxn>
                  <a:cxn ang="0">
                    <a:pos x="7" y="0"/>
                  </a:cxn>
                  <a:cxn ang="0">
                    <a:pos x="7" y="0"/>
                  </a:cxn>
                </a:cxnLst>
                <a:rect l="0" t="0" r="r" b="b"/>
                <a:pathLst>
                  <a:path w="7" h="8">
                    <a:moveTo>
                      <a:pt x="0" y="8"/>
                    </a:moveTo>
                    <a:lnTo>
                      <a:pt x="0"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36" name="Line 109"/>
              <p:cNvSpPr>
                <a:spLocks noChangeShapeType="1"/>
              </p:cNvSpPr>
              <p:nvPr/>
            </p:nvSpPr>
            <p:spPr bwMode="auto">
              <a:xfrm>
                <a:off x="1664" y="3576"/>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37" name="Freeform 110"/>
              <p:cNvSpPr>
                <a:spLocks/>
              </p:cNvSpPr>
              <p:nvPr/>
            </p:nvSpPr>
            <p:spPr bwMode="auto">
              <a:xfrm>
                <a:off x="1685" y="3560"/>
                <a:ext cx="15" cy="16"/>
              </a:xfrm>
              <a:custGeom>
                <a:avLst/>
                <a:gdLst/>
                <a:ahLst/>
                <a:cxnLst>
                  <a:cxn ang="0">
                    <a:pos x="0" y="16"/>
                  </a:cxn>
                  <a:cxn ang="0">
                    <a:pos x="0" y="16"/>
                  </a:cxn>
                  <a:cxn ang="0">
                    <a:pos x="0" y="16"/>
                  </a:cxn>
                  <a:cxn ang="0">
                    <a:pos x="0" y="8"/>
                  </a:cxn>
                  <a:cxn ang="0">
                    <a:pos x="8" y="8"/>
                  </a:cxn>
                  <a:cxn ang="0">
                    <a:pos x="8" y="8"/>
                  </a:cxn>
                  <a:cxn ang="0">
                    <a:pos x="8" y="8"/>
                  </a:cxn>
                  <a:cxn ang="0">
                    <a:pos x="8" y="8"/>
                  </a:cxn>
                  <a:cxn ang="0">
                    <a:pos x="8" y="8"/>
                  </a:cxn>
                  <a:cxn ang="0">
                    <a:pos x="8" y="0"/>
                  </a:cxn>
                  <a:cxn ang="0">
                    <a:pos x="15" y="0"/>
                  </a:cxn>
                  <a:cxn ang="0">
                    <a:pos x="15" y="0"/>
                  </a:cxn>
                </a:cxnLst>
                <a:rect l="0" t="0" r="r" b="b"/>
                <a:pathLst>
                  <a:path w="15" h="16">
                    <a:moveTo>
                      <a:pt x="0" y="16"/>
                    </a:moveTo>
                    <a:lnTo>
                      <a:pt x="0" y="16"/>
                    </a:lnTo>
                    <a:lnTo>
                      <a:pt x="0" y="16"/>
                    </a:lnTo>
                    <a:lnTo>
                      <a:pt x="0" y="8"/>
                    </a:lnTo>
                    <a:lnTo>
                      <a:pt x="8" y="8"/>
                    </a:lnTo>
                    <a:lnTo>
                      <a:pt x="8" y="8"/>
                    </a:lnTo>
                    <a:lnTo>
                      <a:pt x="8" y="8"/>
                    </a:lnTo>
                    <a:lnTo>
                      <a:pt x="8" y="8"/>
                    </a:lnTo>
                    <a:lnTo>
                      <a:pt x="8" y="8"/>
                    </a:lnTo>
                    <a:lnTo>
                      <a:pt x="8" y="0"/>
                    </a:lnTo>
                    <a:lnTo>
                      <a:pt x="15" y="0"/>
                    </a:lnTo>
                    <a:lnTo>
                      <a:pt x="1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38" name="Line 111"/>
              <p:cNvSpPr>
                <a:spLocks noChangeShapeType="1"/>
              </p:cNvSpPr>
              <p:nvPr/>
            </p:nvSpPr>
            <p:spPr bwMode="auto">
              <a:xfrm>
                <a:off x="1700" y="3560"/>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39" name="Freeform 112"/>
              <p:cNvSpPr>
                <a:spLocks/>
              </p:cNvSpPr>
              <p:nvPr/>
            </p:nvSpPr>
            <p:spPr bwMode="auto">
              <a:xfrm>
                <a:off x="1714" y="3552"/>
                <a:ext cx="14" cy="8"/>
              </a:xfrm>
              <a:custGeom>
                <a:avLst/>
                <a:gdLst/>
                <a:ahLst/>
                <a:cxnLst>
                  <a:cxn ang="0">
                    <a:pos x="0" y="8"/>
                  </a:cxn>
                  <a:cxn ang="0">
                    <a:pos x="0" y="8"/>
                  </a:cxn>
                  <a:cxn ang="0">
                    <a:pos x="7" y="8"/>
                  </a:cxn>
                  <a:cxn ang="0">
                    <a:pos x="7" y="8"/>
                  </a:cxn>
                  <a:cxn ang="0">
                    <a:pos x="14" y="8"/>
                  </a:cxn>
                  <a:cxn ang="0">
                    <a:pos x="14" y="8"/>
                  </a:cxn>
                  <a:cxn ang="0">
                    <a:pos x="14" y="8"/>
                  </a:cxn>
                  <a:cxn ang="0">
                    <a:pos x="14" y="0"/>
                  </a:cxn>
                  <a:cxn ang="0">
                    <a:pos x="14" y="0"/>
                  </a:cxn>
                  <a:cxn ang="0">
                    <a:pos x="14" y="0"/>
                  </a:cxn>
                </a:cxnLst>
                <a:rect l="0" t="0" r="r" b="b"/>
                <a:pathLst>
                  <a:path w="14" h="8">
                    <a:moveTo>
                      <a:pt x="0" y="8"/>
                    </a:moveTo>
                    <a:lnTo>
                      <a:pt x="0" y="8"/>
                    </a:lnTo>
                    <a:lnTo>
                      <a:pt x="7" y="8"/>
                    </a:lnTo>
                    <a:lnTo>
                      <a:pt x="7" y="8"/>
                    </a:lnTo>
                    <a:lnTo>
                      <a:pt x="14" y="8"/>
                    </a:lnTo>
                    <a:lnTo>
                      <a:pt x="14" y="8"/>
                    </a:lnTo>
                    <a:lnTo>
                      <a:pt x="14" y="8"/>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40" name="Line 113"/>
              <p:cNvSpPr>
                <a:spLocks noChangeShapeType="1"/>
              </p:cNvSpPr>
              <p:nvPr/>
            </p:nvSpPr>
            <p:spPr bwMode="auto">
              <a:xfrm>
                <a:off x="1728" y="3552"/>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41" name="Freeform 114"/>
              <p:cNvSpPr>
                <a:spLocks/>
              </p:cNvSpPr>
              <p:nvPr/>
            </p:nvSpPr>
            <p:spPr bwMode="auto">
              <a:xfrm>
                <a:off x="1749" y="3528"/>
                <a:ext cx="36" cy="24"/>
              </a:xfrm>
              <a:custGeom>
                <a:avLst/>
                <a:gdLst/>
                <a:ahLst/>
                <a:cxnLst>
                  <a:cxn ang="0">
                    <a:pos x="0" y="24"/>
                  </a:cxn>
                  <a:cxn ang="0">
                    <a:pos x="0" y="24"/>
                  </a:cxn>
                  <a:cxn ang="0">
                    <a:pos x="8" y="24"/>
                  </a:cxn>
                  <a:cxn ang="0">
                    <a:pos x="8" y="24"/>
                  </a:cxn>
                  <a:cxn ang="0">
                    <a:pos x="15" y="24"/>
                  </a:cxn>
                  <a:cxn ang="0">
                    <a:pos x="15" y="24"/>
                  </a:cxn>
                  <a:cxn ang="0">
                    <a:pos x="22" y="24"/>
                  </a:cxn>
                  <a:cxn ang="0">
                    <a:pos x="22" y="16"/>
                  </a:cxn>
                  <a:cxn ang="0">
                    <a:pos x="22" y="16"/>
                  </a:cxn>
                  <a:cxn ang="0">
                    <a:pos x="22" y="8"/>
                  </a:cxn>
                  <a:cxn ang="0">
                    <a:pos x="29" y="8"/>
                  </a:cxn>
                  <a:cxn ang="0">
                    <a:pos x="29" y="8"/>
                  </a:cxn>
                  <a:cxn ang="0">
                    <a:pos x="36" y="8"/>
                  </a:cxn>
                  <a:cxn ang="0">
                    <a:pos x="36" y="8"/>
                  </a:cxn>
                  <a:cxn ang="0">
                    <a:pos x="36" y="8"/>
                  </a:cxn>
                  <a:cxn ang="0">
                    <a:pos x="36" y="0"/>
                  </a:cxn>
                </a:cxnLst>
                <a:rect l="0" t="0" r="r" b="b"/>
                <a:pathLst>
                  <a:path w="36" h="24">
                    <a:moveTo>
                      <a:pt x="0" y="24"/>
                    </a:moveTo>
                    <a:lnTo>
                      <a:pt x="0" y="24"/>
                    </a:lnTo>
                    <a:lnTo>
                      <a:pt x="8" y="24"/>
                    </a:lnTo>
                    <a:lnTo>
                      <a:pt x="8" y="24"/>
                    </a:lnTo>
                    <a:lnTo>
                      <a:pt x="15" y="24"/>
                    </a:lnTo>
                    <a:lnTo>
                      <a:pt x="15" y="24"/>
                    </a:lnTo>
                    <a:lnTo>
                      <a:pt x="22" y="24"/>
                    </a:lnTo>
                    <a:lnTo>
                      <a:pt x="22" y="16"/>
                    </a:lnTo>
                    <a:lnTo>
                      <a:pt x="22" y="16"/>
                    </a:lnTo>
                    <a:lnTo>
                      <a:pt x="22" y="8"/>
                    </a:lnTo>
                    <a:lnTo>
                      <a:pt x="29" y="8"/>
                    </a:lnTo>
                    <a:lnTo>
                      <a:pt x="29" y="8"/>
                    </a:lnTo>
                    <a:lnTo>
                      <a:pt x="36" y="8"/>
                    </a:lnTo>
                    <a:lnTo>
                      <a:pt x="36" y="8"/>
                    </a:lnTo>
                    <a:lnTo>
                      <a:pt x="36" y="8"/>
                    </a:lnTo>
                    <a:lnTo>
                      <a:pt x="36"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42" name="Line 115"/>
              <p:cNvSpPr>
                <a:spLocks noChangeShapeType="1"/>
              </p:cNvSpPr>
              <p:nvPr/>
            </p:nvSpPr>
            <p:spPr bwMode="auto">
              <a:xfrm>
                <a:off x="1785" y="3528"/>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43" name="Freeform 116"/>
              <p:cNvSpPr>
                <a:spLocks/>
              </p:cNvSpPr>
              <p:nvPr/>
            </p:nvSpPr>
            <p:spPr bwMode="auto">
              <a:xfrm>
                <a:off x="1799" y="3520"/>
                <a:ext cx="7" cy="8"/>
              </a:xfrm>
              <a:custGeom>
                <a:avLst/>
                <a:gdLst/>
                <a:ahLst/>
                <a:cxnLst>
                  <a:cxn ang="0">
                    <a:pos x="0" y="8"/>
                  </a:cxn>
                  <a:cxn ang="0">
                    <a:pos x="0" y="0"/>
                  </a:cxn>
                  <a:cxn ang="0">
                    <a:pos x="7" y="0"/>
                  </a:cxn>
                  <a:cxn ang="0">
                    <a:pos x="7" y="0"/>
                  </a:cxn>
                  <a:cxn ang="0">
                    <a:pos x="7" y="0"/>
                  </a:cxn>
                  <a:cxn ang="0">
                    <a:pos x="7" y="0"/>
                  </a:cxn>
                </a:cxnLst>
                <a:rect l="0" t="0" r="r" b="b"/>
                <a:pathLst>
                  <a:path w="7" h="8">
                    <a:moveTo>
                      <a:pt x="0" y="8"/>
                    </a:moveTo>
                    <a:lnTo>
                      <a:pt x="0" y="0"/>
                    </a:lnTo>
                    <a:lnTo>
                      <a:pt x="7"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44" name="Line 117"/>
              <p:cNvSpPr>
                <a:spLocks noChangeShapeType="1"/>
              </p:cNvSpPr>
              <p:nvPr/>
            </p:nvSpPr>
            <p:spPr bwMode="auto">
              <a:xfrm>
                <a:off x="1806" y="3520"/>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45" name="Freeform 118"/>
              <p:cNvSpPr>
                <a:spLocks/>
              </p:cNvSpPr>
              <p:nvPr/>
            </p:nvSpPr>
            <p:spPr bwMode="auto">
              <a:xfrm>
                <a:off x="1821" y="3512"/>
                <a:ext cx="21" cy="8"/>
              </a:xfrm>
              <a:custGeom>
                <a:avLst/>
                <a:gdLst/>
                <a:ahLst/>
                <a:cxnLst>
                  <a:cxn ang="0">
                    <a:pos x="0" y="8"/>
                  </a:cxn>
                  <a:cxn ang="0">
                    <a:pos x="0" y="8"/>
                  </a:cxn>
                  <a:cxn ang="0">
                    <a:pos x="0" y="8"/>
                  </a:cxn>
                  <a:cxn ang="0">
                    <a:pos x="0" y="0"/>
                  </a:cxn>
                  <a:cxn ang="0">
                    <a:pos x="0" y="0"/>
                  </a:cxn>
                  <a:cxn ang="0">
                    <a:pos x="0" y="0"/>
                  </a:cxn>
                  <a:cxn ang="0">
                    <a:pos x="7" y="0"/>
                  </a:cxn>
                  <a:cxn ang="0">
                    <a:pos x="7" y="0"/>
                  </a:cxn>
                  <a:cxn ang="0">
                    <a:pos x="14" y="0"/>
                  </a:cxn>
                  <a:cxn ang="0">
                    <a:pos x="14" y="0"/>
                  </a:cxn>
                  <a:cxn ang="0">
                    <a:pos x="21" y="0"/>
                  </a:cxn>
                  <a:cxn ang="0">
                    <a:pos x="21" y="0"/>
                  </a:cxn>
                </a:cxnLst>
                <a:rect l="0" t="0" r="r" b="b"/>
                <a:pathLst>
                  <a:path w="21" h="8">
                    <a:moveTo>
                      <a:pt x="0" y="8"/>
                    </a:moveTo>
                    <a:lnTo>
                      <a:pt x="0" y="8"/>
                    </a:lnTo>
                    <a:lnTo>
                      <a:pt x="0" y="8"/>
                    </a:lnTo>
                    <a:lnTo>
                      <a:pt x="0" y="0"/>
                    </a:lnTo>
                    <a:lnTo>
                      <a:pt x="0" y="0"/>
                    </a:lnTo>
                    <a:lnTo>
                      <a:pt x="0" y="0"/>
                    </a:lnTo>
                    <a:lnTo>
                      <a:pt x="7" y="0"/>
                    </a:lnTo>
                    <a:lnTo>
                      <a:pt x="7" y="0"/>
                    </a:lnTo>
                    <a:lnTo>
                      <a:pt x="14" y="0"/>
                    </a:lnTo>
                    <a:lnTo>
                      <a:pt x="14" y="0"/>
                    </a:lnTo>
                    <a:lnTo>
                      <a:pt x="21"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46" name="Line 119"/>
              <p:cNvSpPr>
                <a:spLocks noChangeShapeType="1"/>
              </p:cNvSpPr>
              <p:nvPr/>
            </p:nvSpPr>
            <p:spPr bwMode="auto">
              <a:xfrm>
                <a:off x="1842" y="351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47" name="Freeform 120"/>
              <p:cNvSpPr>
                <a:spLocks/>
              </p:cNvSpPr>
              <p:nvPr/>
            </p:nvSpPr>
            <p:spPr bwMode="auto">
              <a:xfrm>
                <a:off x="1856" y="3472"/>
                <a:ext cx="29" cy="40"/>
              </a:xfrm>
              <a:custGeom>
                <a:avLst/>
                <a:gdLst/>
                <a:ahLst/>
                <a:cxnLst>
                  <a:cxn ang="0">
                    <a:pos x="0" y="40"/>
                  </a:cxn>
                  <a:cxn ang="0">
                    <a:pos x="0" y="32"/>
                  </a:cxn>
                  <a:cxn ang="0">
                    <a:pos x="0" y="32"/>
                  </a:cxn>
                  <a:cxn ang="0">
                    <a:pos x="0" y="32"/>
                  </a:cxn>
                  <a:cxn ang="0">
                    <a:pos x="7" y="32"/>
                  </a:cxn>
                  <a:cxn ang="0">
                    <a:pos x="7" y="32"/>
                  </a:cxn>
                  <a:cxn ang="0">
                    <a:pos x="14" y="32"/>
                  </a:cxn>
                  <a:cxn ang="0">
                    <a:pos x="14" y="24"/>
                  </a:cxn>
                  <a:cxn ang="0">
                    <a:pos x="14" y="24"/>
                  </a:cxn>
                  <a:cxn ang="0">
                    <a:pos x="14" y="24"/>
                  </a:cxn>
                  <a:cxn ang="0">
                    <a:pos x="21" y="24"/>
                  </a:cxn>
                  <a:cxn ang="0">
                    <a:pos x="21" y="16"/>
                  </a:cxn>
                  <a:cxn ang="0">
                    <a:pos x="21" y="16"/>
                  </a:cxn>
                  <a:cxn ang="0">
                    <a:pos x="21" y="8"/>
                  </a:cxn>
                  <a:cxn ang="0">
                    <a:pos x="29" y="8"/>
                  </a:cxn>
                  <a:cxn ang="0">
                    <a:pos x="29" y="0"/>
                  </a:cxn>
                </a:cxnLst>
                <a:rect l="0" t="0" r="r" b="b"/>
                <a:pathLst>
                  <a:path w="29" h="40">
                    <a:moveTo>
                      <a:pt x="0" y="40"/>
                    </a:moveTo>
                    <a:lnTo>
                      <a:pt x="0" y="32"/>
                    </a:lnTo>
                    <a:lnTo>
                      <a:pt x="0" y="32"/>
                    </a:lnTo>
                    <a:lnTo>
                      <a:pt x="0" y="32"/>
                    </a:lnTo>
                    <a:lnTo>
                      <a:pt x="7" y="32"/>
                    </a:lnTo>
                    <a:lnTo>
                      <a:pt x="7" y="32"/>
                    </a:lnTo>
                    <a:lnTo>
                      <a:pt x="14" y="32"/>
                    </a:lnTo>
                    <a:lnTo>
                      <a:pt x="14" y="24"/>
                    </a:lnTo>
                    <a:lnTo>
                      <a:pt x="14" y="24"/>
                    </a:lnTo>
                    <a:lnTo>
                      <a:pt x="14" y="24"/>
                    </a:lnTo>
                    <a:lnTo>
                      <a:pt x="21" y="24"/>
                    </a:lnTo>
                    <a:lnTo>
                      <a:pt x="21" y="16"/>
                    </a:lnTo>
                    <a:lnTo>
                      <a:pt x="21" y="16"/>
                    </a:lnTo>
                    <a:lnTo>
                      <a:pt x="21" y="8"/>
                    </a:lnTo>
                    <a:lnTo>
                      <a:pt x="29" y="8"/>
                    </a:lnTo>
                    <a:lnTo>
                      <a:pt x="29"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48" name="Line 121"/>
              <p:cNvSpPr>
                <a:spLocks noChangeShapeType="1"/>
              </p:cNvSpPr>
              <p:nvPr/>
            </p:nvSpPr>
            <p:spPr bwMode="auto">
              <a:xfrm>
                <a:off x="1885" y="347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49" name="Freeform 122"/>
              <p:cNvSpPr>
                <a:spLocks/>
              </p:cNvSpPr>
              <p:nvPr/>
            </p:nvSpPr>
            <p:spPr bwMode="auto">
              <a:xfrm>
                <a:off x="1899" y="3456"/>
                <a:ext cx="7" cy="16"/>
              </a:xfrm>
              <a:custGeom>
                <a:avLst/>
                <a:gdLst/>
                <a:ahLst/>
                <a:cxnLst>
                  <a:cxn ang="0">
                    <a:pos x="0" y="16"/>
                  </a:cxn>
                  <a:cxn ang="0">
                    <a:pos x="0" y="8"/>
                  </a:cxn>
                  <a:cxn ang="0">
                    <a:pos x="7" y="8"/>
                  </a:cxn>
                  <a:cxn ang="0">
                    <a:pos x="7" y="8"/>
                  </a:cxn>
                  <a:cxn ang="0">
                    <a:pos x="7" y="8"/>
                  </a:cxn>
                  <a:cxn ang="0">
                    <a:pos x="7" y="0"/>
                  </a:cxn>
                </a:cxnLst>
                <a:rect l="0" t="0" r="r" b="b"/>
                <a:pathLst>
                  <a:path w="7" h="16">
                    <a:moveTo>
                      <a:pt x="0" y="16"/>
                    </a:moveTo>
                    <a:lnTo>
                      <a:pt x="0" y="8"/>
                    </a:lnTo>
                    <a:lnTo>
                      <a:pt x="7" y="8"/>
                    </a:lnTo>
                    <a:lnTo>
                      <a:pt x="7" y="8"/>
                    </a:lnTo>
                    <a:lnTo>
                      <a:pt x="7" y="8"/>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50" name="Line 123"/>
              <p:cNvSpPr>
                <a:spLocks noChangeShapeType="1"/>
              </p:cNvSpPr>
              <p:nvPr/>
            </p:nvSpPr>
            <p:spPr bwMode="auto">
              <a:xfrm>
                <a:off x="1906" y="3456"/>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51" name="Freeform 124"/>
              <p:cNvSpPr>
                <a:spLocks/>
              </p:cNvSpPr>
              <p:nvPr/>
            </p:nvSpPr>
            <p:spPr bwMode="auto">
              <a:xfrm>
                <a:off x="1927" y="3440"/>
                <a:ext cx="14" cy="16"/>
              </a:xfrm>
              <a:custGeom>
                <a:avLst/>
                <a:gdLst/>
                <a:ahLst/>
                <a:cxnLst>
                  <a:cxn ang="0">
                    <a:pos x="0" y="16"/>
                  </a:cxn>
                  <a:cxn ang="0">
                    <a:pos x="0" y="8"/>
                  </a:cxn>
                  <a:cxn ang="0">
                    <a:pos x="0" y="8"/>
                  </a:cxn>
                  <a:cxn ang="0">
                    <a:pos x="0" y="0"/>
                  </a:cxn>
                  <a:cxn ang="0">
                    <a:pos x="7" y="0"/>
                  </a:cxn>
                  <a:cxn ang="0">
                    <a:pos x="7" y="0"/>
                  </a:cxn>
                  <a:cxn ang="0">
                    <a:pos x="14" y="0"/>
                  </a:cxn>
                  <a:cxn ang="0">
                    <a:pos x="14" y="0"/>
                  </a:cxn>
                </a:cxnLst>
                <a:rect l="0" t="0" r="r" b="b"/>
                <a:pathLst>
                  <a:path w="14" h="16">
                    <a:moveTo>
                      <a:pt x="0" y="16"/>
                    </a:moveTo>
                    <a:lnTo>
                      <a:pt x="0" y="8"/>
                    </a:lnTo>
                    <a:lnTo>
                      <a:pt x="0" y="8"/>
                    </a:lnTo>
                    <a:lnTo>
                      <a:pt x="0" y="0"/>
                    </a:lnTo>
                    <a:lnTo>
                      <a:pt x="7" y="0"/>
                    </a:lnTo>
                    <a:lnTo>
                      <a:pt x="7"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52" name="Line 125"/>
              <p:cNvSpPr>
                <a:spLocks noChangeShapeType="1"/>
              </p:cNvSpPr>
              <p:nvPr/>
            </p:nvSpPr>
            <p:spPr bwMode="auto">
              <a:xfrm>
                <a:off x="1941" y="3440"/>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53" name="Freeform 126"/>
              <p:cNvSpPr>
                <a:spLocks/>
              </p:cNvSpPr>
              <p:nvPr/>
            </p:nvSpPr>
            <p:spPr bwMode="auto">
              <a:xfrm>
                <a:off x="1956" y="3432"/>
                <a:ext cx="7" cy="8"/>
              </a:xfrm>
              <a:custGeom>
                <a:avLst/>
                <a:gdLst/>
                <a:ahLst/>
                <a:cxnLst>
                  <a:cxn ang="0">
                    <a:pos x="0" y="8"/>
                  </a:cxn>
                  <a:cxn ang="0">
                    <a:pos x="0" y="0"/>
                  </a:cxn>
                  <a:cxn ang="0">
                    <a:pos x="7" y="0"/>
                  </a:cxn>
                  <a:cxn ang="0">
                    <a:pos x="7" y="0"/>
                  </a:cxn>
                </a:cxnLst>
                <a:rect l="0" t="0" r="r" b="b"/>
                <a:pathLst>
                  <a:path w="7" h="8">
                    <a:moveTo>
                      <a:pt x="0" y="8"/>
                    </a:moveTo>
                    <a:lnTo>
                      <a:pt x="0"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54" name="Line 127"/>
              <p:cNvSpPr>
                <a:spLocks noChangeShapeType="1"/>
              </p:cNvSpPr>
              <p:nvPr/>
            </p:nvSpPr>
            <p:spPr bwMode="auto">
              <a:xfrm>
                <a:off x="1963" y="343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55" name="Freeform 128"/>
              <p:cNvSpPr>
                <a:spLocks/>
              </p:cNvSpPr>
              <p:nvPr/>
            </p:nvSpPr>
            <p:spPr bwMode="auto">
              <a:xfrm>
                <a:off x="1977" y="3416"/>
                <a:ext cx="57" cy="16"/>
              </a:xfrm>
              <a:custGeom>
                <a:avLst/>
                <a:gdLst/>
                <a:ahLst/>
                <a:cxnLst>
                  <a:cxn ang="0">
                    <a:pos x="0" y="16"/>
                  </a:cxn>
                  <a:cxn ang="0">
                    <a:pos x="0" y="16"/>
                  </a:cxn>
                  <a:cxn ang="0">
                    <a:pos x="7" y="16"/>
                  </a:cxn>
                  <a:cxn ang="0">
                    <a:pos x="7" y="16"/>
                  </a:cxn>
                  <a:cxn ang="0">
                    <a:pos x="14" y="16"/>
                  </a:cxn>
                  <a:cxn ang="0">
                    <a:pos x="14" y="16"/>
                  </a:cxn>
                  <a:cxn ang="0">
                    <a:pos x="21" y="16"/>
                  </a:cxn>
                  <a:cxn ang="0">
                    <a:pos x="21" y="16"/>
                  </a:cxn>
                  <a:cxn ang="0">
                    <a:pos x="28" y="16"/>
                  </a:cxn>
                  <a:cxn ang="0">
                    <a:pos x="28" y="16"/>
                  </a:cxn>
                  <a:cxn ang="0">
                    <a:pos x="28" y="16"/>
                  </a:cxn>
                  <a:cxn ang="0">
                    <a:pos x="28" y="8"/>
                  </a:cxn>
                  <a:cxn ang="0">
                    <a:pos x="36" y="8"/>
                  </a:cxn>
                  <a:cxn ang="0">
                    <a:pos x="36" y="8"/>
                  </a:cxn>
                  <a:cxn ang="0">
                    <a:pos x="43" y="8"/>
                  </a:cxn>
                  <a:cxn ang="0">
                    <a:pos x="43" y="8"/>
                  </a:cxn>
                  <a:cxn ang="0">
                    <a:pos x="43" y="8"/>
                  </a:cxn>
                  <a:cxn ang="0">
                    <a:pos x="43" y="8"/>
                  </a:cxn>
                  <a:cxn ang="0">
                    <a:pos x="50" y="8"/>
                  </a:cxn>
                  <a:cxn ang="0">
                    <a:pos x="50" y="0"/>
                  </a:cxn>
                  <a:cxn ang="0">
                    <a:pos x="57" y="0"/>
                  </a:cxn>
                  <a:cxn ang="0">
                    <a:pos x="57" y="0"/>
                  </a:cxn>
                  <a:cxn ang="0">
                    <a:pos x="57" y="0"/>
                  </a:cxn>
                  <a:cxn ang="0">
                    <a:pos x="57" y="0"/>
                  </a:cxn>
                </a:cxnLst>
                <a:rect l="0" t="0" r="r" b="b"/>
                <a:pathLst>
                  <a:path w="57" h="16">
                    <a:moveTo>
                      <a:pt x="0" y="16"/>
                    </a:moveTo>
                    <a:lnTo>
                      <a:pt x="0" y="16"/>
                    </a:lnTo>
                    <a:lnTo>
                      <a:pt x="7" y="16"/>
                    </a:lnTo>
                    <a:lnTo>
                      <a:pt x="7" y="16"/>
                    </a:lnTo>
                    <a:lnTo>
                      <a:pt x="14" y="16"/>
                    </a:lnTo>
                    <a:lnTo>
                      <a:pt x="14" y="16"/>
                    </a:lnTo>
                    <a:lnTo>
                      <a:pt x="21" y="16"/>
                    </a:lnTo>
                    <a:lnTo>
                      <a:pt x="21" y="16"/>
                    </a:lnTo>
                    <a:lnTo>
                      <a:pt x="28" y="16"/>
                    </a:lnTo>
                    <a:lnTo>
                      <a:pt x="28" y="16"/>
                    </a:lnTo>
                    <a:lnTo>
                      <a:pt x="28" y="16"/>
                    </a:lnTo>
                    <a:lnTo>
                      <a:pt x="28" y="8"/>
                    </a:lnTo>
                    <a:lnTo>
                      <a:pt x="36" y="8"/>
                    </a:lnTo>
                    <a:lnTo>
                      <a:pt x="36" y="8"/>
                    </a:lnTo>
                    <a:lnTo>
                      <a:pt x="43" y="8"/>
                    </a:lnTo>
                    <a:lnTo>
                      <a:pt x="43" y="8"/>
                    </a:lnTo>
                    <a:lnTo>
                      <a:pt x="43" y="8"/>
                    </a:lnTo>
                    <a:lnTo>
                      <a:pt x="43" y="8"/>
                    </a:lnTo>
                    <a:lnTo>
                      <a:pt x="50" y="8"/>
                    </a:lnTo>
                    <a:lnTo>
                      <a:pt x="50" y="0"/>
                    </a:lnTo>
                    <a:lnTo>
                      <a:pt x="57" y="0"/>
                    </a:lnTo>
                    <a:lnTo>
                      <a:pt x="57" y="0"/>
                    </a:lnTo>
                    <a:lnTo>
                      <a:pt x="57" y="0"/>
                    </a:lnTo>
                    <a:lnTo>
                      <a:pt x="5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56" name="Line 129"/>
              <p:cNvSpPr>
                <a:spLocks noChangeShapeType="1"/>
              </p:cNvSpPr>
              <p:nvPr/>
            </p:nvSpPr>
            <p:spPr bwMode="auto">
              <a:xfrm>
                <a:off x="2034" y="3416"/>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57" name="Line 130"/>
              <p:cNvSpPr>
                <a:spLocks noChangeShapeType="1"/>
              </p:cNvSpPr>
              <p:nvPr/>
            </p:nvSpPr>
            <p:spPr bwMode="auto">
              <a:xfrm flipV="1">
                <a:off x="2055" y="3408"/>
                <a:ext cx="1" cy="8"/>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458" name="Line 131"/>
              <p:cNvSpPr>
                <a:spLocks noChangeShapeType="1"/>
              </p:cNvSpPr>
              <p:nvPr/>
            </p:nvSpPr>
            <p:spPr bwMode="auto">
              <a:xfrm>
                <a:off x="2055" y="3408"/>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59" name="Freeform 132"/>
              <p:cNvSpPr>
                <a:spLocks/>
              </p:cNvSpPr>
              <p:nvPr/>
            </p:nvSpPr>
            <p:spPr bwMode="auto">
              <a:xfrm>
                <a:off x="2069" y="3400"/>
                <a:ext cx="8" cy="8"/>
              </a:xfrm>
              <a:custGeom>
                <a:avLst/>
                <a:gdLst/>
                <a:ahLst/>
                <a:cxnLst>
                  <a:cxn ang="0">
                    <a:pos x="0" y="8"/>
                  </a:cxn>
                  <a:cxn ang="0">
                    <a:pos x="0" y="0"/>
                  </a:cxn>
                  <a:cxn ang="0">
                    <a:pos x="0" y="0"/>
                  </a:cxn>
                  <a:cxn ang="0">
                    <a:pos x="0" y="0"/>
                  </a:cxn>
                  <a:cxn ang="0">
                    <a:pos x="8" y="0"/>
                  </a:cxn>
                  <a:cxn ang="0">
                    <a:pos x="8" y="0"/>
                  </a:cxn>
                </a:cxnLst>
                <a:rect l="0" t="0" r="r" b="b"/>
                <a:pathLst>
                  <a:path w="8" h="8">
                    <a:moveTo>
                      <a:pt x="0" y="8"/>
                    </a:moveTo>
                    <a:lnTo>
                      <a:pt x="0" y="0"/>
                    </a:lnTo>
                    <a:lnTo>
                      <a:pt x="0" y="0"/>
                    </a:lnTo>
                    <a:lnTo>
                      <a:pt x="0" y="0"/>
                    </a:lnTo>
                    <a:lnTo>
                      <a:pt x="8" y="0"/>
                    </a:lnTo>
                    <a:lnTo>
                      <a:pt x="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60" name="Line 133"/>
              <p:cNvSpPr>
                <a:spLocks noChangeShapeType="1"/>
              </p:cNvSpPr>
              <p:nvPr/>
            </p:nvSpPr>
            <p:spPr bwMode="auto">
              <a:xfrm>
                <a:off x="2077" y="3400"/>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61" name="Freeform 134"/>
              <p:cNvSpPr>
                <a:spLocks/>
              </p:cNvSpPr>
              <p:nvPr/>
            </p:nvSpPr>
            <p:spPr bwMode="auto">
              <a:xfrm>
                <a:off x="2091" y="3392"/>
                <a:ext cx="7" cy="8"/>
              </a:xfrm>
              <a:custGeom>
                <a:avLst/>
                <a:gdLst/>
                <a:ahLst/>
                <a:cxnLst>
                  <a:cxn ang="0">
                    <a:pos x="0" y="8"/>
                  </a:cxn>
                  <a:cxn ang="0">
                    <a:pos x="0" y="0"/>
                  </a:cxn>
                  <a:cxn ang="0">
                    <a:pos x="7" y="0"/>
                  </a:cxn>
                  <a:cxn ang="0">
                    <a:pos x="7" y="0"/>
                  </a:cxn>
                </a:cxnLst>
                <a:rect l="0" t="0" r="r" b="b"/>
                <a:pathLst>
                  <a:path w="7" h="8">
                    <a:moveTo>
                      <a:pt x="0" y="8"/>
                    </a:moveTo>
                    <a:lnTo>
                      <a:pt x="0"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62" name="Line 135"/>
              <p:cNvSpPr>
                <a:spLocks noChangeShapeType="1"/>
              </p:cNvSpPr>
              <p:nvPr/>
            </p:nvSpPr>
            <p:spPr bwMode="auto">
              <a:xfrm>
                <a:off x="2098" y="339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63" name="Freeform 136"/>
              <p:cNvSpPr>
                <a:spLocks/>
              </p:cNvSpPr>
              <p:nvPr/>
            </p:nvSpPr>
            <p:spPr bwMode="auto">
              <a:xfrm>
                <a:off x="2112" y="3392"/>
                <a:ext cx="14" cy="1"/>
              </a:xfrm>
              <a:custGeom>
                <a:avLst/>
                <a:gdLst/>
                <a:ahLst/>
                <a:cxnLst>
                  <a:cxn ang="0">
                    <a:pos x="0" y="0"/>
                  </a:cxn>
                  <a:cxn ang="0">
                    <a:pos x="0" y="0"/>
                  </a:cxn>
                  <a:cxn ang="0">
                    <a:pos x="7" y="0"/>
                  </a:cxn>
                  <a:cxn ang="0">
                    <a:pos x="7" y="0"/>
                  </a:cxn>
                  <a:cxn ang="0">
                    <a:pos x="14" y="0"/>
                  </a:cxn>
                  <a:cxn ang="0">
                    <a:pos x="14" y="0"/>
                  </a:cxn>
                  <a:cxn ang="0">
                    <a:pos x="14" y="0"/>
                  </a:cxn>
                  <a:cxn ang="0">
                    <a:pos x="14" y="0"/>
                  </a:cxn>
                  <a:cxn ang="0">
                    <a:pos x="14" y="0"/>
                  </a:cxn>
                  <a:cxn ang="0">
                    <a:pos x="14" y="0"/>
                  </a:cxn>
                </a:cxnLst>
                <a:rect l="0" t="0" r="r" b="b"/>
                <a:pathLst>
                  <a:path w="14">
                    <a:moveTo>
                      <a:pt x="0" y="0"/>
                    </a:moveTo>
                    <a:lnTo>
                      <a:pt x="0" y="0"/>
                    </a:lnTo>
                    <a:lnTo>
                      <a:pt x="7" y="0"/>
                    </a:lnTo>
                    <a:lnTo>
                      <a:pt x="7" y="0"/>
                    </a:lnTo>
                    <a:lnTo>
                      <a:pt x="14" y="0"/>
                    </a:lnTo>
                    <a:lnTo>
                      <a:pt x="14" y="0"/>
                    </a:lnTo>
                    <a:lnTo>
                      <a:pt x="14"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64" name="Line 137"/>
              <p:cNvSpPr>
                <a:spLocks noChangeShapeType="1"/>
              </p:cNvSpPr>
              <p:nvPr/>
            </p:nvSpPr>
            <p:spPr bwMode="auto">
              <a:xfrm>
                <a:off x="2126" y="3392"/>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65" name="Freeform 138"/>
              <p:cNvSpPr>
                <a:spLocks/>
              </p:cNvSpPr>
              <p:nvPr/>
            </p:nvSpPr>
            <p:spPr bwMode="auto">
              <a:xfrm>
                <a:off x="2141" y="3376"/>
                <a:ext cx="14" cy="16"/>
              </a:xfrm>
              <a:custGeom>
                <a:avLst/>
                <a:gdLst/>
                <a:ahLst/>
                <a:cxnLst>
                  <a:cxn ang="0">
                    <a:pos x="0" y="16"/>
                  </a:cxn>
                  <a:cxn ang="0">
                    <a:pos x="0" y="8"/>
                  </a:cxn>
                  <a:cxn ang="0">
                    <a:pos x="0" y="8"/>
                  </a:cxn>
                  <a:cxn ang="0">
                    <a:pos x="0" y="0"/>
                  </a:cxn>
                  <a:cxn ang="0">
                    <a:pos x="7" y="0"/>
                  </a:cxn>
                  <a:cxn ang="0">
                    <a:pos x="7" y="0"/>
                  </a:cxn>
                  <a:cxn ang="0">
                    <a:pos x="7" y="0"/>
                  </a:cxn>
                  <a:cxn ang="0">
                    <a:pos x="7" y="0"/>
                  </a:cxn>
                  <a:cxn ang="0">
                    <a:pos x="14" y="0"/>
                  </a:cxn>
                  <a:cxn ang="0">
                    <a:pos x="14" y="0"/>
                  </a:cxn>
                </a:cxnLst>
                <a:rect l="0" t="0" r="r" b="b"/>
                <a:pathLst>
                  <a:path w="14" h="16">
                    <a:moveTo>
                      <a:pt x="0" y="16"/>
                    </a:moveTo>
                    <a:lnTo>
                      <a:pt x="0" y="8"/>
                    </a:lnTo>
                    <a:lnTo>
                      <a:pt x="0" y="8"/>
                    </a:lnTo>
                    <a:lnTo>
                      <a:pt x="0" y="0"/>
                    </a:lnTo>
                    <a:lnTo>
                      <a:pt x="7" y="0"/>
                    </a:lnTo>
                    <a:lnTo>
                      <a:pt x="7" y="0"/>
                    </a:lnTo>
                    <a:lnTo>
                      <a:pt x="7" y="0"/>
                    </a:lnTo>
                    <a:lnTo>
                      <a:pt x="7"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66" name="Line 139"/>
              <p:cNvSpPr>
                <a:spLocks noChangeShapeType="1"/>
              </p:cNvSpPr>
              <p:nvPr/>
            </p:nvSpPr>
            <p:spPr bwMode="auto">
              <a:xfrm>
                <a:off x="2155" y="3376"/>
                <a:ext cx="91"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67" name="Freeform 140"/>
              <p:cNvSpPr>
                <a:spLocks/>
              </p:cNvSpPr>
              <p:nvPr/>
            </p:nvSpPr>
            <p:spPr bwMode="auto">
              <a:xfrm>
                <a:off x="2233" y="3328"/>
                <a:ext cx="57" cy="48"/>
              </a:xfrm>
              <a:custGeom>
                <a:avLst/>
                <a:gdLst/>
                <a:ahLst/>
                <a:cxnLst>
                  <a:cxn ang="0">
                    <a:pos x="0" y="48"/>
                  </a:cxn>
                  <a:cxn ang="0">
                    <a:pos x="0" y="40"/>
                  </a:cxn>
                  <a:cxn ang="0">
                    <a:pos x="0" y="40"/>
                  </a:cxn>
                  <a:cxn ang="0">
                    <a:pos x="0" y="40"/>
                  </a:cxn>
                  <a:cxn ang="0">
                    <a:pos x="7" y="40"/>
                  </a:cxn>
                  <a:cxn ang="0">
                    <a:pos x="7" y="40"/>
                  </a:cxn>
                  <a:cxn ang="0">
                    <a:pos x="7" y="40"/>
                  </a:cxn>
                  <a:cxn ang="0">
                    <a:pos x="7" y="40"/>
                  </a:cxn>
                  <a:cxn ang="0">
                    <a:pos x="14" y="40"/>
                  </a:cxn>
                  <a:cxn ang="0">
                    <a:pos x="14" y="40"/>
                  </a:cxn>
                  <a:cxn ang="0">
                    <a:pos x="21" y="40"/>
                  </a:cxn>
                  <a:cxn ang="0">
                    <a:pos x="21" y="32"/>
                  </a:cxn>
                  <a:cxn ang="0">
                    <a:pos x="28" y="32"/>
                  </a:cxn>
                  <a:cxn ang="0">
                    <a:pos x="28" y="24"/>
                  </a:cxn>
                  <a:cxn ang="0">
                    <a:pos x="28" y="24"/>
                  </a:cxn>
                  <a:cxn ang="0">
                    <a:pos x="28" y="16"/>
                  </a:cxn>
                  <a:cxn ang="0">
                    <a:pos x="28" y="16"/>
                  </a:cxn>
                  <a:cxn ang="0">
                    <a:pos x="28" y="16"/>
                  </a:cxn>
                  <a:cxn ang="0">
                    <a:pos x="36" y="16"/>
                  </a:cxn>
                  <a:cxn ang="0">
                    <a:pos x="36" y="8"/>
                  </a:cxn>
                  <a:cxn ang="0">
                    <a:pos x="43" y="8"/>
                  </a:cxn>
                  <a:cxn ang="0">
                    <a:pos x="43" y="8"/>
                  </a:cxn>
                  <a:cxn ang="0">
                    <a:pos x="50" y="8"/>
                  </a:cxn>
                  <a:cxn ang="0">
                    <a:pos x="50" y="8"/>
                  </a:cxn>
                  <a:cxn ang="0">
                    <a:pos x="50" y="8"/>
                  </a:cxn>
                  <a:cxn ang="0">
                    <a:pos x="50" y="0"/>
                  </a:cxn>
                  <a:cxn ang="0">
                    <a:pos x="57" y="0"/>
                  </a:cxn>
                  <a:cxn ang="0">
                    <a:pos x="57" y="0"/>
                  </a:cxn>
                </a:cxnLst>
                <a:rect l="0" t="0" r="r" b="b"/>
                <a:pathLst>
                  <a:path w="57" h="48">
                    <a:moveTo>
                      <a:pt x="0" y="48"/>
                    </a:moveTo>
                    <a:lnTo>
                      <a:pt x="0" y="40"/>
                    </a:lnTo>
                    <a:lnTo>
                      <a:pt x="0" y="40"/>
                    </a:lnTo>
                    <a:lnTo>
                      <a:pt x="0" y="40"/>
                    </a:lnTo>
                    <a:lnTo>
                      <a:pt x="7" y="40"/>
                    </a:lnTo>
                    <a:lnTo>
                      <a:pt x="7" y="40"/>
                    </a:lnTo>
                    <a:lnTo>
                      <a:pt x="7" y="40"/>
                    </a:lnTo>
                    <a:lnTo>
                      <a:pt x="7" y="40"/>
                    </a:lnTo>
                    <a:lnTo>
                      <a:pt x="14" y="40"/>
                    </a:lnTo>
                    <a:lnTo>
                      <a:pt x="14" y="40"/>
                    </a:lnTo>
                    <a:lnTo>
                      <a:pt x="21" y="40"/>
                    </a:lnTo>
                    <a:lnTo>
                      <a:pt x="21" y="32"/>
                    </a:lnTo>
                    <a:lnTo>
                      <a:pt x="28" y="32"/>
                    </a:lnTo>
                    <a:lnTo>
                      <a:pt x="28" y="24"/>
                    </a:lnTo>
                    <a:lnTo>
                      <a:pt x="28" y="24"/>
                    </a:lnTo>
                    <a:lnTo>
                      <a:pt x="28" y="16"/>
                    </a:lnTo>
                    <a:lnTo>
                      <a:pt x="28" y="16"/>
                    </a:lnTo>
                    <a:lnTo>
                      <a:pt x="28" y="16"/>
                    </a:lnTo>
                    <a:lnTo>
                      <a:pt x="36" y="16"/>
                    </a:lnTo>
                    <a:lnTo>
                      <a:pt x="36" y="8"/>
                    </a:lnTo>
                    <a:lnTo>
                      <a:pt x="43" y="8"/>
                    </a:lnTo>
                    <a:lnTo>
                      <a:pt x="43" y="8"/>
                    </a:lnTo>
                    <a:lnTo>
                      <a:pt x="50" y="8"/>
                    </a:lnTo>
                    <a:lnTo>
                      <a:pt x="50" y="8"/>
                    </a:lnTo>
                    <a:lnTo>
                      <a:pt x="50" y="8"/>
                    </a:lnTo>
                    <a:lnTo>
                      <a:pt x="50" y="0"/>
                    </a:lnTo>
                    <a:lnTo>
                      <a:pt x="57" y="0"/>
                    </a:lnTo>
                    <a:lnTo>
                      <a:pt x="5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68" name="Line 141"/>
              <p:cNvSpPr>
                <a:spLocks noChangeShapeType="1"/>
              </p:cNvSpPr>
              <p:nvPr/>
            </p:nvSpPr>
            <p:spPr bwMode="auto">
              <a:xfrm>
                <a:off x="2290" y="3328"/>
                <a:ext cx="49"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69" name="Freeform 142"/>
              <p:cNvSpPr>
                <a:spLocks/>
              </p:cNvSpPr>
              <p:nvPr/>
            </p:nvSpPr>
            <p:spPr bwMode="auto">
              <a:xfrm>
                <a:off x="2325" y="3320"/>
                <a:ext cx="8" cy="8"/>
              </a:xfrm>
              <a:custGeom>
                <a:avLst/>
                <a:gdLst/>
                <a:ahLst/>
                <a:cxnLst>
                  <a:cxn ang="0">
                    <a:pos x="0" y="8"/>
                  </a:cxn>
                  <a:cxn ang="0">
                    <a:pos x="0" y="8"/>
                  </a:cxn>
                  <a:cxn ang="0">
                    <a:pos x="0" y="8"/>
                  </a:cxn>
                  <a:cxn ang="0">
                    <a:pos x="0" y="8"/>
                  </a:cxn>
                  <a:cxn ang="0">
                    <a:pos x="8" y="8"/>
                  </a:cxn>
                  <a:cxn ang="0">
                    <a:pos x="8" y="8"/>
                  </a:cxn>
                  <a:cxn ang="0">
                    <a:pos x="8" y="8"/>
                  </a:cxn>
                  <a:cxn ang="0">
                    <a:pos x="8" y="0"/>
                  </a:cxn>
                </a:cxnLst>
                <a:rect l="0" t="0" r="r" b="b"/>
                <a:pathLst>
                  <a:path w="8" h="8">
                    <a:moveTo>
                      <a:pt x="0" y="8"/>
                    </a:moveTo>
                    <a:lnTo>
                      <a:pt x="0" y="8"/>
                    </a:lnTo>
                    <a:lnTo>
                      <a:pt x="0" y="8"/>
                    </a:lnTo>
                    <a:lnTo>
                      <a:pt x="0" y="8"/>
                    </a:lnTo>
                    <a:lnTo>
                      <a:pt x="8" y="8"/>
                    </a:lnTo>
                    <a:lnTo>
                      <a:pt x="8" y="8"/>
                    </a:lnTo>
                    <a:lnTo>
                      <a:pt x="8" y="8"/>
                    </a:lnTo>
                    <a:lnTo>
                      <a:pt x="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70" name="Line 143"/>
              <p:cNvSpPr>
                <a:spLocks noChangeShapeType="1"/>
              </p:cNvSpPr>
              <p:nvPr/>
            </p:nvSpPr>
            <p:spPr bwMode="auto">
              <a:xfrm>
                <a:off x="2333" y="3320"/>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71" name="Line 144"/>
              <p:cNvSpPr>
                <a:spLocks noChangeShapeType="1"/>
              </p:cNvSpPr>
              <p:nvPr/>
            </p:nvSpPr>
            <p:spPr bwMode="auto">
              <a:xfrm flipV="1">
                <a:off x="2347" y="3312"/>
                <a:ext cx="1" cy="8"/>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472" name="Line 145"/>
              <p:cNvSpPr>
                <a:spLocks noChangeShapeType="1"/>
              </p:cNvSpPr>
              <p:nvPr/>
            </p:nvSpPr>
            <p:spPr bwMode="auto">
              <a:xfrm>
                <a:off x="2347" y="331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73" name="Freeform 146"/>
              <p:cNvSpPr>
                <a:spLocks/>
              </p:cNvSpPr>
              <p:nvPr/>
            </p:nvSpPr>
            <p:spPr bwMode="auto">
              <a:xfrm>
                <a:off x="2361" y="3304"/>
                <a:ext cx="28" cy="8"/>
              </a:xfrm>
              <a:custGeom>
                <a:avLst/>
                <a:gdLst/>
                <a:ahLst/>
                <a:cxnLst>
                  <a:cxn ang="0">
                    <a:pos x="0" y="8"/>
                  </a:cxn>
                  <a:cxn ang="0">
                    <a:pos x="0" y="8"/>
                  </a:cxn>
                  <a:cxn ang="0">
                    <a:pos x="7" y="8"/>
                  </a:cxn>
                  <a:cxn ang="0">
                    <a:pos x="7" y="8"/>
                  </a:cxn>
                  <a:cxn ang="0">
                    <a:pos x="14" y="8"/>
                  </a:cxn>
                  <a:cxn ang="0">
                    <a:pos x="14" y="8"/>
                  </a:cxn>
                  <a:cxn ang="0">
                    <a:pos x="21" y="8"/>
                  </a:cxn>
                  <a:cxn ang="0">
                    <a:pos x="21" y="0"/>
                  </a:cxn>
                  <a:cxn ang="0">
                    <a:pos x="21" y="0"/>
                  </a:cxn>
                  <a:cxn ang="0">
                    <a:pos x="21" y="0"/>
                  </a:cxn>
                  <a:cxn ang="0">
                    <a:pos x="21" y="0"/>
                  </a:cxn>
                  <a:cxn ang="0">
                    <a:pos x="21" y="0"/>
                  </a:cxn>
                  <a:cxn ang="0">
                    <a:pos x="28" y="0"/>
                  </a:cxn>
                  <a:cxn ang="0">
                    <a:pos x="28" y="0"/>
                  </a:cxn>
                  <a:cxn ang="0">
                    <a:pos x="28" y="0"/>
                  </a:cxn>
                  <a:cxn ang="0">
                    <a:pos x="28" y="0"/>
                  </a:cxn>
                </a:cxnLst>
                <a:rect l="0" t="0" r="r" b="b"/>
                <a:pathLst>
                  <a:path w="28" h="8">
                    <a:moveTo>
                      <a:pt x="0" y="8"/>
                    </a:moveTo>
                    <a:lnTo>
                      <a:pt x="0" y="8"/>
                    </a:lnTo>
                    <a:lnTo>
                      <a:pt x="7" y="8"/>
                    </a:lnTo>
                    <a:lnTo>
                      <a:pt x="7" y="8"/>
                    </a:lnTo>
                    <a:lnTo>
                      <a:pt x="14" y="8"/>
                    </a:lnTo>
                    <a:lnTo>
                      <a:pt x="14" y="8"/>
                    </a:lnTo>
                    <a:lnTo>
                      <a:pt x="21" y="8"/>
                    </a:lnTo>
                    <a:lnTo>
                      <a:pt x="21" y="0"/>
                    </a:lnTo>
                    <a:lnTo>
                      <a:pt x="21" y="0"/>
                    </a:lnTo>
                    <a:lnTo>
                      <a:pt x="21" y="0"/>
                    </a:lnTo>
                    <a:lnTo>
                      <a:pt x="21" y="0"/>
                    </a:lnTo>
                    <a:lnTo>
                      <a:pt x="21" y="0"/>
                    </a:lnTo>
                    <a:lnTo>
                      <a:pt x="28"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74" name="Line 147"/>
              <p:cNvSpPr>
                <a:spLocks noChangeShapeType="1"/>
              </p:cNvSpPr>
              <p:nvPr/>
            </p:nvSpPr>
            <p:spPr bwMode="auto">
              <a:xfrm>
                <a:off x="2389" y="3304"/>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75" name="Freeform 148"/>
              <p:cNvSpPr>
                <a:spLocks/>
              </p:cNvSpPr>
              <p:nvPr/>
            </p:nvSpPr>
            <p:spPr bwMode="auto">
              <a:xfrm>
                <a:off x="2404" y="3296"/>
                <a:ext cx="35" cy="8"/>
              </a:xfrm>
              <a:custGeom>
                <a:avLst/>
                <a:gdLst/>
                <a:ahLst/>
                <a:cxnLst>
                  <a:cxn ang="0">
                    <a:pos x="0" y="8"/>
                  </a:cxn>
                  <a:cxn ang="0">
                    <a:pos x="0" y="0"/>
                  </a:cxn>
                  <a:cxn ang="0">
                    <a:pos x="7" y="0"/>
                  </a:cxn>
                  <a:cxn ang="0">
                    <a:pos x="7" y="0"/>
                  </a:cxn>
                  <a:cxn ang="0">
                    <a:pos x="14" y="0"/>
                  </a:cxn>
                  <a:cxn ang="0">
                    <a:pos x="14" y="0"/>
                  </a:cxn>
                  <a:cxn ang="0">
                    <a:pos x="21" y="0"/>
                  </a:cxn>
                  <a:cxn ang="0">
                    <a:pos x="21" y="0"/>
                  </a:cxn>
                  <a:cxn ang="0">
                    <a:pos x="28" y="0"/>
                  </a:cxn>
                  <a:cxn ang="0">
                    <a:pos x="28" y="0"/>
                  </a:cxn>
                  <a:cxn ang="0">
                    <a:pos x="28" y="0"/>
                  </a:cxn>
                  <a:cxn ang="0">
                    <a:pos x="28" y="0"/>
                  </a:cxn>
                  <a:cxn ang="0">
                    <a:pos x="35" y="0"/>
                  </a:cxn>
                  <a:cxn ang="0">
                    <a:pos x="35" y="0"/>
                  </a:cxn>
                </a:cxnLst>
                <a:rect l="0" t="0" r="r" b="b"/>
                <a:pathLst>
                  <a:path w="35" h="8">
                    <a:moveTo>
                      <a:pt x="0" y="8"/>
                    </a:moveTo>
                    <a:lnTo>
                      <a:pt x="0" y="0"/>
                    </a:lnTo>
                    <a:lnTo>
                      <a:pt x="7" y="0"/>
                    </a:lnTo>
                    <a:lnTo>
                      <a:pt x="7" y="0"/>
                    </a:lnTo>
                    <a:lnTo>
                      <a:pt x="14" y="0"/>
                    </a:lnTo>
                    <a:lnTo>
                      <a:pt x="14" y="0"/>
                    </a:lnTo>
                    <a:lnTo>
                      <a:pt x="21" y="0"/>
                    </a:lnTo>
                    <a:lnTo>
                      <a:pt x="21" y="0"/>
                    </a:lnTo>
                    <a:lnTo>
                      <a:pt x="28" y="0"/>
                    </a:lnTo>
                    <a:lnTo>
                      <a:pt x="28" y="0"/>
                    </a:lnTo>
                    <a:lnTo>
                      <a:pt x="28" y="0"/>
                    </a:lnTo>
                    <a:lnTo>
                      <a:pt x="28" y="0"/>
                    </a:lnTo>
                    <a:lnTo>
                      <a:pt x="35" y="0"/>
                    </a:lnTo>
                    <a:lnTo>
                      <a:pt x="3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76" name="Line 149"/>
              <p:cNvSpPr>
                <a:spLocks noChangeShapeType="1"/>
              </p:cNvSpPr>
              <p:nvPr/>
            </p:nvSpPr>
            <p:spPr bwMode="auto">
              <a:xfrm>
                <a:off x="2439" y="3296"/>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77" name="Freeform 150"/>
              <p:cNvSpPr>
                <a:spLocks/>
              </p:cNvSpPr>
              <p:nvPr/>
            </p:nvSpPr>
            <p:spPr bwMode="auto">
              <a:xfrm>
                <a:off x="2453" y="3288"/>
                <a:ext cx="8" cy="8"/>
              </a:xfrm>
              <a:custGeom>
                <a:avLst/>
                <a:gdLst/>
                <a:ahLst/>
                <a:cxnLst>
                  <a:cxn ang="0">
                    <a:pos x="0" y="8"/>
                  </a:cxn>
                  <a:cxn ang="0">
                    <a:pos x="0" y="0"/>
                  </a:cxn>
                  <a:cxn ang="0">
                    <a:pos x="8" y="0"/>
                  </a:cxn>
                  <a:cxn ang="0">
                    <a:pos x="8" y="0"/>
                  </a:cxn>
                </a:cxnLst>
                <a:rect l="0" t="0" r="r" b="b"/>
                <a:pathLst>
                  <a:path w="8" h="8">
                    <a:moveTo>
                      <a:pt x="0" y="8"/>
                    </a:moveTo>
                    <a:lnTo>
                      <a:pt x="0" y="0"/>
                    </a:lnTo>
                    <a:lnTo>
                      <a:pt x="8" y="0"/>
                    </a:lnTo>
                    <a:lnTo>
                      <a:pt x="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78" name="Line 151"/>
              <p:cNvSpPr>
                <a:spLocks noChangeShapeType="1"/>
              </p:cNvSpPr>
              <p:nvPr/>
            </p:nvSpPr>
            <p:spPr bwMode="auto">
              <a:xfrm>
                <a:off x="2461" y="3288"/>
                <a:ext cx="34"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79" name="Freeform 152"/>
              <p:cNvSpPr>
                <a:spLocks/>
              </p:cNvSpPr>
              <p:nvPr/>
            </p:nvSpPr>
            <p:spPr bwMode="auto">
              <a:xfrm>
                <a:off x="2482" y="3272"/>
                <a:ext cx="64" cy="16"/>
              </a:xfrm>
              <a:custGeom>
                <a:avLst/>
                <a:gdLst/>
                <a:ahLst/>
                <a:cxnLst>
                  <a:cxn ang="0">
                    <a:pos x="0" y="16"/>
                  </a:cxn>
                  <a:cxn ang="0">
                    <a:pos x="0" y="16"/>
                  </a:cxn>
                  <a:cxn ang="0">
                    <a:pos x="0" y="16"/>
                  </a:cxn>
                  <a:cxn ang="0">
                    <a:pos x="0" y="16"/>
                  </a:cxn>
                  <a:cxn ang="0">
                    <a:pos x="0" y="16"/>
                  </a:cxn>
                  <a:cxn ang="0">
                    <a:pos x="0" y="16"/>
                  </a:cxn>
                  <a:cxn ang="0">
                    <a:pos x="7" y="16"/>
                  </a:cxn>
                  <a:cxn ang="0">
                    <a:pos x="7" y="16"/>
                  </a:cxn>
                  <a:cxn ang="0">
                    <a:pos x="14" y="16"/>
                  </a:cxn>
                  <a:cxn ang="0">
                    <a:pos x="14" y="8"/>
                  </a:cxn>
                  <a:cxn ang="0">
                    <a:pos x="21" y="8"/>
                  </a:cxn>
                  <a:cxn ang="0">
                    <a:pos x="21" y="8"/>
                  </a:cxn>
                  <a:cxn ang="0">
                    <a:pos x="28" y="8"/>
                  </a:cxn>
                  <a:cxn ang="0">
                    <a:pos x="28" y="8"/>
                  </a:cxn>
                  <a:cxn ang="0">
                    <a:pos x="35" y="8"/>
                  </a:cxn>
                  <a:cxn ang="0">
                    <a:pos x="35" y="0"/>
                  </a:cxn>
                  <a:cxn ang="0">
                    <a:pos x="43" y="0"/>
                  </a:cxn>
                  <a:cxn ang="0">
                    <a:pos x="43" y="0"/>
                  </a:cxn>
                  <a:cxn ang="0">
                    <a:pos x="50" y="0"/>
                  </a:cxn>
                  <a:cxn ang="0">
                    <a:pos x="50" y="0"/>
                  </a:cxn>
                  <a:cxn ang="0">
                    <a:pos x="57" y="0"/>
                  </a:cxn>
                  <a:cxn ang="0">
                    <a:pos x="57" y="0"/>
                  </a:cxn>
                  <a:cxn ang="0">
                    <a:pos x="64" y="0"/>
                  </a:cxn>
                  <a:cxn ang="0">
                    <a:pos x="64" y="0"/>
                  </a:cxn>
                  <a:cxn ang="0">
                    <a:pos x="64" y="0"/>
                  </a:cxn>
                  <a:cxn ang="0">
                    <a:pos x="64" y="0"/>
                  </a:cxn>
                </a:cxnLst>
                <a:rect l="0" t="0" r="r" b="b"/>
                <a:pathLst>
                  <a:path w="64" h="16">
                    <a:moveTo>
                      <a:pt x="0" y="16"/>
                    </a:moveTo>
                    <a:lnTo>
                      <a:pt x="0" y="16"/>
                    </a:lnTo>
                    <a:lnTo>
                      <a:pt x="0" y="16"/>
                    </a:lnTo>
                    <a:lnTo>
                      <a:pt x="0" y="16"/>
                    </a:lnTo>
                    <a:lnTo>
                      <a:pt x="0" y="16"/>
                    </a:lnTo>
                    <a:lnTo>
                      <a:pt x="0" y="16"/>
                    </a:lnTo>
                    <a:lnTo>
                      <a:pt x="7" y="16"/>
                    </a:lnTo>
                    <a:lnTo>
                      <a:pt x="7" y="16"/>
                    </a:lnTo>
                    <a:lnTo>
                      <a:pt x="14" y="16"/>
                    </a:lnTo>
                    <a:lnTo>
                      <a:pt x="14" y="8"/>
                    </a:lnTo>
                    <a:lnTo>
                      <a:pt x="21" y="8"/>
                    </a:lnTo>
                    <a:lnTo>
                      <a:pt x="21" y="8"/>
                    </a:lnTo>
                    <a:lnTo>
                      <a:pt x="28" y="8"/>
                    </a:lnTo>
                    <a:lnTo>
                      <a:pt x="28" y="8"/>
                    </a:lnTo>
                    <a:lnTo>
                      <a:pt x="35" y="8"/>
                    </a:lnTo>
                    <a:lnTo>
                      <a:pt x="35" y="0"/>
                    </a:lnTo>
                    <a:lnTo>
                      <a:pt x="43" y="0"/>
                    </a:lnTo>
                    <a:lnTo>
                      <a:pt x="43" y="0"/>
                    </a:lnTo>
                    <a:lnTo>
                      <a:pt x="50" y="0"/>
                    </a:lnTo>
                    <a:lnTo>
                      <a:pt x="50" y="0"/>
                    </a:lnTo>
                    <a:lnTo>
                      <a:pt x="57" y="0"/>
                    </a:lnTo>
                    <a:lnTo>
                      <a:pt x="57" y="0"/>
                    </a:lnTo>
                    <a:lnTo>
                      <a:pt x="64" y="0"/>
                    </a:lnTo>
                    <a:lnTo>
                      <a:pt x="64" y="0"/>
                    </a:lnTo>
                    <a:lnTo>
                      <a:pt x="64" y="0"/>
                    </a:lnTo>
                    <a:lnTo>
                      <a:pt x="6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0" name="Line 153"/>
              <p:cNvSpPr>
                <a:spLocks noChangeShapeType="1"/>
              </p:cNvSpPr>
              <p:nvPr/>
            </p:nvSpPr>
            <p:spPr bwMode="auto">
              <a:xfrm>
                <a:off x="2546" y="327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81" name="Freeform 154"/>
              <p:cNvSpPr>
                <a:spLocks/>
              </p:cNvSpPr>
              <p:nvPr/>
            </p:nvSpPr>
            <p:spPr bwMode="auto">
              <a:xfrm>
                <a:off x="2560" y="3256"/>
                <a:ext cx="14" cy="16"/>
              </a:xfrm>
              <a:custGeom>
                <a:avLst/>
                <a:gdLst/>
                <a:ahLst/>
                <a:cxnLst>
                  <a:cxn ang="0">
                    <a:pos x="0" y="16"/>
                  </a:cxn>
                  <a:cxn ang="0">
                    <a:pos x="0" y="8"/>
                  </a:cxn>
                  <a:cxn ang="0">
                    <a:pos x="0" y="8"/>
                  </a:cxn>
                  <a:cxn ang="0">
                    <a:pos x="0" y="8"/>
                  </a:cxn>
                  <a:cxn ang="0">
                    <a:pos x="7" y="8"/>
                  </a:cxn>
                  <a:cxn ang="0">
                    <a:pos x="7" y="8"/>
                  </a:cxn>
                  <a:cxn ang="0">
                    <a:pos x="7" y="8"/>
                  </a:cxn>
                  <a:cxn ang="0">
                    <a:pos x="7" y="8"/>
                  </a:cxn>
                  <a:cxn ang="0">
                    <a:pos x="7" y="8"/>
                  </a:cxn>
                  <a:cxn ang="0">
                    <a:pos x="7" y="0"/>
                  </a:cxn>
                  <a:cxn ang="0">
                    <a:pos x="14" y="0"/>
                  </a:cxn>
                  <a:cxn ang="0">
                    <a:pos x="14" y="0"/>
                  </a:cxn>
                  <a:cxn ang="0">
                    <a:pos x="14" y="0"/>
                  </a:cxn>
                </a:cxnLst>
                <a:rect l="0" t="0" r="r" b="b"/>
                <a:pathLst>
                  <a:path w="14" h="16">
                    <a:moveTo>
                      <a:pt x="0" y="16"/>
                    </a:moveTo>
                    <a:lnTo>
                      <a:pt x="0" y="8"/>
                    </a:lnTo>
                    <a:lnTo>
                      <a:pt x="0" y="8"/>
                    </a:lnTo>
                    <a:lnTo>
                      <a:pt x="0" y="8"/>
                    </a:lnTo>
                    <a:lnTo>
                      <a:pt x="7" y="8"/>
                    </a:lnTo>
                    <a:lnTo>
                      <a:pt x="7" y="8"/>
                    </a:lnTo>
                    <a:lnTo>
                      <a:pt x="7" y="8"/>
                    </a:lnTo>
                    <a:lnTo>
                      <a:pt x="7" y="8"/>
                    </a:lnTo>
                    <a:lnTo>
                      <a:pt x="7" y="8"/>
                    </a:lnTo>
                    <a:lnTo>
                      <a:pt x="7"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2" name="Freeform 155"/>
              <p:cNvSpPr>
                <a:spLocks/>
              </p:cNvSpPr>
              <p:nvPr/>
            </p:nvSpPr>
            <p:spPr bwMode="auto">
              <a:xfrm>
                <a:off x="2574" y="3240"/>
                <a:ext cx="22" cy="31"/>
              </a:xfrm>
              <a:custGeom>
                <a:avLst/>
                <a:gdLst/>
                <a:ahLst/>
                <a:cxnLst>
                  <a:cxn ang="0">
                    <a:pos x="0" y="31"/>
                  </a:cxn>
                  <a:cxn ang="0">
                    <a:pos x="0" y="0"/>
                  </a:cxn>
                  <a:cxn ang="0">
                    <a:pos x="7" y="0"/>
                  </a:cxn>
                  <a:cxn ang="0">
                    <a:pos x="7" y="0"/>
                  </a:cxn>
                  <a:cxn ang="0">
                    <a:pos x="15" y="0"/>
                  </a:cxn>
                  <a:cxn ang="0">
                    <a:pos x="15" y="0"/>
                  </a:cxn>
                  <a:cxn ang="0">
                    <a:pos x="15" y="0"/>
                  </a:cxn>
                  <a:cxn ang="0">
                    <a:pos x="15" y="0"/>
                  </a:cxn>
                  <a:cxn ang="0">
                    <a:pos x="22" y="0"/>
                  </a:cxn>
                  <a:cxn ang="0">
                    <a:pos x="22" y="0"/>
                  </a:cxn>
                </a:cxnLst>
                <a:rect l="0" t="0" r="r" b="b"/>
                <a:pathLst>
                  <a:path w="22" h="31">
                    <a:moveTo>
                      <a:pt x="0" y="31"/>
                    </a:moveTo>
                    <a:lnTo>
                      <a:pt x="0" y="0"/>
                    </a:lnTo>
                    <a:lnTo>
                      <a:pt x="7" y="0"/>
                    </a:lnTo>
                    <a:lnTo>
                      <a:pt x="7" y="0"/>
                    </a:lnTo>
                    <a:lnTo>
                      <a:pt x="15" y="0"/>
                    </a:lnTo>
                    <a:lnTo>
                      <a:pt x="15" y="0"/>
                    </a:lnTo>
                    <a:lnTo>
                      <a:pt x="15" y="0"/>
                    </a:lnTo>
                    <a:lnTo>
                      <a:pt x="15" y="0"/>
                    </a:lnTo>
                    <a:lnTo>
                      <a:pt x="22" y="0"/>
                    </a:lnTo>
                    <a:lnTo>
                      <a:pt x="22"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3" name="Line 156"/>
              <p:cNvSpPr>
                <a:spLocks noChangeShapeType="1"/>
              </p:cNvSpPr>
              <p:nvPr/>
            </p:nvSpPr>
            <p:spPr bwMode="auto">
              <a:xfrm>
                <a:off x="2596" y="3240"/>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84" name="Freeform 157"/>
              <p:cNvSpPr>
                <a:spLocks/>
              </p:cNvSpPr>
              <p:nvPr/>
            </p:nvSpPr>
            <p:spPr bwMode="auto">
              <a:xfrm>
                <a:off x="2610" y="3240"/>
                <a:ext cx="21" cy="1"/>
              </a:xfrm>
              <a:custGeom>
                <a:avLst/>
                <a:gdLst/>
                <a:ahLst/>
                <a:cxnLst>
                  <a:cxn ang="0">
                    <a:pos x="0" y="0"/>
                  </a:cxn>
                  <a:cxn ang="0">
                    <a:pos x="0" y="0"/>
                  </a:cxn>
                  <a:cxn ang="0">
                    <a:pos x="7" y="0"/>
                  </a:cxn>
                  <a:cxn ang="0">
                    <a:pos x="7" y="0"/>
                  </a:cxn>
                  <a:cxn ang="0">
                    <a:pos x="7" y="0"/>
                  </a:cxn>
                  <a:cxn ang="0">
                    <a:pos x="7" y="0"/>
                  </a:cxn>
                  <a:cxn ang="0">
                    <a:pos x="14" y="0"/>
                  </a:cxn>
                  <a:cxn ang="0">
                    <a:pos x="14" y="0"/>
                  </a:cxn>
                  <a:cxn ang="0">
                    <a:pos x="21" y="0"/>
                  </a:cxn>
                  <a:cxn ang="0">
                    <a:pos x="21" y="0"/>
                  </a:cxn>
                </a:cxnLst>
                <a:rect l="0" t="0" r="r" b="b"/>
                <a:pathLst>
                  <a:path w="21">
                    <a:moveTo>
                      <a:pt x="0" y="0"/>
                    </a:moveTo>
                    <a:lnTo>
                      <a:pt x="0" y="0"/>
                    </a:lnTo>
                    <a:lnTo>
                      <a:pt x="7" y="0"/>
                    </a:lnTo>
                    <a:lnTo>
                      <a:pt x="7" y="0"/>
                    </a:lnTo>
                    <a:lnTo>
                      <a:pt x="7" y="0"/>
                    </a:lnTo>
                    <a:lnTo>
                      <a:pt x="7" y="0"/>
                    </a:lnTo>
                    <a:lnTo>
                      <a:pt x="14" y="0"/>
                    </a:lnTo>
                    <a:lnTo>
                      <a:pt x="14" y="0"/>
                    </a:lnTo>
                    <a:lnTo>
                      <a:pt x="21"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5" name="Line 158"/>
              <p:cNvSpPr>
                <a:spLocks noChangeShapeType="1"/>
              </p:cNvSpPr>
              <p:nvPr/>
            </p:nvSpPr>
            <p:spPr bwMode="auto">
              <a:xfrm>
                <a:off x="2631" y="3240"/>
                <a:ext cx="49"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86" name="Freeform 159"/>
              <p:cNvSpPr>
                <a:spLocks/>
              </p:cNvSpPr>
              <p:nvPr/>
            </p:nvSpPr>
            <p:spPr bwMode="auto">
              <a:xfrm>
                <a:off x="2667" y="3208"/>
                <a:ext cx="42" cy="47"/>
              </a:xfrm>
              <a:custGeom>
                <a:avLst/>
                <a:gdLst/>
                <a:ahLst/>
                <a:cxnLst>
                  <a:cxn ang="0">
                    <a:pos x="0" y="47"/>
                  </a:cxn>
                  <a:cxn ang="0">
                    <a:pos x="0" y="16"/>
                  </a:cxn>
                  <a:cxn ang="0">
                    <a:pos x="0" y="16"/>
                  </a:cxn>
                  <a:cxn ang="0">
                    <a:pos x="0" y="16"/>
                  </a:cxn>
                  <a:cxn ang="0">
                    <a:pos x="7" y="16"/>
                  </a:cxn>
                  <a:cxn ang="0">
                    <a:pos x="7" y="16"/>
                  </a:cxn>
                  <a:cxn ang="0">
                    <a:pos x="14" y="16"/>
                  </a:cxn>
                  <a:cxn ang="0">
                    <a:pos x="14" y="16"/>
                  </a:cxn>
                  <a:cxn ang="0">
                    <a:pos x="21" y="16"/>
                  </a:cxn>
                  <a:cxn ang="0">
                    <a:pos x="21" y="16"/>
                  </a:cxn>
                  <a:cxn ang="0">
                    <a:pos x="28" y="16"/>
                  </a:cxn>
                  <a:cxn ang="0">
                    <a:pos x="28" y="8"/>
                  </a:cxn>
                  <a:cxn ang="0">
                    <a:pos x="35" y="8"/>
                  </a:cxn>
                  <a:cxn ang="0">
                    <a:pos x="35" y="0"/>
                  </a:cxn>
                  <a:cxn ang="0">
                    <a:pos x="42" y="0"/>
                  </a:cxn>
                  <a:cxn ang="0">
                    <a:pos x="42" y="0"/>
                  </a:cxn>
                  <a:cxn ang="0">
                    <a:pos x="42" y="0"/>
                  </a:cxn>
                  <a:cxn ang="0">
                    <a:pos x="42" y="0"/>
                  </a:cxn>
                </a:cxnLst>
                <a:rect l="0" t="0" r="r" b="b"/>
                <a:pathLst>
                  <a:path w="42" h="47">
                    <a:moveTo>
                      <a:pt x="0" y="47"/>
                    </a:moveTo>
                    <a:lnTo>
                      <a:pt x="0" y="16"/>
                    </a:lnTo>
                    <a:lnTo>
                      <a:pt x="0" y="16"/>
                    </a:lnTo>
                    <a:lnTo>
                      <a:pt x="0" y="16"/>
                    </a:lnTo>
                    <a:lnTo>
                      <a:pt x="7" y="16"/>
                    </a:lnTo>
                    <a:lnTo>
                      <a:pt x="7" y="16"/>
                    </a:lnTo>
                    <a:lnTo>
                      <a:pt x="14" y="16"/>
                    </a:lnTo>
                    <a:lnTo>
                      <a:pt x="14" y="16"/>
                    </a:lnTo>
                    <a:lnTo>
                      <a:pt x="21" y="16"/>
                    </a:lnTo>
                    <a:lnTo>
                      <a:pt x="21" y="16"/>
                    </a:lnTo>
                    <a:lnTo>
                      <a:pt x="28" y="16"/>
                    </a:lnTo>
                    <a:lnTo>
                      <a:pt x="28" y="8"/>
                    </a:lnTo>
                    <a:lnTo>
                      <a:pt x="35" y="8"/>
                    </a:lnTo>
                    <a:lnTo>
                      <a:pt x="35" y="0"/>
                    </a:lnTo>
                    <a:lnTo>
                      <a:pt x="42" y="0"/>
                    </a:lnTo>
                    <a:lnTo>
                      <a:pt x="42" y="0"/>
                    </a:lnTo>
                    <a:lnTo>
                      <a:pt x="42" y="0"/>
                    </a:lnTo>
                    <a:lnTo>
                      <a:pt x="42"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7" name="Line 160"/>
              <p:cNvSpPr>
                <a:spLocks noChangeShapeType="1"/>
              </p:cNvSpPr>
              <p:nvPr/>
            </p:nvSpPr>
            <p:spPr bwMode="auto">
              <a:xfrm>
                <a:off x="2709" y="3208"/>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88" name="Freeform 161"/>
              <p:cNvSpPr>
                <a:spLocks/>
              </p:cNvSpPr>
              <p:nvPr/>
            </p:nvSpPr>
            <p:spPr bwMode="auto">
              <a:xfrm>
                <a:off x="2724" y="3184"/>
                <a:ext cx="50" cy="24"/>
              </a:xfrm>
              <a:custGeom>
                <a:avLst/>
                <a:gdLst/>
                <a:ahLst/>
                <a:cxnLst>
                  <a:cxn ang="0">
                    <a:pos x="0" y="24"/>
                  </a:cxn>
                  <a:cxn ang="0">
                    <a:pos x="0" y="24"/>
                  </a:cxn>
                  <a:cxn ang="0">
                    <a:pos x="7" y="24"/>
                  </a:cxn>
                  <a:cxn ang="0">
                    <a:pos x="7" y="16"/>
                  </a:cxn>
                  <a:cxn ang="0">
                    <a:pos x="14" y="16"/>
                  </a:cxn>
                  <a:cxn ang="0">
                    <a:pos x="14" y="16"/>
                  </a:cxn>
                  <a:cxn ang="0">
                    <a:pos x="14" y="16"/>
                  </a:cxn>
                  <a:cxn ang="0">
                    <a:pos x="14" y="16"/>
                  </a:cxn>
                  <a:cxn ang="0">
                    <a:pos x="14" y="16"/>
                  </a:cxn>
                  <a:cxn ang="0">
                    <a:pos x="14" y="16"/>
                  </a:cxn>
                  <a:cxn ang="0">
                    <a:pos x="14" y="16"/>
                  </a:cxn>
                  <a:cxn ang="0">
                    <a:pos x="14" y="16"/>
                  </a:cxn>
                  <a:cxn ang="0">
                    <a:pos x="14" y="16"/>
                  </a:cxn>
                  <a:cxn ang="0">
                    <a:pos x="14" y="16"/>
                  </a:cxn>
                  <a:cxn ang="0">
                    <a:pos x="21" y="16"/>
                  </a:cxn>
                  <a:cxn ang="0">
                    <a:pos x="21" y="16"/>
                  </a:cxn>
                  <a:cxn ang="0">
                    <a:pos x="21" y="16"/>
                  </a:cxn>
                  <a:cxn ang="0">
                    <a:pos x="21" y="16"/>
                  </a:cxn>
                  <a:cxn ang="0">
                    <a:pos x="28" y="16"/>
                  </a:cxn>
                  <a:cxn ang="0">
                    <a:pos x="28" y="16"/>
                  </a:cxn>
                  <a:cxn ang="0">
                    <a:pos x="28" y="16"/>
                  </a:cxn>
                  <a:cxn ang="0">
                    <a:pos x="28" y="16"/>
                  </a:cxn>
                  <a:cxn ang="0">
                    <a:pos x="35" y="16"/>
                  </a:cxn>
                  <a:cxn ang="0">
                    <a:pos x="35" y="16"/>
                  </a:cxn>
                  <a:cxn ang="0">
                    <a:pos x="35" y="16"/>
                  </a:cxn>
                  <a:cxn ang="0">
                    <a:pos x="35" y="16"/>
                  </a:cxn>
                  <a:cxn ang="0">
                    <a:pos x="35" y="16"/>
                  </a:cxn>
                  <a:cxn ang="0">
                    <a:pos x="35" y="16"/>
                  </a:cxn>
                  <a:cxn ang="0">
                    <a:pos x="42" y="16"/>
                  </a:cxn>
                  <a:cxn ang="0">
                    <a:pos x="42" y="16"/>
                  </a:cxn>
                  <a:cxn ang="0">
                    <a:pos x="42" y="16"/>
                  </a:cxn>
                  <a:cxn ang="0">
                    <a:pos x="42" y="8"/>
                  </a:cxn>
                  <a:cxn ang="0">
                    <a:pos x="42" y="8"/>
                  </a:cxn>
                  <a:cxn ang="0">
                    <a:pos x="42" y="0"/>
                  </a:cxn>
                  <a:cxn ang="0">
                    <a:pos x="42" y="0"/>
                  </a:cxn>
                  <a:cxn ang="0">
                    <a:pos x="42" y="0"/>
                  </a:cxn>
                  <a:cxn ang="0">
                    <a:pos x="50" y="0"/>
                  </a:cxn>
                  <a:cxn ang="0">
                    <a:pos x="50" y="0"/>
                  </a:cxn>
                  <a:cxn ang="0">
                    <a:pos x="50" y="0"/>
                  </a:cxn>
                  <a:cxn ang="0">
                    <a:pos x="50" y="0"/>
                  </a:cxn>
                  <a:cxn ang="0">
                    <a:pos x="50" y="0"/>
                  </a:cxn>
                  <a:cxn ang="0">
                    <a:pos x="50" y="0"/>
                  </a:cxn>
                  <a:cxn ang="0">
                    <a:pos x="50" y="0"/>
                  </a:cxn>
                  <a:cxn ang="0">
                    <a:pos x="50" y="0"/>
                  </a:cxn>
                </a:cxnLst>
                <a:rect l="0" t="0" r="r" b="b"/>
                <a:pathLst>
                  <a:path w="50" h="24">
                    <a:moveTo>
                      <a:pt x="0" y="24"/>
                    </a:moveTo>
                    <a:lnTo>
                      <a:pt x="0" y="24"/>
                    </a:lnTo>
                    <a:lnTo>
                      <a:pt x="7" y="24"/>
                    </a:lnTo>
                    <a:lnTo>
                      <a:pt x="7" y="16"/>
                    </a:lnTo>
                    <a:lnTo>
                      <a:pt x="14" y="16"/>
                    </a:lnTo>
                    <a:lnTo>
                      <a:pt x="14" y="16"/>
                    </a:lnTo>
                    <a:lnTo>
                      <a:pt x="14" y="16"/>
                    </a:lnTo>
                    <a:lnTo>
                      <a:pt x="14" y="16"/>
                    </a:lnTo>
                    <a:lnTo>
                      <a:pt x="14" y="16"/>
                    </a:lnTo>
                    <a:lnTo>
                      <a:pt x="14" y="16"/>
                    </a:lnTo>
                    <a:lnTo>
                      <a:pt x="14" y="16"/>
                    </a:lnTo>
                    <a:lnTo>
                      <a:pt x="14" y="16"/>
                    </a:lnTo>
                    <a:lnTo>
                      <a:pt x="14" y="16"/>
                    </a:lnTo>
                    <a:lnTo>
                      <a:pt x="14" y="16"/>
                    </a:lnTo>
                    <a:lnTo>
                      <a:pt x="21" y="16"/>
                    </a:lnTo>
                    <a:lnTo>
                      <a:pt x="21" y="16"/>
                    </a:lnTo>
                    <a:lnTo>
                      <a:pt x="21" y="16"/>
                    </a:lnTo>
                    <a:lnTo>
                      <a:pt x="21" y="16"/>
                    </a:lnTo>
                    <a:lnTo>
                      <a:pt x="28" y="16"/>
                    </a:lnTo>
                    <a:lnTo>
                      <a:pt x="28" y="16"/>
                    </a:lnTo>
                    <a:lnTo>
                      <a:pt x="28" y="16"/>
                    </a:lnTo>
                    <a:lnTo>
                      <a:pt x="28" y="16"/>
                    </a:lnTo>
                    <a:lnTo>
                      <a:pt x="35" y="16"/>
                    </a:lnTo>
                    <a:lnTo>
                      <a:pt x="35" y="16"/>
                    </a:lnTo>
                    <a:lnTo>
                      <a:pt x="35" y="16"/>
                    </a:lnTo>
                    <a:lnTo>
                      <a:pt x="35" y="16"/>
                    </a:lnTo>
                    <a:lnTo>
                      <a:pt x="35" y="16"/>
                    </a:lnTo>
                    <a:lnTo>
                      <a:pt x="35" y="16"/>
                    </a:lnTo>
                    <a:lnTo>
                      <a:pt x="42" y="16"/>
                    </a:lnTo>
                    <a:lnTo>
                      <a:pt x="42" y="16"/>
                    </a:lnTo>
                    <a:lnTo>
                      <a:pt x="42" y="16"/>
                    </a:lnTo>
                    <a:lnTo>
                      <a:pt x="42" y="8"/>
                    </a:lnTo>
                    <a:lnTo>
                      <a:pt x="42" y="8"/>
                    </a:lnTo>
                    <a:lnTo>
                      <a:pt x="42" y="0"/>
                    </a:lnTo>
                    <a:lnTo>
                      <a:pt x="42" y="0"/>
                    </a:lnTo>
                    <a:lnTo>
                      <a:pt x="42" y="0"/>
                    </a:lnTo>
                    <a:lnTo>
                      <a:pt x="50" y="0"/>
                    </a:lnTo>
                    <a:lnTo>
                      <a:pt x="50" y="0"/>
                    </a:lnTo>
                    <a:lnTo>
                      <a:pt x="50" y="0"/>
                    </a:lnTo>
                    <a:lnTo>
                      <a:pt x="50" y="0"/>
                    </a:lnTo>
                    <a:lnTo>
                      <a:pt x="50" y="0"/>
                    </a:lnTo>
                    <a:lnTo>
                      <a:pt x="50" y="0"/>
                    </a:lnTo>
                    <a:lnTo>
                      <a:pt x="50" y="0"/>
                    </a:lnTo>
                    <a:lnTo>
                      <a:pt x="5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89" name="Line 162"/>
              <p:cNvSpPr>
                <a:spLocks noChangeShapeType="1"/>
              </p:cNvSpPr>
              <p:nvPr/>
            </p:nvSpPr>
            <p:spPr bwMode="auto">
              <a:xfrm>
                <a:off x="2774" y="3184"/>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90" name="Freeform 163"/>
              <p:cNvSpPr>
                <a:spLocks/>
              </p:cNvSpPr>
              <p:nvPr/>
            </p:nvSpPr>
            <p:spPr bwMode="auto">
              <a:xfrm>
                <a:off x="2788" y="3152"/>
                <a:ext cx="114" cy="32"/>
              </a:xfrm>
              <a:custGeom>
                <a:avLst/>
                <a:gdLst/>
                <a:ahLst/>
                <a:cxnLst>
                  <a:cxn ang="0">
                    <a:pos x="0" y="32"/>
                  </a:cxn>
                  <a:cxn ang="0">
                    <a:pos x="0" y="32"/>
                  </a:cxn>
                  <a:cxn ang="0">
                    <a:pos x="0" y="24"/>
                  </a:cxn>
                  <a:cxn ang="0">
                    <a:pos x="0" y="24"/>
                  </a:cxn>
                  <a:cxn ang="0">
                    <a:pos x="0" y="16"/>
                  </a:cxn>
                  <a:cxn ang="0">
                    <a:pos x="0" y="16"/>
                  </a:cxn>
                  <a:cxn ang="0">
                    <a:pos x="7" y="16"/>
                  </a:cxn>
                  <a:cxn ang="0">
                    <a:pos x="14" y="16"/>
                  </a:cxn>
                  <a:cxn ang="0">
                    <a:pos x="14" y="16"/>
                  </a:cxn>
                  <a:cxn ang="0">
                    <a:pos x="14" y="16"/>
                  </a:cxn>
                  <a:cxn ang="0">
                    <a:pos x="21" y="16"/>
                  </a:cxn>
                  <a:cxn ang="0">
                    <a:pos x="21" y="16"/>
                  </a:cxn>
                  <a:cxn ang="0">
                    <a:pos x="21" y="16"/>
                  </a:cxn>
                  <a:cxn ang="0">
                    <a:pos x="21" y="16"/>
                  </a:cxn>
                  <a:cxn ang="0">
                    <a:pos x="21" y="16"/>
                  </a:cxn>
                  <a:cxn ang="0">
                    <a:pos x="21" y="16"/>
                  </a:cxn>
                  <a:cxn ang="0">
                    <a:pos x="28" y="16"/>
                  </a:cxn>
                  <a:cxn ang="0">
                    <a:pos x="28" y="16"/>
                  </a:cxn>
                  <a:cxn ang="0">
                    <a:pos x="28" y="16"/>
                  </a:cxn>
                  <a:cxn ang="0">
                    <a:pos x="28" y="16"/>
                  </a:cxn>
                  <a:cxn ang="0">
                    <a:pos x="35" y="16"/>
                  </a:cxn>
                  <a:cxn ang="0">
                    <a:pos x="35" y="16"/>
                  </a:cxn>
                  <a:cxn ang="0">
                    <a:pos x="35" y="16"/>
                  </a:cxn>
                  <a:cxn ang="0">
                    <a:pos x="42" y="16"/>
                  </a:cxn>
                  <a:cxn ang="0">
                    <a:pos x="50" y="16"/>
                  </a:cxn>
                  <a:cxn ang="0">
                    <a:pos x="57" y="16"/>
                  </a:cxn>
                  <a:cxn ang="0">
                    <a:pos x="57" y="16"/>
                  </a:cxn>
                  <a:cxn ang="0">
                    <a:pos x="64" y="16"/>
                  </a:cxn>
                  <a:cxn ang="0">
                    <a:pos x="71" y="16"/>
                  </a:cxn>
                  <a:cxn ang="0">
                    <a:pos x="78" y="16"/>
                  </a:cxn>
                  <a:cxn ang="0">
                    <a:pos x="85" y="16"/>
                  </a:cxn>
                  <a:cxn ang="0">
                    <a:pos x="85" y="16"/>
                  </a:cxn>
                  <a:cxn ang="0">
                    <a:pos x="92" y="16"/>
                  </a:cxn>
                  <a:cxn ang="0">
                    <a:pos x="92" y="16"/>
                  </a:cxn>
                  <a:cxn ang="0">
                    <a:pos x="92" y="16"/>
                  </a:cxn>
                  <a:cxn ang="0">
                    <a:pos x="99" y="8"/>
                  </a:cxn>
                  <a:cxn ang="0">
                    <a:pos x="99" y="8"/>
                  </a:cxn>
                  <a:cxn ang="0">
                    <a:pos x="99" y="0"/>
                  </a:cxn>
                  <a:cxn ang="0">
                    <a:pos x="106" y="0"/>
                  </a:cxn>
                  <a:cxn ang="0">
                    <a:pos x="106" y="0"/>
                  </a:cxn>
                  <a:cxn ang="0">
                    <a:pos x="106" y="0"/>
                  </a:cxn>
                  <a:cxn ang="0">
                    <a:pos x="106" y="0"/>
                  </a:cxn>
                  <a:cxn ang="0">
                    <a:pos x="106" y="0"/>
                  </a:cxn>
                  <a:cxn ang="0">
                    <a:pos x="106" y="0"/>
                  </a:cxn>
                </a:cxnLst>
                <a:rect l="0" t="0" r="r" b="b"/>
                <a:pathLst>
                  <a:path w="114" h="32">
                    <a:moveTo>
                      <a:pt x="0" y="32"/>
                    </a:moveTo>
                    <a:lnTo>
                      <a:pt x="0" y="32"/>
                    </a:lnTo>
                    <a:lnTo>
                      <a:pt x="0" y="32"/>
                    </a:lnTo>
                    <a:lnTo>
                      <a:pt x="0" y="32"/>
                    </a:lnTo>
                    <a:lnTo>
                      <a:pt x="0" y="32"/>
                    </a:lnTo>
                    <a:lnTo>
                      <a:pt x="0" y="24"/>
                    </a:lnTo>
                    <a:lnTo>
                      <a:pt x="0" y="24"/>
                    </a:lnTo>
                    <a:lnTo>
                      <a:pt x="0" y="24"/>
                    </a:lnTo>
                    <a:lnTo>
                      <a:pt x="0" y="24"/>
                    </a:lnTo>
                    <a:lnTo>
                      <a:pt x="0" y="16"/>
                    </a:lnTo>
                    <a:lnTo>
                      <a:pt x="0" y="16"/>
                    </a:lnTo>
                    <a:lnTo>
                      <a:pt x="0" y="16"/>
                    </a:lnTo>
                    <a:lnTo>
                      <a:pt x="7" y="16"/>
                    </a:lnTo>
                    <a:lnTo>
                      <a:pt x="7" y="16"/>
                    </a:lnTo>
                    <a:lnTo>
                      <a:pt x="14" y="16"/>
                    </a:lnTo>
                    <a:lnTo>
                      <a:pt x="14" y="16"/>
                    </a:lnTo>
                    <a:lnTo>
                      <a:pt x="14" y="16"/>
                    </a:lnTo>
                    <a:lnTo>
                      <a:pt x="14" y="16"/>
                    </a:lnTo>
                    <a:lnTo>
                      <a:pt x="14" y="16"/>
                    </a:lnTo>
                    <a:lnTo>
                      <a:pt x="14"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8" y="16"/>
                    </a:lnTo>
                    <a:lnTo>
                      <a:pt x="28" y="16"/>
                    </a:lnTo>
                    <a:lnTo>
                      <a:pt x="28" y="16"/>
                    </a:lnTo>
                    <a:lnTo>
                      <a:pt x="28" y="16"/>
                    </a:lnTo>
                    <a:lnTo>
                      <a:pt x="28" y="16"/>
                    </a:lnTo>
                    <a:lnTo>
                      <a:pt x="28" y="16"/>
                    </a:lnTo>
                    <a:lnTo>
                      <a:pt x="28" y="16"/>
                    </a:lnTo>
                    <a:lnTo>
                      <a:pt x="28" y="16"/>
                    </a:lnTo>
                    <a:lnTo>
                      <a:pt x="35" y="16"/>
                    </a:lnTo>
                    <a:lnTo>
                      <a:pt x="35" y="16"/>
                    </a:lnTo>
                    <a:lnTo>
                      <a:pt x="35" y="16"/>
                    </a:lnTo>
                    <a:lnTo>
                      <a:pt x="35" y="16"/>
                    </a:lnTo>
                    <a:lnTo>
                      <a:pt x="35" y="16"/>
                    </a:lnTo>
                    <a:lnTo>
                      <a:pt x="35" y="16"/>
                    </a:lnTo>
                    <a:lnTo>
                      <a:pt x="42" y="16"/>
                    </a:lnTo>
                    <a:lnTo>
                      <a:pt x="42" y="16"/>
                    </a:lnTo>
                    <a:lnTo>
                      <a:pt x="50" y="16"/>
                    </a:lnTo>
                    <a:lnTo>
                      <a:pt x="50" y="16"/>
                    </a:lnTo>
                    <a:lnTo>
                      <a:pt x="57" y="16"/>
                    </a:lnTo>
                    <a:lnTo>
                      <a:pt x="57" y="16"/>
                    </a:lnTo>
                    <a:lnTo>
                      <a:pt x="57" y="16"/>
                    </a:lnTo>
                    <a:lnTo>
                      <a:pt x="57" y="16"/>
                    </a:lnTo>
                    <a:lnTo>
                      <a:pt x="64" y="16"/>
                    </a:lnTo>
                    <a:lnTo>
                      <a:pt x="64" y="16"/>
                    </a:lnTo>
                    <a:lnTo>
                      <a:pt x="71" y="16"/>
                    </a:lnTo>
                    <a:lnTo>
                      <a:pt x="71" y="16"/>
                    </a:lnTo>
                    <a:lnTo>
                      <a:pt x="78" y="16"/>
                    </a:lnTo>
                    <a:lnTo>
                      <a:pt x="78" y="16"/>
                    </a:lnTo>
                    <a:lnTo>
                      <a:pt x="85" y="16"/>
                    </a:lnTo>
                    <a:lnTo>
                      <a:pt x="85" y="16"/>
                    </a:lnTo>
                    <a:lnTo>
                      <a:pt x="85" y="16"/>
                    </a:lnTo>
                    <a:lnTo>
                      <a:pt x="85" y="16"/>
                    </a:lnTo>
                    <a:lnTo>
                      <a:pt x="92" y="16"/>
                    </a:lnTo>
                    <a:lnTo>
                      <a:pt x="92" y="16"/>
                    </a:lnTo>
                    <a:lnTo>
                      <a:pt x="92" y="16"/>
                    </a:lnTo>
                    <a:lnTo>
                      <a:pt x="92" y="16"/>
                    </a:lnTo>
                    <a:lnTo>
                      <a:pt x="92" y="16"/>
                    </a:lnTo>
                    <a:lnTo>
                      <a:pt x="92" y="16"/>
                    </a:lnTo>
                    <a:lnTo>
                      <a:pt x="99" y="16"/>
                    </a:lnTo>
                    <a:lnTo>
                      <a:pt x="99" y="8"/>
                    </a:lnTo>
                    <a:lnTo>
                      <a:pt x="99" y="8"/>
                    </a:lnTo>
                    <a:lnTo>
                      <a:pt x="99" y="8"/>
                    </a:lnTo>
                    <a:lnTo>
                      <a:pt x="99" y="8"/>
                    </a:lnTo>
                    <a:lnTo>
                      <a:pt x="99" y="0"/>
                    </a:lnTo>
                    <a:lnTo>
                      <a:pt x="106" y="0"/>
                    </a:lnTo>
                    <a:lnTo>
                      <a:pt x="106" y="0"/>
                    </a:lnTo>
                    <a:lnTo>
                      <a:pt x="106" y="0"/>
                    </a:lnTo>
                    <a:lnTo>
                      <a:pt x="106" y="0"/>
                    </a:lnTo>
                    <a:lnTo>
                      <a:pt x="106" y="0"/>
                    </a:lnTo>
                    <a:lnTo>
                      <a:pt x="106" y="0"/>
                    </a:lnTo>
                    <a:lnTo>
                      <a:pt x="106" y="0"/>
                    </a:lnTo>
                    <a:lnTo>
                      <a:pt x="106" y="0"/>
                    </a:lnTo>
                    <a:lnTo>
                      <a:pt x="106" y="0"/>
                    </a:lnTo>
                    <a:lnTo>
                      <a:pt x="106" y="0"/>
                    </a:lnTo>
                    <a:lnTo>
                      <a:pt x="106" y="0"/>
                    </a:lnTo>
                    <a:lnTo>
                      <a:pt x="106" y="0"/>
                    </a:lnTo>
                    <a:lnTo>
                      <a:pt x="1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1" name="Freeform 164"/>
              <p:cNvSpPr>
                <a:spLocks/>
              </p:cNvSpPr>
              <p:nvPr/>
            </p:nvSpPr>
            <p:spPr bwMode="auto">
              <a:xfrm>
                <a:off x="2902" y="3136"/>
                <a:ext cx="71" cy="31"/>
              </a:xfrm>
              <a:custGeom>
                <a:avLst/>
                <a:gdLst/>
                <a:ahLst/>
                <a:cxnLst>
                  <a:cxn ang="0">
                    <a:pos x="0" y="31"/>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35" y="0"/>
                  </a:cxn>
                  <a:cxn ang="0">
                    <a:pos x="35" y="0"/>
                  </a:cxn>
                  <a:cxn ang="0">
                    <a:pos x="35" y="0"/>
                  </a:cxn>
                  <a:cxn ang="0">
                    <a:pos x="35" y="0"/>
                  </a:cxn>
                  <a:cxn ang="0">
                    <a:pos x="42" y="0"/>
                  </a:cxn>
                  <a:cxn ang="0">
                    <a:pos x="42" y="0"/>
                  </a:cxn>
                  <a:cxn ang="0">
                    <a:pos x="42" y="0"/>
                  </a:cxn>
                  <a:cxn ang="0">
                    <a:pos x="42" y="0"/>
                  </a:cxn>
                  <a:cxn ang="0">
                    <a:pos x="42" y="0"/>
                  </a:cxn>
                  <a:cxn ang="0">
                    <a:pos x="42" y="0"/>
                  </a:cxn>
                  <a:cxn ang="0">
                    <a:pos x="49" y="0"/>
                  </a:cxn>
                  <a:cxn ang="0">
                    <a:pos x="49" y="0"/>
                  </a:cxn>
                  <a:cxn ang="0">
                    <a:pos x="49" y="0"/>
                  </a:cxn>
                  <a:cxn ang="0">
                    <a:pos x="49" y="0"/>
                  </a:cxn>
                  <a:cxn ang="0">
                    <a:pos x="49" y="0"/>
                  </a:cxn>
                  <a:cxn ang="0">
                    <a:pos x="49" y="0"/>
                  </a:cxn>
                  <a:cxn ang="0">
                    <a:pos x="56" y="0"/>
                  </a:cxn>
                  <a:cxn ang="0">
                    <a:pos x="56" y="0"/>
                  </a:cxn>
                  <a:cxn ang="0">
                    <a:pos x="56" y="0"/>
                  </a:cxn>
                  <a:cxn ang="0">
                    <a:pos x="56" y="0"/>
                  </a:cxn>
                  <a:cxn ang="0">
                    <a:pos x="56" y="0"/>
                  </a:cxn>
                  <a:cxn ang="0">
                    <a:pos x="56" y="0"/>
                  </a:cxn>
                  <a:cxn ang="0">
                    <a:pos x="56" y="0"/>
                  </a:cxn>
                  <a:cxn ang="0">
                    <a:pos x="56" y="0"/>
                  </a:cxn>
                  <a:cxn ang="0">
                    <a:pos x="64" y="0"/>
                  </a:cxn>
                  <a:cxn ang="0">
                    <a:pos x="64" y="0"/>
                  </a:cxn>
                  <a:cxn ang="0">
                    <a:pos x="64" y="0"/>
                  </a:cxn>
                  <a:cxn ang="0">
                    <a:pos x="64" y="0"/>
                  </a:cxn>
                  <a:cxn ang="0">
                    <a:pos x="64" y="0"/>
                  </a:cxn>
                  <a:cxn ang="0">
                    <a:pos x="64" y="0"/>
                  </a:cxn>
                  <a:cxn ang="0">
                    <a:pos x="71" y="0"/>
                  </a:cxn>
                  <a:cxn ang="0">
                    <a:pos x="71" y="0"/>
                  </a:cxn>
                  <a:cxn ang="0">
                    <a:pos x="71" y="0"/>
                  </a:cxn>
                  <a:cxn ang="0">
                    <a:pos x="71" y="0"/>
                  </a:cxn>
                  <a:cxn ang="0">
                    <a:pos x="71" y="0"/>
                  </a:cxn>
                  <a:cxn ang="0">
                    <a:pos x="71" y="0"/>
                  </a:cxn>
                </a:cxnLst>
                <a:rect l="0" t="0" r="r" b="b"/>
                <a:pathLst>
                  <a:path w="71" h="31">
                    <a:moveTo>
                      <a:pt x="0" y="31"/>
                    </a:moveTo>
                    <a:lnTo>
                      <a:pt x="0" y="0"/>
                    </a:lnTo>
                    <a:lnTo>
                      <a:pt x="0" y="0"/>
                    </a:lnTo>
                    <a:lnTo>
                      <a:pt x="0" y="0"/>
                    </a:lnTo>
                    <a:lnTo>
                      <a:pt x="0" y="0"/>
                    </a:lnTo>
                    <a:lnTo>
                      <a:pt x="0" y="0"/>
                    </a:lnTo>
                    <a:lnTo>
                      <a:pt x="7" y="0"/>
                    </a:lnTo>
                    <a:lnTo>
                      <a:pt x="7" y="0"/>
                    </a:lnTo>
                    <a:lnTo>
                      <a:pt x="7" y="0"/>
                    </a:lnTo>
                    <a:lnTo>
                      <a:pt x="7"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8" y="0"/>
                    </a:lnTo>
                    <a:lnTo>
                      <a:pt x="28" y="0"/>
                    </a:lnTo>
                    <a:lnTo>
                      <a:pt x="28" y="0"/>
                    </a:lnTo>
                    <a:lnTo>
                      <a:pt x="28" y="0"/>
                    </a:lnTo>
                    <a:lnTo>
                      <a:pt x="35" y="0"/>
                    </a:lnTo>
                    <a:lnTo>
                      <a:pt x="35" y="0"/>
                    </a:lnTo>
                    <a:lnTo>
                      <a:pt x="35" y="0"/>
                    </a:lnTo>
                    <a:lnTo>
                      <a:pt x="35" y="0"/>
                    </a:lnTo>
                    <a:lnTo>
                      <a:pt x="42" y="0"/>
                    </a:lnTo>
                    <a:lnTo>
                      <a:pt x="42" y="0"/>
                    </a:lnTo>
                    <a:lnTo>
                      <a:pt x="42" y="0"/>
                    </a:lnTo>
                    <a:lnTo>
                      <a:pt x="42" y="0"/>
                    </a:lnTo>
                    <a:lnTo>
                      <a:pt x="42" y="0"/>
                    </a:lnTo>
                    <a:lnTo>
                      <a:pt x="42" y="0"/>
                    </a:lnTo>
                    <a:lnTo>
                      <a:pt x="49" y="0"/>
                    </a:lnTo>
                    <a:lnTo>
                      <a:pt x="49" y="0"/>
                    </a:lnTo>
                    <a:lnTo>
                      <a:pt x="49" y="0"/>
                    </a:lnTo>
                    <a:lnTo>
                      <a:pt x="49" y="0"/>
                    </a:lnTo>
                    <a:lnTo>
                      <a:pt x="49" y="0"/>
                    </a:lnTo>
                    <a:lnTo>
                      <a:pt x="49" y="0"/>
                    </a:lnTo>
                    <a:lnTo>
                      <a:pt x="56" y="0"/>
                    </a:lnTo>
                    <a:lnTo>
                      <a:pt x="56" y="0"/>
                    </a:lnTo>
                    <a:lnTo>
                      <a:pt x="56" y="0"/>
                    </a:lnTo>
                    <a:lnTo>
                      <a:pt x="56" y="0"/>
                    </a:lnTo>
                    <a:lnTo>
                      <a:pt x="56" y="0"/>
                    </a:lnTo>
                    <a:lnTo>
                      <a:pt x="56" y="0"/>
                    </a:lnTo>
                    <a:lnTo>
                      <a:pt x="56" y="0"/>
                    </a:lnTo>
                    <a:lnTo>
                      <a:pt x="56" y="0"/>
                    </a:lnTo>
                    <a:lnTo>
                      <a:pt x="64" y="0"/>
                    </a:lnTo>
                    <a:lnTo>
                      <a:pt x="64" y="0"/>
                    </a:lnTo>
                    <a:lnTo>
                      <a:pt x="64" y="0"/>
                    </a:lnTo>
                    <a:lnTo>
                      <a:pt x="64" y="0"/>
                    </a:lnTo>
                    <a:lnTo>
                      <a:pt x="64" y="0"/>
                    </a:lnTo>
                    <a:lnTo>
                      <a:pt x="64" y="0"/>
                    </a:lnTo>
                    <a:lnTo>
                      <a:pt x="71" y="0"/>
                    </a:lnTo>
                    <a:lnTo>
                      <a:pt x="71" y="0"/>
                    </a:lnTo>
                    <a:lnTo>
                      <a:pt x="71" y="0"/>
                    </a:lnTo>
                    <a:lnTo>
                      <a:pt x="71" y="0"/>
                    </a:lnTo>
                    <a:lnTo>
                      <a:pt x="71" y="0"/>
                    </a:lnTo>
                    <a:lnTo>
                      <a:pt x="7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2" name="Line 165"/>
              <p:cNvSpPr>
                <a:spLocks noChangeShapeType="1"/>
              </p:cNvSpPr>
              <p:nvPr/>
            </p:nvSpPr>
            <p:spPr bwMode="auto">
              <a:xfrm>
                <a:off x="2973" y="3136"/>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93" name="Freeform 166"/>
              <p:cNvSpPr>
                <a:spLocks/>
              </p:cNvSpPr>
              <p:nvPr/>
            </p:nvSpPr>
            <p:spPr bwMode="auto">
              <a:xfrm>
                <a:off x="2987" y="3112"/>
                <a:ext cx="149" cy="24"/>
              </a:xfrm>
              <a:custGeom>
                <a:avLst/>
                <a:gdLst/>
                <a:ahLst/>
                <a:cxnLst>
                  <a:cxn ang="0">
                    <a:pos x="0" y="24"/>
                  </a:cxn>
                  <a:cxn ang="0">
                    <a:pos x="7" y="24"/>
                  </a:cxn>
                  <a:cxn ang="0">
                    <a:pos x="7" y="24"/>
                  </a:cxn>
                  <a:cxn ang="0">
                    <a:pos x="7" y="24"/>
                  </a:cxn>
                  <a:cxn ang="0">
                    <a:pos x="14" y="24"/>
                  </a:cxn>
                  <a:cxn ang="0">
                    <a:pos x="14" y="24"/>
                  </a:cxn>
                  <a:cxn ang="0">
                    <a:pos x="14" y="24"/>
                  </a:cxn>
                  <a:cxn ang="0">
                    <a:pos x="21" y="24"/>
                  </a:cxn>
                  <a:cxn ang="0">
                    <a:pos x="21" y="24"/>
                  </a:cxn>
                  <a:cxn ang="0">
                    <a:pos x="21" y="24"/>
                  </a:cxn>
                  <a:cxn ang="0">
                    <a:pos x="21" y="24"/>
                  </a:cxn>
                  <a:cxn ang="0">
                    <a:pos x="28" y="24"/>
                  </a:cxn>
                  <a:cxn ang="0">
                    <a:pos x="28" y="24"/>
                  </a:cxn>
                  <a:cxn ang="0">
                    <a:pos x="35" y="24"/>
                  </a:cxn>
                  <a:cxn ang="0">
                    <a:pos x="43" y="24"/>
                  </a:cxn>
                  <a:cxn ang="0">
                    <a:pos x="43" y="24"/>
                  </a:cxn>
                  <a:cxn ang="0">
                    <a:pos x="50" y="24"/>
                  </a:cxn>
                  <a:cxn ang="0">
                    <a:pos x="50" y="24"/>
                  </a:cxn>
                  <a:cxn ang="0">
                    <a:pos x="57" y="24"/>
                  </a:cxn>
                  <a:cxn ang="0">
                    <a:pos x="57" y="24"/>
                  </a:cxn>
                  <a:cxn ang="0">
                    <a:pos x="57" y="24"/>
                  </a:cxn>
                  <a:cxn ang="0">
                    <a:pos x="57" y="24"/>
                  </a:cxn>
                  <a:cxn ang="0">
                    <a:pos x="57" y="24"/>
                  </a:cxn>
                  <a:cxn ang="0">
                    <a:pos x="64" y="24"/>
                  </a:cxn>
                  <a:cxn ang="0">
                    <a:pos x="71" y="24"/>
                  </a:cxn>
                  <a:cxn ang="0">
                    <a:pos x="71" y="24"/>
                  </a:cxn>
                  <a:cxn ang="0">
                    <a:pos x="78" y="24"/>
                  </a:cxn>
                  <a:cxn ang="0">
                    <a:pos x="78" y="24"/>
                  </a:cxn>
                  <a:cxn ang="0">
                    <a:pos x="85" y="24"/>
                  </a:cxn>
                  <a:cxn ang="0">
                    <a:pos x="85" y="24"/>
                  </a:cxn>
                  <a:cxn ang="0">
                    <a:pos x="85" y="24"/>
                  </a:cxn>
                  <a:cxn ang="0">
                    <a:pos x="85" y="24"/>
                  </a:cxn>
                  <a:cxn ang="0">
                    <a:pos x="85" y="24"/>
                  </a:cxn>
                  <a:cxn ang="0">
                    <a:pos x="92" y="24"/>
                  </a:cxn>
                  <a:cxn ang="0">
                    <a:pos x="92" y="24"/>
                  </a:cxn>
                  <a:cxn ang="0">
                    <a:pos x="99" y="16"/>
                  </a:cxn>
                  <a:cxn ang="0">
                    <a:pos x="99" y="16"/>
                  </a:cxn>
                  <a:cxn ang="0">
                    <a:pos x="107" y="16"/>
                  </a:cxn>
                  <a:cxn ang="0">
                    <a:pos x="107" y="16"/>
                  </a:cxn>
                  <a:cxn ang="0">
                    <a:pos x="114" y="16"/>
                  </a:cxn>
                  <a:cxn ang="0">
                    <a:pos x="114" y="16"/>
                  </a:cxn>
                  <a:cxn ang="0">
                    <a:pos x="114" y="16"/>
                  </a:cxn>
                  <a:cxn ang="0">
                    <a:pos x="114" y="16"/>
                  </a:cxn>
                  <a:cxn ang="0">
                    <a:pos x="121" y="16"/>
                  </a:cxn>
                  <a:cxn ang="0">
                    <a:pos x="128" y="16"/>
                  </a:cxn>
                  <a:cxn ang="0">
                    <a:pos x="128" y="16"/>
                  </a:cxn>
                  <a:cxn ang="0">
                    <a:pos x="128" y="16"/>
                  </a:cxn>
                  <a:cxn ang="0">
                    <a:pos x="128" y="16"/>
                  </a:cxn>
                  <a:cxn ang="0">
                    <a:pos x="135" y="16"/>
                  </a:cxn>
                  <a:cxn ang="0">
                    <a:pos x="135" y="16"/>
                  </a:cxn>
                  <a:cxn ang="0">
                    <a:pos x="135" y="16"/>
                  </a:cxn>
                  <a:cxn ang="0">
                    <a:pos x="142" y="16"/>
                  </a:cxn>
                  <a:cxn ang="0">
                    <a:pos x="142" y="16"/>
                  </a:cxn>
                  <a:cxn ang="0">
                    <a:pos x="149" y="8"/>
                  </a:cxn>
                  <a:cxn ang="0">
                    <a:pos x="149" y="8"/>
                  </a:cxn>
                  <a:cxn ang="0">
                    <a:pos x="149" y="8"/>
                  </a:cxn>
                  <a:cxn ang="0">
                    <a:pos x="149" y="0"/>
                  </a:cxn>
                </a:cxnLst>
                <a:rect l="0" t="0" r="r" b="b"/>
                <a:pathLst>
                  <a:path w="149" h="24">
                    <a:moveTo>
                      <a:pt x="0" y="24"/>
                    </a:moveTo>
                    <a:lnTo>
                      <a:pt x="0" y="24"/>
                    </a:lnTo>
                    <a:lnTo>
                      <a:pt x="7" y="24"/>
                    </a:lnTo>
                    <a:lnTo>
                      <a:pt x="7" y="24"/>
                    </a:lnTo>
                    <a:lnTo>
                      <a:pt x="7" y="24"/>
                    </a:lnTo>
                    <a:lnTo>
                      <a:pt x="7" y="24"/>
                    </a:lnTo>
                    <a:lnTo>
                      <a:pt x="7" y="24"/>
                    </a:lnTo>
                    <a:lnTo>
                      <a:pt x="7" y="24"/>
                    </a:lnTo>
                    <a:lnTo>
                      <a:pt x="14" y="24"/>
                    </a:lnTo>
                    <a:lnTo>
                      <a:pt x="14" y="24"/>
                    </a:lnTo>
                    <a:lnTo>
                      <a:pt x="14" y="24"/>
                    </a:lnTo>
                    <a:lnTo>
                      <a:pt x="14" y="24"/>
                    </a:lnTo>
                    <a:lnTo>
                      <a:pt x="14" y="24"/>
                    </a:lnTo>
                    <a:lnTo>
                      <a:pt x="14" y="24"/>
                    </a:lnTo>
                    <a:lnTo>
                      <a:pt x="21" y="24"/>
                    </a:lnTo>
                    <a:lnTo>
                      <a:pt x="21" y="24"/>
                    </a:lnTo>
                    <a:lnTo>
                      <a:pt x="21" y="24"/>
                    </a:lnTo>
                    <a:lnTo>
                      <a:pt x="21" y="24"/>
                    </a:lnTo>
                    <a:lnTo>
                      <a:pt x="21" y="24"/>
                    </a:lnTo>
                    <a:lnTo>
                      <a:pt x="21" y="24"/>
                    </a:lnTo>
                    <a:lnTo>
                      <a:pt x="21" y="24"/>
                    </a:lnTo>
                    <a:lnTo>
                      <a:pt x="21" y="24"/>
                    </a:lnTo>
                    <a:lnTo>
                      <a:pt x="28" y="24"/>
                    </a:lnTo>
                    <a:lnTo>
                      <a:pt x="28" y="24"/>
                    </a:lnTo>
                    <a:lnTo>
                      <a:pt x="28" y="24"/>
                    </a:lnTo>
                    <a:lnTo>
                      <a:pt x="28" y="24"/>
                    </a:lnTo>
                    <a:lnTo>
                      <a:pt x="35" y="24"/>
                    </a:lnTo>
                    <a:lnTo>
                      <a:pt x="35" y="24"/>
                    </a:lnTo>
                    <a:lnTo>
                      <a:pt x="43" y="24"/>
                    </a:lnTo>
                    <a:lnTo>
                      <a:pt x="43" y="24"/>
                    </a:lnTo>
                    <a:lnTo>
                      <a:pt x="43" y="24"/>
                    </a:lnTo>
                    <a:lnTo>
                      <a:pt x="43" y="24"/>
                    </a:lnTo>
                    <a:lnTo>
                      <a:pt x="50" y="24"/>
                    </a:lnTo>
                    <a:lnTo>
                      <a:pt x="50" y="24"/>
                    </a:lnTo>
                    <a:lnTo>
                      <a:pt x="50" y="24"/>
                    </a:lnTo>
                    <a:lnTo>
                      <a:pt x="50" y="24"/>
                    </a:lnTo>
                    <a:lnTo>
                      <a:pt x="57" y="24"/>
                    </a:lnTo>
                    <a:lnTo>
                      <a:pt x="57" y="24"/>
                    </a:lnTo>
                    <a:lnTo>
                      <a:pt x="57" y="24"/>
                    </a:lnTo>
                    <a:lnTo>
                      <a:pt x="57" y="24"/>
                    </a:lnTo>
                    <a:lnTo>
                      <a:pt x="57" y="24"/>
                    </a:lnTo>
                    <a:lnTo>
                      <a:pt x="57" y="24"/>
                    </a:lnTo>
                    <a:lnTo>
                      <a:pt x="57" y="24"/>
                    </a:lnTo>
                    <a:lnTo>
                      <a:pt x="57" y="24"/>
                    </a:lnTo>
                    <a:lnTo>
                      <a:pt x="57" y="24"/>
                    </a:lnTo>
                    <a:lnTo>
                      <a:pt x="57" y="24"/>
                    </a:lnTo>
                    <a:lnTo>
                      <a:pt x="64" y="24"/>
                    </a:lnTo>
                    <a:lnTo>
                      <a:pt x="64" y="24"/>
                    </a:lnTo>
                    <a:lnTo>
                      <a:pt x="71" y="24"/>
                    </a:lnTo>
                    <a:lnTo>
                      <a:pt x="71" y="24"/>
                    </a:lnTo>
                    <a:lnTo>
                      <a:pt x="71" y="24"/>
                    </a:lnTo>
                    <a:lnTo>
                      <a:pt x="71" y="24"/>
                    </a:lnTo>
                    <a:lnTo>
                      <a:pt x="78" y="24"/>
                    </a:lnTo>
                    <a:lnTo>
                      <a:pt x="78" y="24"/>
                    </a:lnTo>
                    <a:lnTo>
                      <a:pt x="78" y="24"/>
                    </a:lnTo>
                    <a:lnTo>
                      <a:pt x="78" y="24"/>
                    </a:lnTo>
                    <a:lnTo>
                      <a:pt x="85" y="24"/>
                    </a:lnTo>
                    <a:lnTo>
                      <a:pt x="85" y="24"/>
                    </a:lnTo>
                    <a:lnTo>
                      <a:pt x="85" y="24"/>
                    </a:lnTo>
                    <a:lnTo>
                      <a:pt x="85" y="24"/>
                    </a:lnTo>
                    <a:lnTo>
                      <a:pt x="85" y="24"/>
                    </a:lnTo>
                    <a:lnTo>
                      <a:pt x="85" y="24"/>
                    </a:lnTo>
                    <a:lnTo>
                      <a:pt x="85" y="24"/>
                    </a:lnTo>
                    <a:lnTo>
                      <a:pt x="85" y="24"/>
                    </a:lnTo>
                    <a:lnTo>
                      <a:pt x="85" y="24"/>
                    </a:lnTo>
                    <a:lnTo>
                      <a:pt x="85" y="24"/>
                    </a:lnTo>
                    <a:lnTo>
                      <a:pt x="92" y="24"/>
                    </a:lnTo>
                    <a:lnTo>
                      <a:pt x="92" y="24"/>
                    </a:lnTo>
                    <a:lnTo>
                      <a:pt x="92" y="24"/>
                    </a:lnTo>
                    <a:lnTo>
                      <a:pt x="92" y="24"/>
                    </a:lnTo>
                    <a:lnTo>
                      <a:pt x="99" y="24"/>
                    </a:lnTo>
                    <a:lnTo>
                      <a:pt x="99" y="16"/>
                    </a:lnTo>
                    <a:lnTo>
                      <a:pt x="99" y="16"/>
                    </a:lnTo>
                    <a:lnTo>
                      <a:pt x="99" y="16"/>
                    </a:lnTo>
                    <a:lnTo>
                      <a:pt x="107" y="16"/>
                    </a:lnTo>
                    <a:lnTo>
                      <a:pt x="107" y="16"/>
                    </a:lnTo>
                    <a:lnTo>
                      <a:pt x="107" y="16"/>
                    </a:lnTo>
                    <a:lnTo>
                      <a:pt x="107" y="16"/>
                    </a:lnTo>
                    <a:lnTo>
                      <a:pt x="114" y="16"/>
                    </a:lnTo>
                    <a:lnTo>
                      <a:pt x="114" y="16"/>
                    </a:lnTo>
                    <a:lnTo>
                      <a:pt x="114" y="16"/>
                    </a:lnTo>
                    <a:lnTo>
                      <a:pt x="114" y="16"/>
                    </a:lnTo>
                    <a:lnTo>
                      <a:pt x="114" y="16"/>
                    </a:lnTo>
                    <a:lnTo>
                      <a:pt x="114" y="16"/>
                    </a:lnTo>
                    <a:lnTo>
                      <a:pt x="114" y="16"/>
                    </a:lnTo>
                    <a:lnTo>
                      <a:pt x="114" y="16"/>
                    </a:lnTo>
                    <a:lnTo>
                      <a:pt x="121" y="16"/>
                    </a:lnTo>
                    <a:lnTo>
                      <a:pt x="121" y="16"/>
                    </a:lnTo>
                    <a:lnTo>
                      <a:pt x="128" y="16"/>
                    </a:lnTo>
                    <a:lnTo>
                      <a:pt x="128" y="16"/>
                    </a:lnTo>
                    <a:lnTo>
                      <a:pt x="128" y="16"/>
                    </a:lnTo>
                    <a:lnTo>
                      <a:pt x="128" y="16"/>
                    </a:lnTo>
                    <a:lnTo>
                      <a:pt x="128" y="16"/>
                    </a:lnTo>
                    <a:lnTo>
                      <a:pt x="128" y="16"/>
                    </a:lnTo>
                    <a:lnTo>
                      <a:pt x="128" y="16"/>
                    </a:lnTo>
                    <a:lnTo>
                      <a:pt x="128" y="16"/>
                    </a:lnTo>
                    <a:lnTo>
                      <a:pt x="135" y="16"/>
                    </a:lnTo>
                    <a:lnTo>
                      <a:pt x="135" y="16"/>
                    </a:lnTo>
                    <a:lnTo>
                      <a:pt x="135" y="16"/>
                    </a:lnTo>
                    <a:lnTo>
                      <a:pt x="135" y="16"/>
                    </a:lnTo>
                    <a:lnTo>
                      <a:pt x="135" y="16"/>
                    </a:lnTo>
                    <a:lnTo>
                      <a:pt x="135" y="16"/>
                    </a:lnTo>
                    <a:lnTo>
                      <a:pt x="142" y="16"/>
                    </a:lnTo>
                    <a:lnTo>
                      <a:pt x="142" y="16"/>
                    </a:lnTo>
                    <a:lnTo>
                      <a:pt x="142" y="16"/>
                    </a:lnTo>
                    <a:lnTo>
                      <a:pt x="142" y="16"/>
                    </a:lnTo>
                    <a:lnTo>
                      <a:pt x="149" y="16"/>
                    </a:lnTo>
                    <a:lnTo>
                      <a:pt x="149" y="8"/>
                    </a:lnTo>
                    <a:lnTo>
                      <a:pt x="149" y="8"/>
                    </a:lnTo>
                    <a:lnTo>
                      <a:pt x="149" y="8"/>
                    </a:lnTo>
                    <a:lnTo>
                      <a:pt x="149" y="8"/>
                    </a:lnTo>
                    <a:lnTo>
                      <a:pt x="149" y="8"/>
                    </a:lnTo>
                    <a:lnTo>
                      <a:pt x="149" y="8"/>
                    </a:lnTo>
                    <a:lnTo>
                      <a:pt x="149" y="0"/>
                    </a:lnTo>
                    <a:lnTo>
                      <a:pt x="149"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4" name="Freeform 167"/>
              <p:cNvSpPr>
                <a:spLocks/>
              </p:cNvSpPr>
              <p:nvPr/>
            </p:nvSpPr>
            <p:spPr bwMode="auto">
              <a:xfrm>
                <a:off x="3136" y="3096"/>
                <a:ext cx="22" cy="31"/>
              </a:xfrm>
              <a:custGeom>
                <a:avLst/>
                <a:gdLst/>
                <a:ahLst/>
                <a:cxnLst>
                  <a:cxn ang="0">
                    <a:pos x="0" y="31"/>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 ang="0">
                    <a:pos x="22" y="0"/>
                  </a:cxn>
                </a:cxnLst>
                <a:rect l="0" t="0" r="r" b="b"/>
                <a:pathLst>
                  <a:path w="22" h="31">
                    <a:moveTo>
                      <a:pt x="0" y="31"/>
                    </a:move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5" name="Line 168"/>
              <p:cNvSpPr>
                <a:spLocks noChangeShapeType="1"/>
              </p:cNvSpPr>
              <p:nvPr/>
            </p:nvSpPr>
            <p:spPr bwMode="auto">
              <a:xfrm>
                <a:off x="3158" y="3096"/>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496" name="Freeform 169"/>
              <p:cNvSpPr>
                <a:spLocks/>
              </p:cNvSpPr>
              <p:nvPr/>
            </p:nvSpPr>
            <p:spPr bwMode="auto">
              <a:xfrm>
                <a:off x="3172" y="3088"/>
                <a:ext cx="28" cy="8"/>
              </a:xfrm>
              <a:custGeom>
                <a:avLst/>
                <a:gdLst/>
                <a:ahLst/>
                <a:cxnLst>
                  <a:cxn ang="0">
                    <a:pos x="0" y="8"/>
                  </a:cxn>
                  <a:cxn ang="0">
                    <a:pos x="0" y="8"/>
                  </a:cxn>
                  <a:cxn ang="0">
                    <a:pos x="0" y="8"/>
                  </a:cxn>
                  <a:cxn ang="0">
                    <a:pos x="0" y="8"/>
                  </a:cxn>
                  <a:cxn ang="0">
                    <a:pos x="0" y="8"/>
                  </a:cxn>
                  <a:cxn ang="0">
                    <a:pos x="0" y="8"/>
                  </a:cxn>
                  <a:cxn ang="0">
                    <a:pos x="7" y="8"/>
                  </a:cxn>
                  <a:cxn ang="0">
                    <a:pos x="7" y="8"/>
                  </a:cxn>
                  <a:cxn ang="0">
                    <a:pos x="7" y="8"/>
                  </a:cxn>
                  <a:cxn ang="0">
                    <a:pos x="7" y="8"/>
                  </a:cxn>
                  <a:cxn ang="0">
                    <a:pos x="14" y="8"/>
                  </a:cxn>
                  <a:cxn ang="0">
                    <a:pos x="14" y="8"/>
                  </a:cxn>
                  <a:cxn ang="0">
                    <a:pos x="14" y="8"/>
                  </a:cxn>
                  <a:cxn ang="0">
                    <a:pos x="14" y="8"/>
                  </a:cxn>
                  <a:cxn ang="0">
                    <a:pos x="14" y="8"/>
                  </a:cxn>
                  <a:cxn ang="0">
                    <a:pos x="14" y="8"/>
                  </a:cxn>
                  <a:cxn ang="0">
                    <a:pos x="21" y="8"/>
                  </a:cxn>
                  <a:cxn ang="0">
                    <a:pos x="21" y="8"/>
                  </a:cxn>
                  <a:cxn ang="0">
                    <a:pos x="21" y="8"/>
                  </a:cxn>
                  <a:cxn ang="0">
                    <a:pos x="21" y="8"/>
                  </a:cxn>
                  <a:cxn ang="0">
                    <a:pos x="21" y="8"/>
                  </a:cxn>
                  <a:cxn ang="0">
                    <a:pos x="21" y="8"/>
                  </a:cxn>
                  <a:cxn ang="0">
                    <a:pos x="28" y="8"/>
                  </a:cxn>
                  <a:cxn ang="0">
                    <a:pos x="28" y="0"/>
                  </a:cxn>
                  <a:cxn ang="0">
                    <a:pos x="28" y="0"/>
                  </a:cxn>
                  <a:cxn ang="0">
                    <a:pos x="28" y="0"/>
                  </a:cxn>
                  <a:cxn ang="0">
                    <a:pos x="28" y="0"/>
                  </a:cxn>
                </a:cxnLst>
                <a:rect l="0" t="0" r="r" b="b"/>
                <a:pathLst>
                  <a:path w="28" h="8">
                    <a:moveTo>
                      <a:pt x="0" y="8"/>
                    </a:moveTo>
                    <a:lnTo>
                      <a:pt x="0" y="8"/>
                    </a:lnTo>
                    <a:lnTo>
                      <a:pt x="0" y="8"/>
                    </a:lnTo>
                    <a:lnTo>
                      <a:pt x="0" y="8"/>
                    </a:lnTo>
                    <a:lnTo>
                      <a:pt x="0" y="8"/>
                    </a:lnTo>
                    <a:lnTo>
                      <a:pt x="0" y="8"/>
                    </a:lnTo>
                    <a:lnTo>
                      <a:pt x="7" y="8"/>
                    </a:lnTo>
                    <a:lnTo>
                      <a:pt x="7" y="8"/>
                    </a:lnTo>
                    <a:lnTo>
                      <a:pt x="7" y="8"/>
                    </a:lnTo>
                    <a:lnTo>
                      <a:pt x="7" y="8"/>
                    </a:lnTo>
                    <a:lnTo>
                      <a:pt x="14" y="8"/>
                    </a:lnTo>
                    <a:lnTo>
                      <a:pt x="14" y="8"/>
                    </a:lnTo>
                    <a:lnTo>
                      <a:pt x="14" y="8"/>
                    </a:lnTo>
                    <a:lnTo>
                      <a:pt x="14" y="8"/>
                    </a:lnTo>
                    <a:lnTo>
                      <a:pt x="14" y="8"/>
                    </a:lnTo>
                    <a:lnTo>
                      <a:pt x="14" y="8"/>
                    </a:lnTo>
                    <a:lnTo>
                      <a:pt x="21" y="8"/>
                    </a:lnTo>
                    <a:lnTo>
                      <a:pt x="21" y="8"/>
                    </a:lnTo>
                    <a:lnTo>
                      <a:pt x="21" y="8"/>
                    </a:lnTo>
                    <a:lnTo>
                      <a:pt x="21" y="8"/>
                    </a:lnTo>
                    <a:lnTo>
                      <a:pt x="21" y="8"/>
                    </a:lnTo>
                    <a:lnTo>
                      <a:pt x="21" y="8"/>
                    </a:lnTo>
                    <a:lnTo>
                      <a:pt x="28" y="8"/>
                    </a:lnTo>
                    <a:lnTo>
                      <a:pt x="28"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7" name="Freeform 170"/>
              <p:cNvSpPr>
                <a:spLocks/>
              </p:cNvSpPr>
              <p:nvPr/>
            </p:nvSpPr>
            <p:spPr bwMode="auto">
              <a:xfrm>
                <a:off x="3200" y="3056"/>
                <a:ext cx="14" cy="47"/>
              </a:xfrm>
              <a:custGeom>
                <a:avLst/>
                <a:gdLst/>
                <a:ahLst/>
                <a:cxnLst>
                  <a:cxn ang="0">
                    <a:pos x="0" y="47"/>
                  </a:cxn>
                  <a:cxn ang="0">
                    <a:pos x="0" y="16"/>
                  </a:cxn>
                  <a:cxn ang="0">
                    <a:pos x="0" y="16"/>
                  </a:cxn>
                  <a:cxn ang="0">
                    <a:pos x="0" y="16"/>
                  </a:cxn>
                  <a:cxn ang="0">
                    <a:pos x="0" y="16"/>
                  </a:cxn>
                  <a:cxn ang="0">
                    <a:pos x="0" y="16"/>
                  </a:cxn>
                  <a:cxn ang="0">
                    <a:pos x="7" y="16"/>
                  </a:cxn>
                  <a:cxn ang="0">
                    <a:pos x="7" y="16"/>
                  </a:cxn>
                  <a:cxn ang="0">
                    <a:pos x="7" y="16"/>
                  </a:cxn>
                  <a:cxn ang="0">
                    <a:pos x="7" y="8"/>
                  </a:cxn>
                  <a:cxn ang="0">
                    <a:pos x="7" y="8"/>
                  </a:cxn>
                  <a:cxn ang="0">
                    <a:pos x="7" y="0"/>
                  </a:cxn>
                  <a:cxn ang="0">
                    <a:pos x="7" y="0"/>
                  </a:cxn>
                  <a:cxn ang="0">
                    <a:pos x="7" y="0"/>
                  </a:cxn>
                  <a:cxn ang="0">
                    <a:pos x="14" y="0"/>
                  </a:cxn>
                  <a:cxn ang="0">
                    <a:pos x="14" y="0"/>
                  </a:cxn>
                  <a:cxn ang="0">
                    <a:pos x="14" y="0"/>
                  </a:cxn>
                </a:cxnLst>
                <a:rect l="0" t="0" r="r" b="b"/>
                <a:pathLst>
                  <a:path w="14" h="47">
                    <a:moveTo>
                      <a:pt x="0" y="47"/>
                    </a:moveTo>
                    <a:lnTo>
                      <a:pt x="0" y="16"/>
                    </a:lnTo>
                    <a:lnTo>
                      <a:pt x="0" y="16"/>
                    </a:lnTo>
                    <a:lnTo>
                      <a:pt x="0" y="16"/>
                    </a:lnTo>
                    <a:lnTo>
                      <a:pt x="0" y="16"/>
                    </a:lnTo>
                    <a:lnTo>
                      <a:pt x="0" y="16"/>
                    </a:lnTo>
                    <a:lnTo>
                      <a:pt x="7" y="16"/>
                    </a:lnTo>
                    <a:lnTo>
                      <a:pt x="7" y="16"/>
                    </a:lnTo>
                    <a:lnTo>
                      <a:pt x="7" y="16"/>
                    </a:lnTo>
                    <a:lnTo>
                      <a:pt x="7" y="8"/>
                    </a:lnTo>
                    <a:lnTo>
                      <a:pt x="7" y="8"/>
                    </a:lnTo>
                    <a:lnTo>
                      <a:pt x="7" y="0"/>
                    </a:lnTo>
                    <a:lnTo>
                      <a:pt x="7" y="0"/>
                    </a:lnTo>
                    <a:lnTo>
                      <a:pt x="7"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8" name="Freeform 171"/>
              <p:cNvSpPr>
                <a:spLocks/>
              </p:cNvSpPr>
              <p:nvPr/>
            </p:nvSpPr>
            <p:spPr bwMode="auto">
              <a:xfrm>
                <a:off x="3214" y="3032"/>
                <a:ext cx="50" cy="39"/>
              </a:xfrm>
              <a:custGeom>
                <a:avLst/>
                <a:gdLst/>
                <a:ahLst/>
                <a:cxnLst>
                  <a:cxn ang="0">
                    <a:pos x="0" y="39"/>
                  </a:cxn>
                  <a:cxn ang="0">
                    <a:pos x="0" y="8"/>
                  </a:cxn>
                  <a:cxn ang="0">
                    <a:pos x="0" y="8"/>
                  </a:cxn>
                  <a:cxn ang="0">
                    <a:pos x="0" y="8"/>
                  </a:cxn>
                  <a:cxn ang="0">
                    <a:pos x="8" y="8"/>
                  </a:cxn>
                  <a:cxn ang="0">
                    <a:pos x="8" y="8"/>
                  </a:cxn>
                  <a:cxn ang="0">
                    <a:pos x="8" y="8"/>
                  </a:cxn>
                  <a:cxn ang="0">
                    <a:pos x="8" y="8"/>
                  </a:cxn>
                  <a:cxn ang="0">
                    <a:pos x="8" y="8"/>
                  </a:cxn>
                  <a:cxn ang="0">
                    <a:pos x="8" y="8"/>
                  </a:cxn>
                  <a:cxn ang="0">
                    <a:pos x="8" y="8"/>
                  </a:cxn>
                  <a:cxn ang="0">
                    <a:pos x="8" y="8"/>
                  </a:cxn>
                  <a:cxn ang="0">
                    <a:pos x="8" y="8"/>
                  </a:cxn>
                  <a:cxn ang="0">
                    <a:pos x="8" y="8"/>
                  </a:cxn>
                  <a:cxn ang="0">
                    <a:pos x="15" y="8"/>
                  </a:cxn>
                  <a:cxn ang="0">
                    <a:pos x="15" y="8"/>
                  </a:cxn>
                  <a:cxn ang="0">
                    <a:pos x="15" y="8"/>
                  </a:cxn>
                  <a:cxn ang="0">
                    <a:pos x="15" y="8"/>
                  </a:cxn>
                  <a:cxn ang="0">
                    <a:pos x="15" y="8"/>
                  </a:cxn>
                  <a:cxn ang="0">
                    <a:pos x="15" y="8"/>
                  </a:cxn>
                  <a:cxn ang="0">
                    <a:pos x="15" y="8"/>
                  </a:cxn>
                  <a:cxn ang="0">
                    <a:pos x="15" y="8"/>
                  </a:cxn>
                  <a:cxn ang="0">
                    <a:pos x="22" y="8"/>
                  </a:cxn>
                  <a:cxn ang="0">
                    <a:pos x="22" y="8"/>
                  </a:cxn>
                  <a:cxn ang="0">
                    <a:pos x="22" y="8"/>
                  </a:cxn>
                  <a:cxn ang="0">
                    <a:pos x="22" y="8"/>
                  </a:cxn>
                  <a:cxn ang="0">
                    <a:pos x="29" y="8"/>
                  </a:cxn>
                  <a:cxn ang="0">
                    <a:pos x="29" y="8"/>
                  </a:cxn>
                  <a:cxn ang="0">
                    <a:pos x="29" y="8"/>
                  </a:cxn>
                  <a:cxn ang="0">
                    <a:pos x="29" y="8"/>
                  </a:cxn>
                  <a:cxn ang="0">
                    <a:pos x="36" y="8"/>
                  </a:cxn>
                  <a:cxn ang="0">
                    <a:pos x="36" y="8"/>
                  </a:cxn>
                  <a:cxn ang="0">
                    <a:pos x="36" y="8"/>
                  </a:cxn>
                  <a:cxn ang="0">
                    <a:pos x="36" y="8"/>
                  </a:cxn>
                  <a:cxn ang="0">
                    <a:pos x="43" y="8"/>
                  </a:cxn>
                  <a:cxn ang="0">
                    <a:pos x="43" y="0"/>
                  </a:cxn>
                  <a:cxn ang="0">
                    <a:pos x="50" y="0"/>
                  </a:cxn>
                  <a:cxn ang="0">
                    <a:pos x="50" y="0"/>
                  </a:cxn>
                  <a:cxn ang="0">
                    <a:pos x="50" y="0"/>
                  </a:cxn>
                  <a:cxn ang="0">
                    <a:pos x="50" y="0"/>
                  </a:cxn>
                  <a:cxn ang="0">
                    <a:pos x="50" y="0"/>
                  </a:cxn>
                  <a:cxn ang="0">
                    <a:pos x="50" y="0"/>
                  </a:cxn>
                  <a:cxn ang="0">
                    <a:pos x="50" y="0"/>
                  </a:cxn>
                </a:cxnLst>
                <a:rect l="0" t="0" r="r" b="b"/>
                <a:pathLst>
                  <a:path w="50" h="39">
                    <a:moveTo>
                      <a:pt x="0" y="39"/>
                    </a:moveTo>
                    <a:lnTo>
                      <a:pt x="0" y="8"/>
                    </a:lnTo>
                    <a:lnTo>
                      <a:pt x="0" y="8"/>
                    </a:lnTo>
                    <a:lnTo>
                      <a:pt x="0" y="8"/>
                    </a:lnTo>
                    <a:lnTo>
                      <a:pt x="8" y="8"/>
                    </a:lnTo>
                    <a:lnTo>
                      <a:pt x="8" y="8"/>
                    </a:lnTo>
                    <a:lnTo>
                      <a:pt x="8" y="8"/>
                    </a:lnTo>
                    <a:lnTo>
                      <a:pt x="8" y="8"/>
                    </a:lnTo>
                    <a:lnTo>
                      <a:pt x="8" y="8"/>
                    </a:lnTo>
                    <a:lnTo>
                      <a:pt x="8" y="8"/>
                    </a:lnTo>
                    <a:lnTo>
                      <a:pt x="8" y="8"/>
                    </a:lnTo>
                    <a:lnTo>
                      <a:pt x="8" y="8"/>
                    </a:lnTo>
                    <a:lnTo>
                      <a:pt x="8" y="8"/>
                    </a:lnTo>
                    <a:lnTo>
                      <a:pt x="8" y="8"/>
                    </a:lnTo>
                    <a:lnTo>
                      <a:pt x="15" y="8"/>
                    </a:lnTo>
                    <a:lnTo>
                      <a:pt x="15" y="8"/>
                    </a:lnTo>
                    <a:lnTo>
                      <a:pt x="15" y="8"/>
                    </a:lnTo>
                    <a:lnTo>
                      <a:pt x="15" y="8"/>
                    </a:lnTo>
                    <a:lnTo>
                      <a:pt x="15" y="8"/>
                    </a:lnTo>
                    <a:lnTo>
                      <a:pt x="15" y="8"/>
                    </a:lnTo>
                    <a:lnTo>
                      <a:pt x="15" y="8"/>
                    </a:lnTo>
                    <a:lnTo>
                      <a:pt x="15" y="8"/>
                    </a:lnTo>
                    <a:lnTo>
                      <a:pt x="22" y="8"/>
                    </a:lnTo>
                    <a:lnTo>
                      <a:pt x="22" y="8"/>
                    </a:lnTo>
                    <a:lnTo>
                      <a:pt x="22" y="8"/>
                    </a:lnTo>
                    <a:lnTo>
                      <a:pt x="22" y="8"/>
                    </a:lnTo>
                    <a:lnTo>
                      <a:pt x="29" y="8"/>
                    </a:lnTo>
                    <a:lnTo>
                      <a:pt x="29" y="8"/>
                    </a:lnTo>
                    <a:lnTo>
                      <a:pt x="29" y="8"/>
                    </a:lnTo>
                    <a:lnTo>
                      <a:pt x="29" y="8"/>
                    </a:lnTo>
                    <a:lnTo>
                      <a:pt x="36" y="8"/>
                    </a:lnTo>
                    <a:lnTo>
                      <a:pt x="36" y="8"/>
                    </a:lnTo>
                    <a:lnTo>
                      <a:pt x="36" y="8"/>
                    </a:lnTo>
                    <a:lnTo>
                      <a:pt x="36" y="8"/>
                    </a:lnTo>
                    <a:lnTo>
                      <a:pt x="43" y="8"/>
                    </a:lnTo>
                    <a:lnTo>
                      <a:pt x="43" y="0"/>
                    </a:lnTo>
                    <a:lnTo>
                      <a:pt x="50" y="0"/>
                    </a:lnTo>
                    <a:lnTo>
                      <a:pt x="50" y="0"/>
                    </a:lnTo>
                    <a:lnTo>
                      <a:pt x="50" y="0"/>
                    </a:lnTo>
                    <a:lnTo>
                      <a:pt x="50" y="0"/>
                    </a:lnTo>
                    <a:lnTo>
                      <a:pt x="50" y="0"/>
                    </a:lnTo>
                    <a:lnTo>
                      <a:pt x="50" y="0"/>
                    </a:lnTo>
                    <a:lnTo>
                      <a:pt x="5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499" name="Freeform 172"/>
              <p:cNvSpPr>
                <a:spLocks/>
              </p:cNvSpPr>
              <p:nvPr/>
            </p:nvSpPr>
            <p:spPr bwMode="auto">
              <a:xfrm>
                <a:off x="3264" y="3008"/>
                <a:ext cx="7" cy="39"/>
              </a:xfrm>
              <a:custGeom>
                <a:avLst/>
                <a:gdLst/>
                <a:ahLst/>
                <a:cxnLst>
                  <a:cxn ang="0">
                    <a:pos x="0" y="39"/>
                  </a:cxn>
                  <a:cxn ang="0">
                    <a:pos x="0" y="8"/>
                  </a:cxn>
                  <a:cxn ang="0">
                    <a:pos x="0" y="8"/>
                  </a:cxn>
                  <a:cxn ang="0">
                    <a:pos x="0" y="8"/>
                  </a:cxn>
                  <a:cxn ang="0">
                    <a:pos x="0" y="8"/>
                  </a:cxn>
                  <a:cxn ang="0">
                    <a:pos x="0" y="8"/>
                  </a:cxn>
                  <a:cxn ang="0">
                    <a:pos x="7" y="8"/>
                  </a:cxn>
                  <a:cxn ang="0">
                    <a:pos x="7" y="8"/>
                  </a:cxn>
                  <a:cxn ang="0">
                    <a:pos x="7" y="8"/>
                  </a:cxn>
                  <a:cxn ang="0">
                    <a:pos x="7" y="0"/>
                  </a:cxn>
                  <a:cxn ang="0">
                    <a:pos x="7" y="0"/>
                  </a:cxn>
                  <a:cxn ang="0">
                    <a:pos x="7" y="0"/>
                  </a:cxn>
                  <a:cxn ang="0">
                    <a:pos x="7" y="0"/>
                  </a:cxn>
                </a:cxnLst>
                <a:rect l="0" t="0" r="r" b="b"/>
                <a:pathLst>
                  <a:path w="7" h="39">
                    <a:moveTo>
                      <a:pt x="0" y="39"/>
                    </a:moveTo>
                    <a:lnTo>
                      <a:pt x="0" y="8"/>
                    </a:lnTo>
                    <a:lnTo>
                      <a:pt x="0" y="8"/>
                    </a:lnTo>
                    <a:lnTo>
                      <a:pt x="0" y="8"/>
                    </a:lnTo>
                    <a:lnTo>
                      <a:pt x="0" y="8"/>
                    </a:lnTo>
                    <a:lnTo>
                      <a:pt x="0" y="8"/>
                    </a:lnTo>
                    <a:lnTo>
                      <a:pt x="7" y="8"/>
                    </a:lnTo>
                    <a:lnTo>
                      <a:pt x="7" y="8"/>
                    </a:lnTo>
                    <a:lnTo>
                      <a:pt x="7" y="8"/>
                    </a:lnTo>
                    <a:lnTo>
                      <a:pt x="7"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0" name="Freeform 173"/>
              <p:cNvSpPr>
                <a:spLocks/>
              </p:cNvSpPr>
              <p:nvPr/>
            </p:nvSpPr>
            <p:spPr bwMode="auto">
              <a:xfrm>
                <a:off x="3271" y="2984"/>
                <a:ext cx="22" cy="39"/>
              </a:xfrm>
              <a:custGeom>
                <a:avLst/>
                <a:gdLst/>
                <a:ahLst/>
                <a:cxnLst>
                  <a:cxn ang="0">
                    <a:pos x="0" y="39"/>
                  </a:cxn>
                  <a:cxn ang="0">
                    <a:pos x="0" y="8"/>
                  </a:cxn>
                  <a:cxn ang="0">
                    <a:pos x="0" y="8"/>
                  </a:cxn>
                  <a:cxn ang="0">
                    <a:pos x="0" y="8"/>
                  </a:cxn>
                  <a:cxn ang="0">
                    <a:pos x="7" y="8"/>
                  </a:cxn>
                  <a:cxn ang="0">
                    <a:pos x="7" y="8"/>
                  </a:cxn>
                  <a:cxn ang="0">
                    <a:pos x="7" y="8"/>
                  </a:cxn>
                  <a:cxn ang="0">
                    <a:pos x="7" y="8"/>
                  </a:cxn>
                  <a:cxn ang="0">
                    <a:pos x="7" y="8"/>
                  </a:cxn>
                  <a:cxn ang="0">
                    <a:pos x="7" y="8"/>
                  </a:cxn>
                  <a:cxn ang="0">
                    <a:pos x="15" y="8"/>
                  </a:cxn>
                  <a:cxn ang="0">
                    <a:pos x="15" y="8"/>
                  </a:cxn>
                  <a:cxn ang="0">
                    <a:pos x="15" y="8"/>
                  </a:cxn>
                  <a:cxn ang="0">
                    <a:pos x="15" y="8"/>
                  </a:cxn>
                  <a:cxn ang="0">
                    <a:pos x="15" y="8"/>
                  </a:cxn>
                  <a:cxn ang="0">
                    <a:pos x="15" y="8"/>
                  </a:cxn>
                  <a:cxn ang="0">
                    <a:pos x="22" y="8"/>
                  </a:cxn>
                  <a:cxn ang="0">
                    <a:pos x="22" y="8"/>
                  </a:cxn>
                  <a:cxn ang="0">
                    <a:pos x="22" y="8"/>
                  </a:cxn>
                  <a:cxn ang="0">
                    <a:pos x="22" y="0"/>
                  </a:cxn>
                  <a:cxn ang="0">
                    <a:pos x="22" y="0"/>
                  </a:cxn>
                  <a:cxn ang="0">
                    <a:pos x="22" y="0"/>
                  </a:cxn>
                  <a:cxn ang="0">
                    <a:pos x="22" y="0"/>
                  </a:cxn>
                </a:cxnLst>
                <a:rect l="0" t="0" r="r" b="b"/>
                <a:pathLst>
                  <a:path w="22" h="39">
                    <a:moveTo>
                      <a:pt x="0" y="39"/>
                    </a:moveTo>
                    <a:lnTo>
                      <a:pt x="0" y="8"/>
                    </a:lnTo>
                    <a:lnTo>
                      <a:pt x="0" y="8"/>
                    </a:lnTo>
                    <a:lnTo>
                      <a:pt x="0" y="8"/>
                    </a:lnTo>
                    <a:lnTo>
                      <a:pt x="7" y="8"/>
                    </a:lnTo>
                    <a:lnTo>
                      <a:pt x="7" y="8"/>
                    </a:lnTo>
                    <a:lnTo>
                      <a:pt x="7" y="8"/>
                    </a:lnTo>
                    <a:lnTo>
                      <a:pt x="7" y="8"/>
                    </a:lnTo>
                    <a:lnTo>
                      <a:pt x="7" y="8"/>
                    </a:lnTo>
                    <a:lnTo>
                      <a:pt x="7" y="8"/>
                    </a:lnTo>
                    <a:lnTo>
                      <a:pt x="15" y="8"/>
                    </a:lnTo>
                    <a:lnTo>
                      <a:pt x="15" y="8"/>
                    </a:lnTo>
                    <a:lnTo>
                      <a:pt x="15" y="8"/>
                    </a:lnTo>
                    <a:lnTo>
                      <a:pt x="15" y="8"/>
                    </a:lnTo>
                    <a:lnTo>
                      <a:pt x="15" y="8"/>
                    </a:lnTo>
                    <a:lnTo>
                      <a:pt x="15" y="8"/>
                    </a:lnTo>
                    <a:lnTo>
                      <a:pt x="22" y="8"/>
                    </a:lnTo>
                    <a:lnTo>
                      <a:pt x="22" y="8"/>
                    </a:lnTo>
                    <a:lnTo>
                      <a:pt x="22" y="8"/>
                    </a:lnTo>
                    <a:lnTo>
                      <a:pt x="22" y="0"/>
                    </a:lnTo>
                    <a:lnTo>
                      <a:pt x="22" y="0"/>
                    </a:lnTo>
                    <a:lnTo>
                      <a:pt x="22" y="0"/>
                    </a:lnTo>
                    <a:lnTo>
                      <a:pt x="22"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1" name="Freeform 174"/>
              <p:cNvSpPr>
                <a:spLocks/>
              </p:cNvSpPr>
              <p:nvPr/>
            </p:nvSpPr>
            <p:spPr bwMode="auto">
              <a:xfrm>
                <a:off x="3293" y="2952"/>
                <a:ext cx="7" cy="47"/>
              </a:xfrm>
              <a:custGeom>
                <a:avLst/>
                <a:gdLst/>
                <a:ahLst/>
                <a:cxnLst>
                  <a:cxn ang="0">
                    <a:pos x="0" y="47"/>
                  </a:cxn>
                  <a:cxn ang="0">
                    <a:pos x="0" y="16"/>
                  </a:cxn>
                  <a:cxn ang="0">
                    <a:pos x="0" y="16"/>
                  </a:cxn>
                  <a:cxn ang="0">
                    <a:pos x="0" y="8"/>
                  </a:cxn>
                  <a:cxn ang="0">
                    <a:pos x="7" y="8"/>
                  </a:cxn>
                  <a:cxn ang="0">
                    <a:pos x="7" y="0"/>
                  </a:cxn>
                  <a:cxn ang="0">
                    <a:pos x="7" y="0"/>
                  </a:cxn>
                  <a:cxn ang="0">
                    <a:pos x="7" y="0"/>
                  </a:cxn>
                  <a:cxn ang="0">
                    <a:pos x="7" y="0"/>
                  </a:cxn>
                  <a:cxn ang="0">
                    <a:pos x="7" y="0"/>
                  </a:cxn>
                  <a:cxn ang="0">
                    <a:pos x="7" y="0"/>
                  </a:cxn>
                </a:cxnLst>
                <a:rect l="0" t="0" r="r" b="b"/>
                <a:pathLst>
                  <a:path w="7" h="47">
                    <a:moveTo>
                      <a:pt x="0" y="47"/>
                    </a:moveTo>
                    <a:lnTo>
                      <a:pt x="0" y="16"/>
                    </a:lnTo>
                    <a:lnTo>
                      <a:pt x="0" y="16"/>
                    </a:lnTo>
                    <a:lnTo>
                      <a:pt x="0" y="8"/>
                    </a:lnTo>
                    <a:lnTo>
                      <a:pt x="7" y="8"/>
                    </a:lnTo>
                    <a:lnTo>
                      <a:pt x="7" y="0"/>
                    </a:lnTo>
                    <a:lnTo>
                      <a:pt x="7" y="0"/>
                    </a:lnTo>
                    <a:lnTo>
                      <a:pt x="7"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2" name="Freeform 175"/>
              <p:cNvSpPr>
                <a:spLocks/>
              </p:cNvSpPr>
              <p:nvPr/>
            </p:nvSpPr>
            <p:spPr bwMode="auto">
              <a:xfrm>
                <a:off x="3300" y="2928"/>
                <a:ext cx="21" cy="39"/>
              </a:xfrm>
              <a:custGeom>
                <a:avLst/>
                <a:gdLst/>
                <a:ahLst/>
                <a:cxnLst>
                  <a:cxn ang="0">
                    <a:pos x="0" y="39"/>
                  </a:cxn>
                  <a:cxn ang="0">
                    <a:pos x="0" y="8"/>
                  </a:cxn>
                  <a:cxn ang="0">
                    <a:pos x="7" y="8"/>
                  </a:cxn>
                  <a:cxn ang="0">
                    <a:pos x="7" y="8"/>
                  </a:cxn>
                  <a:cxn ang="0">
                    <a:pos x="7" y="8"/>
                  </a:cxn>
                  <a:cxn ang="0">
                    <a:pos x="7" y="8"/>
                  </a:cxn>
                  <a:cxn ang="0">
                    <a:pos x="7" y="8"/>
                  </a:cxn>
                  <a:cxn ang="0">
                    <a:pos x="7" y="0"/>
                  </a:cxn>
                  <a:cxn ang="0">
                    <a:pos x="14" y="0"/>
                  </a:cxn>
                  <a:cxn ang="0">
                    <a:pos x="14" y="0"/>
                  </a:cxn>
                  <a:cxn ang="0">
                    <a:pos x="14" y="0"/>
                  </a:cxn>
                  <a:cxn ang="0">
                    <a:pos x="14" y="0"/>
                  </a:cxn>
                  <a:cxn ang="0">
                    <a:pos x="14" y="0"/>
                  </a:cxn>
                  <a:cxn ang="0">
                    <a:pos x="14" y="0"/>
                  </a:cxn>
                  <a:cxn ang="0">
                    <a:pos x="21" y="0"/>
                  </a:cxn>
                  <a:cxn ang="0">
                    <a:pos x="21" y="0"/>
                  </a:cxn>
                </a:cxnLst>
                <a:rect l="0" t="0" r="r" b="b"/>
                <a:pathLst>
                  <a:path w="21" h="39">
                    <a:moveTo>
                      <a:pt x="0" y="39"/>
                    </a:moveTo>
                    <a:lnTo>
                      <a:pt x="0" y="8"/>
                    </a:lnTo>
                    <a:lnTo>
                      <a:pt x="7" y="8"/>
                    </a:lnTo>
                    <a:lnTo>
                      <a:pt x="7" y="8"/>
                    </a:lnTo>
                    <a:lnTo>
                      <a:pt x="7" y="8"/>
                    </a:lnTo>
                    <a:lnTo>
                      <a:pt x="7" y="8"/>
                    </a:lnTo>
                    <a:lnTo>
                      <a:pt x="7" y="8"/>
                    </a:lnTo>
                    <a:lnTo>
                      <a:pt x="7" y="0"/>
                    </a:lnTo>
                    <a:lnTo>
                      <a:pt x="14" y="0"/>
                    </a:lnTo>
                    <a:lnTo>
                      <a:pt x="14" y="0"/>
                    </a:lnTo>
                    <a:lnTo>
                      <a:pt x="14" y="0"/>
                    </a:lnTo>
                    <a:lnTo>
                      <a:pt x="14" y="0"/>
                    </a:lnTo>
                    <a:lnTo>
                      <a:pt x="14" y="0"/>
                    </a:lnTo>
                    <a:lnTo>
                      <a:pt x="14" y="0"/>
                    </a:lnTo>
                    <a:lnTo>
                      <a:pt x="21"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3" name="Line 176"/>
              <p:cNvSpPr>
                <a:spLocks noChangeShapeType="1"/>
              </p:cNvSpPr>
              <p:nvPr/>
            </p:nvSpPr>
            <p:spPr bwMode="auto">
              <a:xfrm>
                <a:off x="3321" y="2928"/>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504" name="Freeform 177"/>
              <p:cNvSpPr>
                <a:spLocks/>
              </p:cNvSpPr>
              <p:nvPr/>
            </p:nvSpPr>
            <p:spPr bwMode="auto">
              <a:xfrm>
                <a:off x="3335" y="2928"/>
                <a:ext cx="15" cy="1"/>
              </a:xfrm>
              <a:custGeom>
                <a:avLst/>
                <a:gdLst/>
                <a:ahLst/>
                <a:cxnLst>
                  <a:cxn ang="0">
                    <a:pos x="0" y="0"/>
                  </a:cxn>
                  <a:cxn ang="0">
                    <a:pos x="0" y="0"/>
                  </a:cxn>
                  <a:cxn ang="0">
                    <a:pos x="0" y="0"/>
                  </a:cxn>
                  <a:cxn ang="0">
                    <a:pos x="0" y="0"/>
                  </a:cxn>
                  <a:cxn ang="0">
                    <a:pos x="7" y="0"/>
                  </a:cxn>
                  <a:cxn ang="0">
                    <a:pos x="7" y="0"/>
                  </a:cxn>
                  <a:cxn ang="0">
                    <a:pos x="7" y="0"/>
                  </a:cxn>
                  <a:cxn ang="0">
                    <a:pos x="7" y="0"/>
                  </a:cxn>
                  <a:cxn ang="0">
                    <a:pos x="7" y="0"/>
                  </a:cxn>
                  <a:cxn ang="0">
                    <a:pos x="7" y="0"/>
                  </a:cxn>
                  <a:cxn ang="0">
                    <a:pos x="15" y="0"/>
                  </a:cxn>
                  <a:cxn ang="0">
                    <a:pos x="15" y="0"/>
                  </a:cxn>
                  <a:cxn ang="0">
                    <a:pos x="15" y="0"/>
                  </a:cxn>
                  <a:cxn ang="0">
                    <a:pos x="15" y="0"/>
                  </a:cxn>
                  <a:cxn ang="0">
                    <a:pos x="15" y="0"/>
                  </a:cxn>
                  <a:cxn ang="0">
                    <a:pos x="15" y="0"/>
                  </a:cxn>
                  <a:cxn ang="0">
                    <a:pos x="15" y="0"/>
                  </a:cxn>
                </a:cxnLst>
                <a:rect l="0" t="0" r="r" b="b"/>
                <a:pathLst>
                  <a:path w="15">
                    <a:moveTo>
                      <a:pt x="0" y="0"/>
                    </a:moveTo>
                    <a:lnTo>
                      <a:pt x="0" y="0"/>
                    </a:lnTo>
                    <a:lnTo>
                      <a:pt x="0" y="0"/>
                    </a:lnTo>
                    <a:lnTo>
                      <a:pt x="0" y="0"/>
                    </a:lnTo>
                    <a:lnTo>
                      <a:pt x="7" y="0"/>
                    </a:lnTo>
                    <a:lnTo>
                      <a:pt x="7" y="0"/>
                    </a:lnTo>
                    <a:lnTo>
                      <a:pt x="7" y="0"/>
                    </a:lnTo>
                    <a:lnTo>
                      <a:pt x="7" y="0"/>
                    </a:lnTo>
                    <a:lnTo>
                      <a:pt x="7" y="0"/>
                    </a:lnTo>
                    <a:lnTo>
                      <a:pt x="7" y="0"/>
                    </a:lnTo>
                    <a:lnTo>
                      <a:pt x="15" y="0"/>
                    </a:lnTo>
                    <a:lnTo>
                      <a:pt x="15" y="0"/>
                    </a:lnTo>
                    <a:lnTo>
                      <a:pt x="15" y="0"/>
                    </a:lnTo>
                    <a:lnTo>
                      <a:pt x="15" y="0"/>
                    </a:lnTo>
                    <a:lnTo>
                      <a:pt x="15" y="0"/>
                    </a:lnTo>
                    <a:lnTo>
                      <a:pt x="15" y="0"/>
                    </a:lnTo>
                    <a:lnTo>
                      <a:pt x="1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5" name="Freeform 178"/>
              <p:cNvSpPr>
                <a:spLocks/>
              </p:cNvSpPr>
              <p:nvPr/>
            </p:nvSpPr>
            <p:spPr bwMode="auto">
              <a:xfrm>
                <a:off x="3350" y="2912"/>
                <a:ext cx="28" cy="31"/>
              </a:xfrm>
              <a:custGeom>
                <a:avLst/>
                <a:gdLst/>
                <a:ahLst/>
                <a:cxnLst>
                  <a:cxn ang="0">
                    <a:pos x="0" y="31"/>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 ang="0">
                    <a:pos x="28" y="0"/>
                  </a:cxn>
                  <a:cxn ang="0">
                    <a:pos x="28" y="0"/>
                  </a:cxn>
                </a:cxnLst>
                <a:rect l="0" t="0" r="r" b="b"/>
                <a:pathLst>
                  <a:path w="28" h="31">
                    <a:moveTo>
                      <a:pt x="0" y="31"/>
                    </a:move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6" name="Freeform 179"/>
              <p:cNvSpPr>
                <a:spLocks/>
              </p:cNvSpPr>
              <p:nvPr/>
            </p:nvSpPr>
            <p:spPr bwMode="auto">
              <a:xfrm>
                <a:off x="3378" y="2888"/>
                <a:ext cx="78" cy="39"/>
              </a:xfrm>
              <a:custGeom>
                <a:avLst/>
                <a:gdLst/>
                <a:ahLst/>
                <a:cxnLst>
                  <a:cxn ang="0">
                    <a:pos x="0" y="8"/>
                  </a:cxn>
                  <a:cxn ang="0">
                    <a:pos x="0" y="8"/>
                  </a:cxn>
                  <a:cxn ang="0">
                    <a:pos x="7" y="8"/>
                  </a:cxn>
                  <a:cxn ang="0">
                    <a:pos x="7" y="8"/>
                  </a:cxn>
                  <a:cxn ang="0">
                    <a:pos x="7" y="8"/>
                  </a:cxn>
                  <a:cxn ang="0">
                    <a:pos x="7" y="8"/>
                  </a:cxn>
                  <a:cxn ang="0">
                    <a:pos x="14" y="8"/>
                  </a:cxn>
                  <a:cxn ang="0">
                    <a:pos x="14" y="8"/>
                  </a:cxn>
                  <a:cxn ang="0">
                    <a:pos x="14" y="8"/>
                  </a:cxn>
                  <a:cxn ang="0">
                    <a:pos x="14" y="8"/>
                  </a:cxn>
                  <a:cxn ang="0">
                    <a:pos x="14" y="8"/>
                  </a:cxn>
                  <a:cxn ang="0">
                    <a:pos x="21" y="8"/>
                  </a:cxn>
                  <a:cxn ang="0">
                    <a:pos x="21" y="8"/>
                  </a:cxn>
                  <a:cxn ang="0">
                    <a:pos x="21" y="8"/>
                  </a:cxn>
                  <a:cxn ang="0">
                    <a:pos x="28" y="8"/>
                  </a:cxn>
                  <a:cxn ang="0">
                    <a:pos x="28" y="8"/>
                  </a:cxn>
                  <a:cxn ang="0">
                    <a:pos x="28" y="8"/>
                  </a:cxn>
                  <a:cxn ang="0">
                    <a:pos x="36" y="8"/>
                  </a:cxn>
                  <a:cxn ang="0">
                    <a:pos x="36" y="8"/>
                  </a:cxn>
                  <a:cxn ang="0">
                    <a:pos x="36" y="8"/>
                  </a:cxn>
                  <a:cxn ang="0">
                    <a:pos x="43" y="8"/>
                  </a:cxn>
                  <a:cxn ang="0">
                    <a:pos x="43" y="8"/>
                  </a:cxn>
                  <a:cxn ang="0">
                    <a:pos x="43" y="8"/>
                  </a:cxn>
                  <a:cxn ang="0">
                    <a:pos x="43" y="8"/>
                  </a:cxn>
                  <a:cxn ang="0">
                    <a:pos x="43" y="8"/>
                  </a:cxn>
                  <a:cxn ang="0">
                    <a:pos x="43" y="0"/>
                  </a:cxn>
                  <a:cxn ang="0">
                    <a:pos x="43" y="0"/>
                  </a:cxn>
                  <a:cxn ang="0">
                    <a:pos x="50" y="0"/>
                  </a:cxn>
                  <a:cxn ang="0">
                    <a:pos x="50" y="0"/>
                  </a:cxn>
                  <a:cxn ang="0">
                    <a:pos x="50" y="0"/>
                  </a:cxn>
                  <a:cxn ang="0">
                    <a:pos x="57" y="0"/>
                  </a:cxn>
                  <a:cxn ang="0">
                    <a:pos x="57" y="0"/>
                  </a:cxn>
                  <a:cxn ang="0">
                    <a:pos x="57" y="0"/>
                  </a:cxn>
                  <a:cxn ang="0">
                    <a:pos x="64" y="0"/>
                  </a:cxn>
                  <a:cxn ang="0">
                    <a:pos x="64" y="0"/>
                  </a:cxn>
                  <a:cxn ang="0">
                    <a:pos x="71" y="0"/>
                  </a:cxn>
                </a:cxnLst>
                <a:rect l="0" t="0" r="r" b="b"/>
                <a:pathLst>
                  <a:path w="78" h="39">
                    <a:moveTo>
                      <a:pt x="0" y="39"/>
                    </a:moveTo>
                    <a:lnTo>
                      <a:pt x="0" y="8"/>
                    </a:lnTo>
                    <a:lnTo>
                      <a:pt x="0" y="8"/>
                    </a:lnTo>
                    <a:lnTo>
                      <a:pt x="0" y="8"/>
                    </a:lnTo>
                    <a:lnTo>
                      <a:pt x="7" y="8"/>
                    </a:lnTo>
                    <a:lnTo>
                      <a:pt x="7" y="8"/>
                    </a:lnTo>
                    <a:lnTo>
                      <a:pt x="7" y="8"/>
                    </a:lnTo>
                    <a:lnTo>
                      <a:pt x="7" y="8"/>
                    </a:lnTo>
                    <a:lnTo>
                      <a:pt x="7" y="8"/>
                    </a:lnTo>
                    <a:lnTo>
                      <a:pt x="7" y="8"/>
                    </a:lnTo>
                    <a:lnTo>
                      <a:pt x="7" y="8"/>
                    </a:lnTo>
                    <a:lnTo>
                      <a:pt x="7" y="8"/>
                    </a:lnTo>
                    <a:lnTo>
                      <a:pt x="14" y="8"/>
                    </a:lnTo>
                    <a:lnTo>
                      <a:pt x="14" y="8"/>
                    </a:lnTo>
                    <a:lnTo>
                      <a:pt x="14" y="8"/>
                    </a:lnTo>
                    <a:lnTo>
                      <a:pt x="14" y="8"/>
                    </a:lnTo>
                    <a:lnTo>
                      <a:pt x="14" y="8"/>
                    </a:lnTo>
                    <a:lnTo>
                      <a:pt x="14" y="8"/>
                    </a:lnTo>
                    <a:lnTo>
                      <a:pt x="14" y="8"/>
                    </a:lnTo>
                    <a:lnTo>
                      <a:pt x="14" y="8"/>
                    </a:lnTo>
                    <a:lnTo>
                      <a:pt x="14" y="8"/>
                    </a:lnTo>
                    <a:lnTo>
                      <a:pt x="14" y="8"/>
                    </a:lnTo>
                    <a:lnTo>
                      <a:pt x="21" y="8"/>
                    </a:lnTo>
                    <a:lnTo>
                      <a:pt x="21" y="8"/>
                    </a:lnTo>
                    <a:lnTo>
                      <a:pt x="21" y="8"/>
                    </a:lnTo>
                    <a:lnTo>
                      <a:pt x="21" y="8"/>
                    </a:lnTo>
                    <a:lnTo>
                      <a:pt x="21" y="8"/>
                    </a:lnTo>
                    <a:lnTo>
                      <a:pt x="21" y="8"/>
                    </a:lnTo>
                    <a:lnTo>
                      <a:pt x="28" y="8"/>
                    </a:lnTo>
                    <a:lnTo>
                      <a:pt x="28" y="8"/>
                    </a:lnTo>
                    <a:lnTo>
                      <a:pt x="28" y="8"/>
                    </a:lnTo>
                    <a:lnTo>
                      <a:pt x="28" y="8"/>
                    </a:lnTo>
                    <a:lnTo>
                      <a:pt x="28" y="8"/>
                    </a:lnTo>
                    <a:lnTo>
                      <a:pt x="28" y="8"/>
                    </a:lnTo>
                    <a:lnTo>
                      <a:pt x="36" y="8"/>
                    </a:lnTo>
                    <a:lnTo>
                      <a:pt x="36" y="8"/>
                    </a:lnTo>
                    <a:lnTo>
                      <a:pt x="36" y="8"/>
                    </a:lnTo>
                    <a:lnTo>
                      <a:pt x="36" y="8"/>
                    </a:lnTo>
                    <a:lnTo>
                      <a:pt x="36" y="8"/>
                    </a:lnTo>
                    <a:lnTo>
                      <a:pt x="36" y="8"/>
                    </a:lnTo>
                    <a:lnTo>
                      <a:pt x="43" y="8"/>
                    </a:lnTo>
                    <a:lnTo>
                      <a:pt x="43" y="8"/>
                    </a:lnTo>
                    <a:lnTo>
                      <a:pt x="43" y="8"/>
                    </a:lnTo>
                    <a:lnTo>
                      <a:pt x="43" y="8"/>
                    </a:lnTo>
                    <a:lnTo>
                      <a:pt x="43" y="8"/>
                    </a:lnTo>
                    <a:lnTo>
                      <a:pt x="43" y="8"/>
                    </a:lnTo>
                    <a:lnTo>
                      <a:pt x="43" y="8"/>
                    </a:lnTo>
                    <a:lnTo>
                      <a:pt x="43" y="8"/>
                    </a:lnTo>
                    <a:lnTo>
                      <a:pt x="43" y="8"/>
                    </a:lnTo>
                    <a:lnTo>
                      <a:pt x="43" y="8"/>
                    </a:lnTo>
                    <a:lnTo>
                      <a:pt x="43" y="8"/>
                    </a:lnTo>
                    <a:lnTo>
                      <a:pt x="43" y="0"/>
                    </a:lnTo>
                    <a:lnTo>
                      <a:pt x="43" y="0"/>
                    </a:lnTo>
                    <a:lnTo>
                      <a:pt x="43" y="0"/>
                    </a:lnTo>
                    <a:lnTo>
                      <a:pt x="50" y="0"/>
                    </a:lnTo>
                    <a:lnTo>
                      <a:pt x="50" y="0"/>
                    </a:lnTo>
                    <a:lnTo>
                      <a:pt x="50" y="0"/>
                    </a:lnTo>
                    <a:lnTo>
                      <a:pt x="50" y="0"/>
                    </a:lnTo>
                    <a:lnTo>
                      <a:pt x="50" y="0"/>
                    </a:lnTo>
                    <a:lnTo>
                      <a:pt x="50" y="0"/>
                    </a:lnTo>
                    <a:lnTo>
                      <a:pt x="57" y="0"/>
                    </a:lnTo>
                    <a:lnTo>
                      <a:pt x="57" y="0"/>
                    </a:lnTo>
                    <a:lnTo>
                      <a:pt x="57" y="0"/>
                    </a:lnTo>
                    <a:lnTo>
                      <a:pt x="57" y="0"/>
                    </a:lnTo>
                    <a:lnTo>
                      <a:pt x="57" y="0"/>
                    </a:lnTo>
                    <a:lnTo>
                      <a:pt x="57" y="0"/>
                    </a:lnTo>
                    <a:lnTo>
                      <a:pt x="64" y="0"/>
                    </a:lnTo>
                    <a:lnTo>
                      <a:pt x="64" y="0"/>
                    </a:lnTo>
                    <a:lnTo>
                      <a:pt x="64" y="0"/>
                    </a:lnTo>
                    <a:lnTo>
                      <a:pt x="64" y="0"/>
                    </a:lnTo>
                    <a:lnTo>
                      <a:pt x="71" y="0"/>
                    </a:lnTo>
                    <a:lnTo>
                      <a:pt x="71" y="0"/>
                    </a:lnTo>
                    <a:lnTo>
                      <a:pt x="7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7" name="Freeform 180"/>
              <p:cNvSpPr>
                <a:spLocks/>
              </p:cNvSpPr>
              <p:nvPr/>
            </p:nvSpPr>
            <p:spPr bwMode="auto">
              <a:xfrm>
                <a:off x="3456" y="2872"/>
                <a:ext cx="50"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22" y="0"/>
                  </a:cxn>
                  <a:cxn ang="0">
                    <a:pos x="22" y="0"/>
                  </a:cxn>
                  <a:cxn ang="0">
                    <a:pos x="22" y="0"/>
                  </a:cxn>
                  <a:cxn ang="0">
                    <a:pos x="22" y="0"/>
                  </a:cxn>
                  <a:cxn ang="0">
                    <a:pos x="22" y="0"/>
                  </a:cxn>
                  <a:cxn ang="0">
                    <a:pos x="22" y="0"/>
                  </a:cxn>
                  <a:cxn ang="0">
                    <a:pos x="22" y="0"/>
                  </a:cxn>
                  <a:cxn ang="0">
                    <a:pos x="22"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29" y="0"/>
                  </a:cxn>
                  <a:cxn ang="0">
                    <a:pos x="36" y="0"/>
                  </a:cxn>
                  <a:cxn ang="0">
                    <a:pos x="36" y="0"/>
                  </a:cxn>
                  <a:cxn ang="0">
                    <a:pos x="36" y="0"/>
                  </a:cxn>
                  <a:cxn ang="0">
                    <a:pos x="36" y="0"/>
                  </a:cxn>
                  <a:cxn ang="0">
                    <a:pos x="36" y="0"/>
                  </a:cxn>
                  <a:cxn ang="0">
                    <a:pos x="36" y="0"/>
                  </a:cxn>
                  <a:cxn ang="0">
                    <a:pos x="43" y="0"/>
                  </a:cxn>
                  <a:cxn ang="0">
                    <a:pos x="43" y="0"/>
                  </a:cxn>
                  <a:cxn ang="0">
                    <a:pos x="43" y="0"/>
                  </a:cxn>
                  <a:cxn ang="0">
                    <a:pos x="43" y="0"/>
                  </a:cxn>
                  <a:cxn ang="0">
                    <a:pos x="43" y="0"/>
                  </a:cxn>
                  <a:cxn ang="0">
                    <a:pos x="43" y="0"/>
                  </a:cxn>
                  <a:cxn ang="0">
                    <a:pos x="43" y="0"/>
                  </a:cxn>
                  <a:cxn ang="0">
                    <a:pos x="43" y="0"/>
                  </a:cxn>
                  <a:cxn ang="0">
                    <a:pos x="43" y="0"/>
                  </a:cxn>
                  <a:cxn ang="0">
                    <a:pos x="43" y="0"/>
                  </a:cxn>
                  <a:cxn ang="0">
                    <a:pos x="50" y="0"/>
                  </a:cxn>
                </a:cxnLst>
                <a:rect l="0" t="0" r="r" b="b"/>
                <a:pathLst>
                  <a:path w="50"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14" y="0"/>
                    </a:lnTo>
                    <a:lnTo>
                      <a:pt x="14" y="0"/>
                    </a:lnTo>
                    <a:lnTo>
                      <a:pt x="22" y="0"/>
                    </a:lnTo>
                    <a:lnTo>
                      <a:pt x="22" y="0"/>
                    </a:lnTo>
                    <a:lnTo>
                      <a:pt x="22" y="0"/>
                    </a:lnTo>
                    <a:lnTo>
                      <a:pt x="22" y="0"/>
                    </a:lnTo>
                    <a:lnTo>
                      <a:pt x="22" y="0"/>
                    </a:lnTo>
                    <a:lnTo>
                      <a:pt x="22" y="0"/>
                    </a:lnTo>
                    <a:lnTo>
                      <a:pt x="22" y="0"/>
                    </a:lnTo>
                    <a:lnTo>
                      <a:pt x="22"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36" y="0"/>
                    </a:lnTo>
                    <a:lnTo>
                      <a:pt x="36" y="0"/>
                    </a:lnTo>
                    <a:lnTo>
                      <a:pt x="36" y="0"/>
                    </a:lnTo>
                    <a:lnTo>
                      <a:pt x="36" y="0"/>
                    </a:lnTo>
                    <a:lnTo>
                      <a:pt x="36" y="0"/>
                    </a:lnTo>
                    <a:lnTo>
                      <a:pt x="36" y="0"/>
                    </a:lnTo>
                    <a:lnTo>
                      <a:pt x="43" y="0"/>
                    </a:lnTo>
                    <a:lnTo>
                      <a:pt x="43" y="0"/>
                    </a:lnTo>
                    <a:lnTo>
                      <a:pt x="43" y="0"/>
                    </a:lnTo>
                    <a:lnTo>
                      <a:pt x="43" y="0"/>
                    </a:lnTo>
                    <a:lnTo>
                      <a:pt x="43" y="0"/>
                    </a:lnTo>
                    <a:lnTo>
                      <a:pt x="43" y="0"/>
                    </a:lnTo>
                    <a:lnTo>
                      <a:pt x="43" y="0"/>
                    </a:lnTo>
                    <a:lnTo>
                      <a:pt x="43" y="0"/>
                    </a:lnTo>
                    <a:lnTo>
                      <a:pt x="43" y="0"/>
                    </a:lnTo>
                    <a:lnTo>
                      <a:pt x="43" y="0"/>
                    </a:lnTo>
                    <a:lnTo>
                      <a:pt x="5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8" name="Freeform 181"/>
              <p:cNvSpPr>
                <a:spLocks/>
              </p:cNvSpPr>
              <p:nvPr/>
            </p:nvSpPr>
            <p:spPr bwMode="auto">
              <a:xfrm>
                <a:off x="3506" y="2856"/>
                <a:ext cx="28" cy="31"/>
              </a:xfrm>
              <a:custGeom>
                <a:avLst/>
                <a:gdLst/>
                <a:ahLst/>
                <a:cxnLst>
                  <a:cxn ang="0">
                    <a:pos x="0" y="31"/>
                  </a:cxn>
                  <a:cxn ang="0">
                    <a:pos x="0" y="0"/>
                  </a:cxn>
                  <a:cxn ang="0">
                    <a:pos x="0" y="0"/>
                  </a:cxn>
                  <a:cxn ang="0">
                    <a:pos x="0" y="0"/>
                  </a:cxn>
                  <a:cxn ang="0">
                    <a:pos x="0" y="0"/>
                  </a:cxn>
                  <a:cxn ang="0">
                    <a:pos x="0" y="0"/>
                  </a:cxn>
                  <a:cxn ang="0">
                    <a:pos x="7" y="0"/>
                  </a:cxn>
                  <a:cxn ang="0">
                    <a:pos x="7" y="0"/>
                  </a:cxn>
                  <a:cxn ang="0">
                    <a:pos x="14" y="0"/>
                  </a:cxn>
                  <a:cxn ang="0">
                    <a:pos x="14" y="0"/>
                  </a:cxn>
                  <a:cxn ang="0">
                    <a:pos x="21" y="0"/>
                  </a:cxn>
                  <a:cxn ang="0">
                    <a:pos x="21" y="0"/>
                  </a:cxn>
                  <a:cxn ang="0">
                    <a:pos x="28" y="0"/>
                  </a:cxn>
                  <a:cxn ang="0">
                    <a:pos x="28" y="0"/>
                  </a:cxn>
                  <a:cxn ang="0">
                    <a:pos x="28" y="0"/>
                  </a:cxn>
                </a:cxnLst>
                <a:rect l="0" t="0" r="r" b="b"/>
                <a:pathLst>
                  <a:path w="28" h="31">
                    <a:moveTo>
                      <a:pt x="0" y="31"/>
                    </a:moveTo>
                    <a:lnTo>
                      <a:pt x="0" y="0"/>
                    </a:lnTo>
                    <a:lnTo>
                      <a:pt x="0" y="0"/>
                    </a:lnTo>
                    <a:lnTo>
                      <a:pt x="0" y="0"/>
                    </a:lnTo>
                    <a:lnTo>
                      <a:pt x="0" y="0"/>
                    </a:lnTo>
                    <a:lnTo>
                      <a:pt x="0" y="0"/>
                    </a:lnTo>
                    <a:lnTo>
                      <a:pt x="7" y="0"/>
                    </a:lnTo>
                    <a:lnTo>
                      <a:pt x="7" y="0"/>
                    </a:lnTo>
                    <a:lnTo>
                      <a:pt x="14" y="0"/>
                    </a:lnTo>
                    <a:lnTo>
                      <a:pt x="14" y="0"/>
                    </a:lnTo>
                    <a:lnTo>
                      <a:pt x="21" y="0"/>
                    </a:lnTo>
                    <a:lnTo>
                      <a:pt x="21"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09" name="Freeform 182"/>
              <p:cNvSpPr>
                <a:spLocks/>
              </p:cNvSpPr>
              <p:nvPr/>
            </p:nvSpPr>
            <p:spPr bwMode="auto">
              <a:xfrm>
                <a:off x="3534" y="2840"/>
                <a:ext cx="1" cy="31"/>
              </a:xfrm>
              <a:custGeom>
                <a:avLst/>
                <a:gdLst/>
                <a:ahLst/>
                <a:cxnLst>
                  <a:cxn ang="0">
                    <a:pos x="0" y="31"/>
                  </a:cxn>
                  <a:cxn ang="0">
                    <a:pos x="0" y="0"/>
                  </a:cxn>
                  <a:cxn ang="0">
                    <a:pos x="0" y="0"/>
                  </a:cxn>
                  <a:cxn ang="0">
                    <a:pos x="0" y="0"/>
                  </a:cxn>
                  <a:cxn ang="0">
                    <a:pos x="0" y="0"/>
                  </a:cxn>
                </a:cxnLst>
                <a:rect l="0" t="0" r="r" b="b"/>
                <a:pathLst>
                  <a:path h="31">
                    <a:moveTo>
                      <a:pt x="0" y="31"/>
                    </a:moveTo>
                    <a:lnTo>
                      <a:pt x="0" y="0"/>
                    </a:ln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0" name="Freeform 183"/>
              <p:cNvSpPr>
                <a:spLocks/>
              </p:cNvSpPr>
              <p:nvPr/>
            </p:nvSpPr>
            <p:spPr bwMode="auto">
              <a:xfrm>
                <a:off x="3534" y="2824"/>
                <a:ext cx="1" cy="31"/>
              </a:xfrm>
              <a:custGeom>
                <a:avLst/>
                <a:gdLst/>
                <a:ahLst/>
                <a:cxnLst>
                  <a:cxn ang="0">
                    <a:pos x="0" y="31"/>
                  </a:cxn>
                  <a:cxn ang="0">
                    <a:pos x="0" y="0"/>
                  </a:cxn>
                  <a:cxn ang="0">
                    <a:pos x="0" y="0"/>
                  </a:cxn>
                  <a:cxn ang="0">
                    <a:pos x="0" y="0"/>
                  </a:cxn>
                </a:cxnLst>
                <a:rect l="0" t="0" r="r" b="b"/>
                <a:pathLst>
                  <a:path h="31">
                    <a:moveTo>
                      <a:pt x="0" y="31"/>
                    </a:move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1" name="Line 184"/>
              <p:cNvSpPr>
                <a:spLocks noChangeShapeType="1"/>
              </p:cNvSpPr>
              <p:nvPr/>
            </p:nvSpPr>
            <p:spPr bwMode="auto">
              <a:xfrm>
                <a:off x="3534" y="2824"/>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512" name="Freeform 185"/>
              <p:cNvSpPr>
                <a:spLocks/>
              </p:cNvSpPr>
              <p:nvPr/>
            </p:nvSpPr>
            <p:spPr bwMode="auto">
              <a:xfrm>
                <a:off x="3549" y="2824"/>
                <a:ext cx="7" cy="1"/>
              </a:xfrm>
              <a:custGeom>
                <a:avLst/>
                <a:gdLst/>
                <a:ahLst/>
                <a:cxnLst>
                  <a:cxn ang="0">
                    <a:pos x="0" y="0"/>
                  </a:cxn>
                  <a:cxn ang="0">
                    <a:pos x="0" y="0"/>
                  </a:cxn>
                  <a:cxn ang="0">
                    <a:pos x="0" y="0"/>
                  </a:cxn>
                  <a:cxn ang="0">
                    <a:pos x="0" y="0"/>
                  </a:cxn>
                  <a:cxn ang="0">
                    <a:pos x="7" y="0"/>
                  </a:cxn>
                  <a:cxn ang="0">
                    <a:pos x="7" y="0"/>
                  </a:cxn>
                  <a:cxn ang="0">
                    <a:pos x="7" y="0"/>
                  </a:cxn>
                </a:cxnLst>
                <a:rect l="0" t="0" r="r" b="b"/>
                <a:pathLst>
                  <a:path w="7">
                    <a:moveTo>
                      <a:pt x="0" y="0"/>
                    </a:moveTo>
                    <a:lnTo>
                      <a:pt x="0" y="0"/>
                    </a:lnTo>
                    <a:lnTo>
                      <a:pt x="0" y="0"/>
                    </a:lnTo>
                    <a:lnTo>
                      <a:pt x="0"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3" name="Freeform 186"/>
              <p:cNvSpPr>
                <a:spLocks/>
              </p:cNvSpPr>
              <p:nvPr/>
            </p:nvSpPr>
            <p:spPr bwMode="auto">
              <a:xfrm>
                <a:off x="3556" y="2808"/>
                <a:ext cx="14"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Lst>
                <a:rect l="0" t="0" r="r" b="b"/>
                <a:pathLst>
                  <a:path w="14"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4" name="Freeform 187"/>
              <p:cNvSpPr>
                <a:spLocks/>
              </p:cNvSpPr>
              <p:nvPr/>
            </p:nvSpPr>
            <p:spPr bwMode="auto">
              <a:xfrm>
                <a:off x="3570" y="2792"/>
                <a:ext cx="7"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Lst>
                <a:rect l="0" t="0" r="r" b="b"/>
                <a:pathLst>
                  <a:path w="7"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5" name="Freeform 188"/>
              <p:cNvSpPr>
                <a:spLocks/>
              </p:cNvSpPr>
              <p:nvPr/>
            </p:nvSpPr>
            <p:spPr bwMode="auto">
              <a:xfrm>
                <a:off x="3577" y="2776"/>
                <a:ext cx="14" cy="31"/>
              </a:xfrm>
              <a:custGeom>
                <a:avLst/>
                <a:gdLst/>
                <a:ahLst/>
                <a:cxnLst>
                  <a:cxn ang="0">
                    <a:pos x="0" y="3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Lst>
                <a:rect l="0" t="0" r="r" b="b"/>
                <a:pathLst>
                  <a:path w="14" h="31">
                    <a:moveTo>
                      <a:pt x="0" y="3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6" name="Freeform 189"/>
              <p:cNvSpPr>
                <a:spLocks/>
              </p:cNvSpPr>
              <p:nvPr/>
            </p:nvSpPr>
            <p:spPr bwMode="auto">
              <a:xfrm>
                <a:off x="3591" y="2760"/>
                <a:ext cx="29" cy="31"/>
              </a:xfrm>
              <a:custGeom>
                <a:avLst/>
                <a:gdLst/>
                <a:ahLst/>
                <a:cxnLst>
                  <a:cxn ang="0">
                    <a:pos x="0" y="31"/>
                  </a:cxn>
                  <a:cxn ang="0">
                    <a:pos x="0" y="0"/>
                  </a:cxn>
                  <a:cxn ang="0">
                    <a:pos x="7" y="0"/>
                  </a:cxn>
                  <a:cxn ang="0">
                    <a:pos x="7" y="0"/>
                  </a:cxn>
                  <a:cxn ang="0">
                    <a:pos x="7" y="0"/>
                  </a:cxn>
                  <a:cxn ang="0">
                    <a:pos x="7" y="0"/>
                  </a:cxn>
                  <a:cxn ang="0">
                    <a:pos x="7" y="0"/>
                  </a:cxn>
                  <a:cxn ang="0">
                    <a:pos x="7" y="0"/>
                  </a:cxn>
                  <a:cxn ang="0">
                    <a:pos x="15" y="0"/>
                  </a:cxn>
                  <a:cxn ang="0">
                    <a:pos x="15" y="0"/>
                  </a:cxn>
                  <a:cxn ang="0">
                    <a:pos x="15" y="0"/>
                  </a:cxn>
                  <a:cxn ang="0">
                    <a:pos x="15" y="0"/>
                  </a:cxn>
                  <a:cxn ang="0">
                    <a:pos x="22" y="0"/>
                  </a:cxn>
                  <a:cxn ang="0">
                    <a:pos x="22" y="0"/>
                  </a:cxn>
                  <a:cxn ang="0">
                    <a:pos x="22" y="0"/>
                  </a:cxn>
                  <a:cxn ang="0">
                    <a:pos x="22" y="0"/>
                  </a:cxn>
                  <a:cxn ang="0">
                    <a:pos x="22" y="0"/>
                  </a:cxn>
                  <a:cxn ang="0">
                    <a:pos x="22" y="0"/>
                  </a:cxn>
                  <a:cxn ang="0">
                    <a:pos x="29" y="0"/>
                  </a:cxn>
                  <a:cxn ang="0">
                    <a:pos x="29" y="0"/>
                  </a:cxn>
                  <a:cxn ang="0">
                    <a:pos x="29" y="0"/>
                  </a:cxn>
                  <a:cxn ang="0">
                    <a:pos x="29" y="0"/>
                  </a:cxn>
                  <a:cxn ang="0">
                    <a:pos x="29" y="0"/>
                  </a:cxn>
                </a:cxnLst>
                <a:rect l="0" t="0" r="r" b="b"/>
                <a:pathLst>
                  <a:path w="29" h="31">
                    <a:moveTo>
                      <a:pt x="0" y="31"/>
                    </a:moveTo>
                    <a:lnTo>
                      <a:pt x="0" y="0"/>
                    </a:lnTo>
                    <a:lnTo>
                      <a:pt x="7" y="0"/>
                    </a:lnTo>
                    <a:lnTo>
                      <a:pt x="7" y="0"/>
                    </a:lnTo>
                    <a:lnTo>
                      <a:pt x="7" y="0"/>
                    </a:lnTo>
                    <a:lnTo>
                      <a:pt x="7" y="0"/>
                    </a:lnTo>
                    <a:lnTo>
                      <a:pt x="7" y="0"/>
                    </a:lnTo>
                    <a:lnTo>
                      <a:pt x="7" y="0"/>
                    </a:lnTo>
                    <a:lnTo>
                      <a:pt x="15" y="0"/>
                    </a:lnTo>
                    <a:lnTo>
                      <a:pt x="15" y="0"/>
                    </a:lnTo>
                    <a:lnTo>
                      <a:pt x="15" y="0"/>
                    </a:lnTo>
                    <a:lnTo>
                      <a:pt x="15" y="0"/>
                    </a:lnTo>
                    <a:lnTo>
                      <a:pt x="22" y="0"/>
                    </a:lnTo>
                    <a:lnTo>
                      <a:pt x="22" y="0"/>
                    </a:lnTo>
                    <a:lnTo>
                      <a:pt x="22" y="0"/>
                    </a:lnTo>
                    <a:lnTo>
                      <a:pt x="22" y="0"/>
                    </a:lnTo>
                    <a:lnTo>
                      <a:pt x="22" y="0"/>
                    </a:lnTo>
                    <a:lnTo>
                      <a:pt x="22" y="0"/>
                    </a:lnTo>
                    <a:lnTo>
                      <a:pt x="29" y="0"/>
                    </a:lnTo>
                    <a:lnTo>
                      <a:pt x="29" y="0"/>
                    </a:lnTo>
                    <a:lnTo>
                      <a:pt x="29" y="0"/>
                    </a:lnTo>
                    <a:lnTo>
                      <a:pt x="29" y="0"/>
                    </a:lnTo>
                    <a:lnTo>
                      <a:pt x="29"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7" name="Freeform 190"/>
              <p:cNvSpPr>
                <a:spLocks/>
              </p:cNvSpPr>
              <p:nvPr/>
            </p:nvSpPr>
            <p:spPr bwMode="auto">
              <a:xfrm>
                <a:off x="3620" y="2744"/>
                <a:ext cx="1" cy="31"/>
              </a:xfrm>
              <a:custGeom>
                <a:avLst/>
                <a:gdLst/>
                <a:ahLst/>
                <a:cxnLst>
                  <a:cxn ang="0">
                    <a:pos x="0" y="31"/>
                  </a:cxn>
                  <a:cxn ang="0">
                    <a:pos x="0" y="0"/>
                  </a:cxn>
                  <a:cxn ang="0">
                    <a:pos x="0" y="0"/>
                  </a:cxn>
                  <a:cxn ang="0">
                    <a:pos x="0" y="0"/>
                  </a:cxn>
                  <a:cxn ang="0">
                    <a:pos x="0" y="0"/>
                  </a:cxn>
                  <a:cxn ang="0">
                    <a:pos x="0" y="0"/>
                  </a:cxn>
                  <a:cxn ang="0">
                    <a:pos x="0" y="0"/>
                  </a:cxn>
                </a:cxnLst>
                <a:rect l="0" t="0" r="r" b="b"/>
                <a:pathLst>
                  <a:path h="31">
                    <a:moveTo>
                      <a:pt x="0" y="31"/>
                    </a:moveTo>
                    <a:lnTo>
                      <a:pt x="0" y="0"/>
                    </a:lnTo>
                    <a:lnTo>
                      <a:pt x="0" y="0"/>
                    </a:lnTo>
                    <a:lnTo>
                      <a:pt x="0" y="0"/>
                    </a:ln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8" name="Freeform 191"/>
              <p:cNvSpPr>
                <a:spLocks/>
              </p:cNvSpPr>
              <p:nvPr/>
            </p:nvSpPr>
            <p:spPr bwMode="auto">
              <a:xfrm>
                <a:off x="3620" y="2728"/>
                <a:ext cx="28" cy="31"/>
              </a:xfrm>
              <a:custGeom>
                <a:avLst/>
                <a:gdLst/>
                <a:ahLst/>
                <a:cxnLst>
                  <a:cxn ang="0">
                    <a:pos x="0" y="31"/>
                  </a:cxn>
                  <a:cxn ang="0">
                    <a:pos x="0" y="0"/>
                  </a:cxn>
                  <a:cxn ang="0">
                    <a:pos x="7" y="0"/>
                  </a:cxn>
                  <a:cxn ang="0">
                    <a:pos x="7" y="0"/>
                  </a:cxn>
                  <a:cxn ang="0">
                    <a:pos x="7" y="0"/>
                  </a:cxn>
                  <a:cxn ang="0">
                    <a:pos x="7" y="0"/>
                  </a:cxn>
                  <a:cxn ang="0">
                    <a:pos x="14" y="0"/>
                  </a:cxn>
                  <a:cxn ang="0">
                    <a:pos x="14" y="0"/>
                  </a:cxn>
                  <a:cxn ang="0">
                    <a:pos x="14" y="0"/>
                  </a:cxn>
                  <a:cxn ang="0">
                    <a:pos x="14" y="0"/>
                  </a:cxn>
                  <a:cxn ang="0">
                    <a:pos x="21" y="0"/>
                  </a:cxn>
                  <a:cxn ang="0">
                    <a:pos x="21" y="0"/>
                  </a:cxn>
                  <a:cxn ang="0">
                    <a:pos x="21" y="0"/>
                  </a:cxn>
                  <a:cxn ang="0">
                    <a:pos x="21" y="0"/>
                  </a:cxn>
                  <a:cxn ang="0">
                    <a:pos x="28" y="0"/>
                  </a:cxn>
                </a:cxnLst>
                <a:rect l="0" t="0" r="r" b="b"/>
                <a:pathLst>
                  <a:path w="28" h="31">
                    <a:moveTo>
                      <a:pt x="0" y="31"/>
                    </a:moveTo>
                    <a:lnTo>
                      <a:pt x="0" y="0"/>
                    </a:lnTo>
                    <a:lnTo>
                      <a:pt x="7" y="0"/>
                    </a:lnTo>
                    <a:lnTo>
                      <a:pt x="7" y="0"/>
                    </a:lnTo>
                    <a:lnTo>
                      <a:pt x="7" y="0"/>
                    </a:lnTo>
                    <a:lnTo>
                      <a:pt x="7" y="0"/>
                    </a:lnTo>
                    <a:lnTo>
                      <a:pt x="14" y="0"/>
                    </a:lnTo>
                    <a:lnTo>
                      <a:pt x="14" y="0"/>
                    </a:lnTo>
                    <a:lnTo>
                      <a:pt x="14" y="0"/>
                    </a:lnTo>
                    <a:lnTo>
                      <a:pt x="14" y="0"/>
                    </a:lnTo>
                    <a:lnTo>
                      <a:pt x="21" y="0"/>
                    </a:lnTo>
                    <a:lnTo>
                      <a:pt x="21" y="0"/>
                    </a:lnTo>
                    <a:lnTo>
                      <a:pt x="21" y="0"/>
                    </a:lnTo>
                    <a:lnTo>
                      <a:pt x="21"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19" name="Freeform 192"/>
              <p:cNvSpPr>
                <a:spLocks/>
              </p:cNvSpPr>
              <p:nvPr/>
            </p:nvSpPr>
            <p:spPr bwMode="auto">
              <a:xfrm>
                <a:off x="3648" y="2696"/>
                <a:ext cx="1" cy="47"/>
              </a:xfrm>
              <a:custGeom>
                <a:avLst/>
                <a:gdLst/>
                <a:ahLst/>
                <a:cxnLst>
                  <a:cxn ang="0">
                    <a:pos x="0" y="47"/>
                  </a:cxn>
                  <a:cxn ang="0">
                    <a:pos x="0" y="0"/>
                  </a:cxn>
                  <a:cxn ang="0">
                    <a:pos x="0" y="0"/>
                  </a:cxn>
                </a:cxnLst>
                <a:rect l="0" t="0" r="r" b="b"/>
                <a:pathLst>
                  <a:path h="47">
                    <a:moveTo>
                      <a:pt x="0" y="47"/>
                    </a:move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0" name="Freeform 193"/>
              <p:cNvSpPr>
                <a:spLocks/>
              </p:cNvSpPr>
              <p:nvPr/>
            </p:nvSpPr>
            <p:spPr bwMode="auto">
              <a:xfrm>
                <a:off x="3648" y="2672"/>
                <a:ext cx="7" cy="39"/>
              </a:xfrm>
              <a:custGeom>
                <a:avLst/>
                <a:gdLst/>
                <a:ahLst/>
                <a:cxnLst>
                  <a:cxn ang="0">
                    <a:pos x="0" y="39"/>
                  </a:cxn>
                  <a:cxn ang="0">
                    <a:pos x="0" y="0"/>
                  </a:cxn>
                  <a:cxn ang="0">
                    <a:pos x="7" y="0"/>
                  </a:cxn>
                  <a:cxn ang="0">
                    <a:pos x="7" y="0"/>
                  </a:cxn>
                  <a:cxn ang="0">
                    <a:pos x="7" y="0"/>
                  </a:cxn>
                </a:cxnLst>
                <a:rect l="0" t="0" r="r" b="b"/>
                <a:pathLst>
                  <a:path w="7" h="39">
                    <a:moveTo>
                      <a:pt x="0" y="39"/>
                    </a:moveTo>
                    <a:lnTo>
                      <a:pt x="0"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1" name="Freeform 194"/>
              <p:cNvSpPr>
                <a:spLocks/>
              </p:cNvSpPr>
              <p:nvPr/>
            </p:nvSpPr>
            <p:spPr bwMode="auto">
              <a:xfrm>
                <a:off x="3655" y="2656"/>
                <a:ext cx="1" cy="31"/>
              </a:xfrm>
              <a:custGeom>
                <a:avLst/>
                <a:gdLst/>
                <a:ahLst/>
                <a:cxnLst>
                  <a:cxn ang="0">
                    <a:pos x="0" y="31"/>
                  </a:cxn>
                  <a:cxn ang="0">
                    <a:pos x="0" y="0"/>
                  </a:cxn>
                  <a:cxn ang="0">
                    <a:pos x="0" y="0"/>
                  </a:cxn>
                </a:cxnLst>
                <a:rect l="0" t="0" r="r" b="b"/>
                <a:pathLst>
                  <a:path h="31">
                    <a:moveTo>
                      <a:pt x="0" y="31"/>
                    </a:move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2" name="Freeform 195"/>
              <p:cNvSpPr>
                <a:spLocks/>
              </p:cNvSpPr>
              <p:nvPr/>
            </p:nvSpPr>
            <p:spPr bwMode="auto">
              <a:xfrm>
                <a:off x="3655" y="2640"/>
                <a:ext cx="15" cy="31"/>
              </a:xfrm>
              <a:custGeom>
                <a:avLst/>
                <a:gdLst/>
                <a:ahLst/>
                <a:cxnLst>
                  <a:cxn ang="0">
                    <a:pos x="0" y="31"/>
                  </a:cxn>
                  <a:cxn ang="0">
                    <a:pos x="0" y="0"/>
                  </a:cxn>
                  <a:cxn ang="0">
                    <a:pos x="0" y="0"/>
                  </a:cxn>
                  <a:cxn ang="0">
                    <a:pos x="0" y="0"/>
                  </a:cxn>
                  <a:cxn ang="0">
                    <a:pos x="7" y="0"/>
                  </a:cxn>
                  <a:cxn ang="0">
                    <a:pos x="7" y="0"/>
                  </a:cxn>
                  <a:cxn ang="0">
                    <a:pos x="7" y="0"/>
                  </a:cxn>
                  <a:cxn ang="0">
                    <a:pos x="7" y="0"/>
                  </a:cxn>
                  <a:cxn ang="0">
                    <a:pos x="15" y="0"/>
                  </a:cxn>
                </a:cxnLst>
                <a:rect l="0" t="0" r="r" b="b"/>
                <a:pathLst>
                  <a:path w="15" h="31">
                    <a:moveTo>
                      <a:pt x="0" y="31"/>
                    </a:moveTo>
                    <a:lnTo>
                      <a:pt x="0" y="0"/>
                    </a:lnTo>
                    <a:lnTo>
                      <a:pt x="0" y="0"/>
                    </a:lnTo>
                    <a:lnTo>
                      <a:pt x="0" y="0"/>
                    </a:lnTo>
                    <a:lnTo>
                      <a:pt x="7" y="0"/>
                    </a:lnTo>
                    <a:lnTo>
                      <a:pt x="7" y="0"/>
                    </a:lnTo>
                    <a:lnTo>
                      <a:pt x="7" y="0"/>
                    </a:lnTo>
                    <a:lnTo>
                      <a:pt x="7" y="0"/>
                    </a:lnTo>
                    <a:lnTo>
                      <a:pt x="1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3" name="Freeform 196"/>
              <p:cNvSpPr>
                <a:spLocks/>
              </p:cNvSpPr>
              <p:nvPr/>
            </p:nvSpPr>
            <p:spPr bwMode="auto">
              <a:xfrm>
                <a:off x="3670" y="2624"/>
                <a:ext cx="64" cy="31"/>
              </a:xfrm>
              <a:custGeom>
                <a:avLst/>
                <a:gdLst/>
                <a:ahLst/>
                <a:cxnLst>
                  <a:cxn ang="0">
                    <a:pos x="0" y="31"/>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35" y="0"/>
                  </a:cxn>
                  <a:cxn ang="0">
                    <a:pos x="35" y="0"/>
                  </a:cxn>
                  <a:cxn ang="0">
                    <a:pos x="35" y="0"/>
                  </a:cxn>
                  <a:cxn ang="0">
                    <a:pos x="35" y="0"/>
                  </a:cxn>
                  <a:cxn ang="0">
                    <a:pos x="35" y="0"/>
                  </a:cxn>
                  <a:cxn ang="0">
                    <a:pos x="35" y="0"/>
                  </a:cxn>
                  <a:cxn ang="0">
                    <a:pos x="35" y="0"/>
                  </a:cxn>
                  <a:cxn ang="0">
                    <a:pos x="35" y="0"/>
                  </a:cxn>
                  <a:cxn ang="0">
                    <a:pos x="35" y="0"/>
                  </a:cxn>
                  <a:cxn ang="0">
                    <a:pos x="35" y="0"/>
                  </a:cxn>
                  <a:cxn ang="0">
                    <a:pos x="42" y="0"/>
                  </a:cxn>
                  <a:cxn ang="0">
                    <a:pos x="42" y="0"/>
                  </a:cxn>
                  <a:cxn ang="0">
                    <a:pos x="42" y="0"/>
                  </a:cxn>
                  <a:cxn ang="0">
                    <a:pos x="42" y="0"/>
                  </a:cxn>
                  <a:cxn ang="0">
                    <a:pos x="49" y="0"/>
                  </a:cxn>
                  <a:cxn ang="0">
                    <a:pos x="49" y="0"/>
                  </a:cxn>
                  <a:cxn ang="0">
                    <a:pos x="56" y="0"/>
                  </a:cxn>
                  <a:cxn ang="0">
                    <a:pos x="56" y="0"/>
                  </a:cxn>
                  <a:cxn ang="0">
                    <a:pos x="56" y="0"/>
                  </a:cxn>
                  <a:cxn ang="0">
                    <a:pos x="56" y="0"/>
                  </a:cxn>
                  <a:cxn ang="0">
                    <a:pos x="64" y="0"/>
                  </a:cxn>
                  <a:cxn ang="0">
                    <a:pos x="64" y="0"/>
                  </a:cxn>
                </a:cxnLst>
                <a:rect l="0" t="0" r="r" b="b"/>
                <a:pathLst>
                  <a:path w="64" h="31">
                    <a:moveTo>
                      <a:pt x="0" y="31"/>
                    </a:moveTo>
                    <a:lnTo>
                      <a:pt x="0" y="0"/>
                    </a:lnTo>
                    <a:lnTo>
                      <a:pt x="0" y="0"/>
                    </a:lnTo>
                    <a:lnTo>
                      <a:pt x="0" y="0"/>
                    </a:lnTo>
                    <a:lnTo>
                      <a:pt x="0" y="0"/>
                    </a:lnTo>
                    <a:lnTo>
                      <a:pt x="0"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28" y="0"/>
                    </a:lnTo>
                    <a:lnTo>
                      <a:pt x="28" y="0"/>
                    </a:lnTo>
                    <a:lnTo>
                      <a:pt x="28" y="0"/>
                    </a:lnTo>
                    <a:lnTo>
                      <a:pt x="28" y="0"/>
                    </a:lnTo>
                    <a:lnTo>
                      <a:pt x="28" y="0"/>
                    </a:lnTo>
                    <a:lnTo>
                      <a:pt x="28" y="0"/>
                    </a:lnTo>
                    <a:lnTo>
                      <a:pt x="35" y="0"/>
                    </a:lnTo>
                    <a:lnTo>
                      <a:pt x="35" y="0"/>
                    </a:lnTo>
                    <a:lnTo>
                      <a:pt x="35" y="0"/>
                    </a:lnTo>
                    <a:lnTo>
                      <a:pt x="35" y="0"/>
                    </a:lnTo>
                    <a:lnTo>
                      <a:pt x="35" y="0"/>
                    </a:lnTo>
                    <a:lnTo>
                      <a:pt x="35" y="0"/>
                    </a:lnTo>
                    <a:lnTo>
                      <a:pt x="35" y="0"/>
                    </a:lnTo>
                    <a:lnTo>
                      <a:pt x="35" y="0"/>
                    </a:lnTo>
                    <a:lnTo>
                      <a:pt x="35" y="0"/>
                    </a:lnTo>
                    <a:lnTo>
                      <a:pt x="35" y="0"/>
                    </a:lnTo>
                    <a:lnTo>
                      <a:pt x="42" y="0"/>
                    </a:lnTo>
                    <a:lnTo>
                      <a:pt x="42" y="0"/>
                    </a:lnTo>
                    <a:lnTo>
                      <a:pt x="42" y="0"/>
                    </a:lnTo>
                    <a:lnTo>
                      <a:pt x="42" y="0"/>
                    </a:lnTo>
                    <a:lnTo>
                      <a:pt x="49" y="0"/>
                    </a:lnTo>
                    <a:lnTo>
                      <a:pt x="49" y="0"/>
                    </a:lnTo>
                    <a:lnTo>
                      <a:pt x="56" y="0"/>
                    </a:lnTo>
                    <a:lnTo>
                      <a:pt x="56" y="0"/>
                    </a:lnTo>
                    <a:lnTo>
                      <a:pt x="56" y="0"/>
                    </a:lnTo>
                    <a:lnTo>
                      <a:pt x="56" y="0"/>
                    </a:lnTo>
                    <a:lnTo>
                      <a:pt x="64" y="0"/>
                    </a:lnTo>
                    <a:lnTo>
                      <a:pt x="6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4" name="Line 197"/>
              <p:cNvSpPr>
                <a:spLocks noChangeShapeType="1"/>
              </p:cNvSpPr>
              <p:nvPr/>
            </p:nvSpPr>
            <p:spPr bwMode="auto">
              <a:xfrm>
                <a:off x="3734" y="2624"/>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525" name="Freeform 198"/>
              <p:cNvSpPr>
                <a:spLocks/>
              </p:cNvSpPr>
              <p:nvPr/>
            </p:nvSpPr>
            <p:spPr bwMode="auto">
              <a:xfrm>
                <a:off x="3748" y="2624"/>
                <a:ext cx="28" cy="1"/>
              </a:xfrm>
              <a:custGeom>
                <a:avLst/>
                <a:gdLst/>
                <a:ahLst/>
                <a:cxnLst>
                  <a:cxn ang="0">
                    <a:pos x="0" y="0"/>
                  </a:cxn>
                  <a:cxn ang="0">
                    <a:pos x="0" y="0"/>
                  </a:cxn>
                  <a:cxn ang="0">
                    <a:pos x="0" y="0"/>
                  </a:cxn>
                  <a:cxn ang="0">
                    <a:pos x="0"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Lst>
                <a:rect l="0" t="0" r="r" b="b"/>
                <a:pathLst>
                  <a:path w="28">
                    <a:moveTo>
                      <a:pt x="0" y="0"/>
                    </a:moveTo>
                    <a:lnTo>
                      <a:pt x="0" y="0"/>
                    </a:lnTo>
                    <a:lnTo>
                      <a:pt x="0" y="0"/>
                    </a:lnTo>
                    <a:lnTo>
                      <a:pt x="0"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8" y="0"/>
                    </a:lnTo>
                    <a:lnTo>
                      <a:pt x="28"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6" name="Freeform 199"/>
              <p:cNvSpPr>
                <a:spLocks/>
              </p:cNvSpPr>
              <p:nvPr/>
            </p:nvSpPr>
            <p:spPr bwMode="auto">
              <a:xfrm>
                <a:off x="3776" y="2600"/>
                <a:ext cx="14" cy="39"/>
              </a:xfrm>
              <a:custGeom>
                <a:avLst/>
                <a:gdLst/>
                <a:ahLst/>
                <a:cxnLst>
                  <a:cxn ang="0">
                    <a:pos x="0" y="39"/>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14" y="0"/>
                  </a:cxn>
                  <a:cxn ang="0">
                    <a:pos x="14" y="0"/>
                  </a:cxn>
                  <a:cxn ang="0">
                    <a:pos x="14" y="0"/>
                  </a:cxn>
                </a:cxnLst>
                <a:rect l="0" t="0" r="r" b="b"/>
                <a:pathLst>
                  <a:path w="14" h="39">
                    <a:moveTo>
                      <a:pt x="0" y="39"/>
                    </a:move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14"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7" name="Freeform 200"/>
              <p:cNvSpPr>
                <a:spLocks/>
              </p:cNvSpPr>
              <p:nvPr/>
            </p:nvSpPr>
            <p:spPr bwMode="auto">
              <a:xfrm>
                <a:off x="3790" y="2584"/>
                <a:ext cx="8" cy="31"/>
              </a:xfrm>
              <a:custGeom>
                <a:avLst/>
                <a:gdLst/>
                <a:ahLst/>
                <a:cxnLst>
                  <a:cxn ang="0">
                    <a:pos x="0" y="31"/>
                  </a:cxn>
                  <a:cxn ang="0">
                    <a:pos x="0" y="0"/>
                  </a:cxn>
                  <a:cxn ang="0">
                    <a:pos x="0" y="0"/>
                  </a:cxn>
                  <a:cxn ang="0">
                    <a:pos x="0" y="0"/>
                  </a:cxn>
                  <a:cxn ang="0">
                    <a:pos x="0" y="0"/>
                  </a:cxn>
                  <a:cxn ang="0">
                    <a:pos x="0" y="0"/>
                  </a:cxn>
                  <a:cxn ang="0">
                    <a:pos x="8" y="0"/>
                  </a:cxn>
                </a:cxnLst>
                <a:rect l="0" t="0" r="r" b="b"/>
                <a:pathLst>
                  <a:path w="8" h="31">
                    <a:moveTo>
                      <a:pt x="0" y="31"/>
                    </a:moveTo>
                    <a:lnTo>
                      <a:pt x="0" y="0"/>
                    </a:lnTo>
                    <a:lnTo>
                      <a:pt x="0" y="0"/>
                    </a:lnTo>
                    <a:lnTo>
                      <a:pt x="0" y="0"/>
                    </a:lnTo>
                    <a:lnTo>
                      <a:pt x="0" y="0"/>
                    </a:lnTo>
                    <a:lnTo>
                      <a:pt x="0" y="0"/>
                    </a:lnTo>
                    <a:lnTo>
                      <a:pt x="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8" name="Freeform 201"/>
              <p:cNvSpPr>
                <a:spLocks/>
              </p:cNvSpPr>
              <p:nvPr/>
            </p:nvSpPr>
            <p:spPr bwMode="auto">
              <a:xfrm>
                <a:off x="3798" y="2560"/>
                <a:ext cx="7" cy="39"/>
              </a:xfrm>
              <a:custGeom>
                <a:avLst/>
                <a:gdLst/>
                <a:ahLst/>
                <a:cxnLst>
                  <a:cxn ang="0">
                    <a:pos x="0" y="39"/>
                  </a:cxn>
                  <a:cxn ang="0">
                    <a:pos x="0" y="0"/>
                  </a:cxn>
                  <a:cxn ang="0">
                    <a:pos x="7" y="0"/>
                  </a:cxn>
                </a:cxnLst>
                <a:rect l="0" t="0" r="r" b="b"/>
                <a:pathLst>
                  <a:path w="7" h="39">
                    <a:moveTo>
                      <a:pt x="0" y="39"/>
                    </a:moveTo>
                    <a:lnTo>
                      <a:pt x="0"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29" name="Freeform 202"/>
              <p:cNvSpPr>
                <a:spLocks/>
              </p:cNvSpPr>
              <p:nvPr/>
            </p:nvSpPr>
            <p:spPr bwMode="auto">
              <a:xfrm>
                <a:off x="3805" y="2536"/>
                <a:ext cx="21" cy="39"/>
              </a:xfrm>
              <a:custGeom>
                <a:avLst/>
                <a:gdLst/>
                <a:ahLst/>
                <a:cxnLst>
                  <a:cxn ang="0">
                    <a:pos x="0" y="39"/>
                  </a:cxn>
                  <a:cxn ang="0">
                    <a:pos x="0" y="0"/>
                  </a:cxn>
                  <a:cxn ang="0">
                    <a:pos x="0" y="0"/>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21" y="0"/>
                  </a:cxn>
                </a:cxnLst>
                <a:rect l="0" t="0" r="r" b="b"/>
                <a:pathLst>
                  <a:path w="21" h="39">
                    <a:moveTo>
                      <a:pt x="0" y="39"/>
                    </a:move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14" y="0"/>
                    </a:lnTo>
                    <a:lnTo>
                      <a:pt x="14"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30" name="Freeform 203"/>
              <p:cNvSpPr>
                <a:spLocks/>
              </p:cNvSpPr>
              <p:nvPr/>
            </p:nvSpPr>
            <p:spPr bwMode="auto">
              <a:xfrm>
                <a:off x="3826" y="2512"/>
                <a:ext cx="28" cy="39"/>
              </a:xfrm>
              <a:custGeom>
                <a:avLst/>
                <a:gdLst/>
                <a:ahLst/>
                <a:cxnLst>
                  <a:cxn ang="0">
                    <a:pos x="0" y="39"/>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8" y="0"/>
                  </a:cxn>
                  <a:cxn ang="0">
                    <a:pos x="28" y="0"/>
                  </a:cxn>
                  <a:cxn ang="0">
                    <a:pos x="28" y="0"/>
                  </a:cxn>
                  <a:cxn ang="0">
                    <a:pos x="28" y="0"/>
                  </a:cxn>
                  <a:cxn ang="0">
                    <a:pos x="28" y="0"/>
                  </a:cxn>
                </a:cxnLst>
                <a:rect l="0" t="0" r="r" b="b"/>
                <a:pathLst>
                  <a:path w="28" h="39">
                    <a:moveTo>
                      <a:pt x="0" y="39"/>
                    </a:move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8" y="0"/>
                    </a:lnTo>
                    <a:lnTo>
                      <a:pt x="28" y="0"/>
                    </a:lnTo>
                    <a:lnTo>
                      <a:pt x="28"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31" name="Freeform 204"/>
              <p:cNvSpPr>
                <a:spLocks/>
              </p:cNvSpPr>
              <p:nvPr/>
            </p:nvSpPr>
            <p:spPr bwMode="auto">
              <a:xfrm>
                <a:off x="3854" y="2488"/>
                <a:ext cx="29" cy="39"/>
              </a:xfrm>
              <a:custGeom>
                <a:avLst/>
                <a:gdLst/>
                <a:ahLst/>
                <a:cxnLst>
                  <a:cxn ang="0">
                    <a:pos x="0" y="39"/>
                  </a:cxn>
                  <a:cxn ang="0">
                    <a:pos x="0" y="0"/>
                  </a:cxn>
                  <a:cxn ang="0">
                    <a:pos x="0" y="0"/>
                  </a:cxn>
                  <a:cxn ang="0">
                    <a:pos x="0" y="0"/>
                  </a:cxn>
                  <a:cxn ang="0">
                    <a:pos x="8" y="0"/>
                  </a:cxn>
                  <a:cxn ang="0">
                    <a:pos x="8" y="0"/>
                  </a:cxn>
                  <a:cxn ang="0">
                    <a:pos x="15" y="0"/>
                  </a:cxn>
                  <a:cxn ang="0">
                    <a:pos x="15" y="0"/>
                  </a:cxn>
                  <a:cxn ang="0">
                    <a:pos x="22" y="0"/>
                  </a:cxn>
                  <a:cxn ang="0">
                    <a:pos x="22" y="0"/>
                  </a:cxn>
                  <a:cxn ang="0">
                    <a:pos x="22" y="0"/>
                  </a:cxn>
                  <a:cxn ang="0">
                    <a:pos x="22" y="0"/>
                  </a:cxn>
                  <a:cxn ang="0">
                    <a:pos x="29" y="0"/>
                  </a:cxn>
                  <a:cxn ang="0">
                    <a:pos x="29" y="0"/>
                  </a:cxn>
                  <a:cxn ang="0">
                    <a:pos x="29" y="0"/>
                  </a:cxn>
                </a:cxnLst>
                <a:rect l="0" t="0" r="r" b="b"/>
                <a:pathLst>
                  <a:path w="29" h="39">
                    <a:moveTo>
                      <a:pt x="0" y="39"/>
                    </a:moveTo>
                    <a:lnTo>
                      <a:pt x="0" y="0"/>
                    </a:lnTo>
                    <a:lnTo>
                      <a:pt x="0" y="0"/>
                    </a:lnTo>
                    <a:lnTo>
                      <a:pt x="0" y="0"/>
                    </a:lnTo>
                    <a:lnTo>
                      <a:pt x="8" y="0"/>
                    </a:lnTo>
                    <a:lnTo>
                      <a:pt x="8" y="0"/>
                    </a:lnTo>
                    <a:lnTo>
                      <a:pt x="15" y="0"/>
                    </a:lnTo>
                    <a:lnTo>
                      <a:pt x="15" y="0"/>
                    </a:lnTo>
                    <a:lnTo>
                      <a:pt x="22" y="0"/>
                    </a:lnTo>
                    <a:lnTo>
                      <a:pt x="22" y="0"/>
                    </a:lnTo>
                    <a:lnTo>
                      <a:pt x="22" y="0"/>
                    </a:lnTo>
                    <a:lnTo>
                      <a:pt x="22" y="0"/>
                    </a:lnTo>
                    <a:lnTo>
                      <a:pt x="29" y="0"/>
                    </a:lnTo>
                    <a:lnTo>
                      <a:pt x="29" y="0"/>
                    </a:lnTo>
                    <a:lnTo>
                      <a:pt x="29"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532" name="Freeform 205"/>
              <p:cNvSpPr>
                <a:spLocks/>
              </p:cNvSpPr>
              <p:nvPr/>
            </p:nvSpPr>
            <p:spPr bwMode="auto">
              <a:xfrm>
                <a:off x="3883" y="2464"/>
                <a:ext cx="1" cy="39"/>
              </a:xfrm>
              <a:custGeom>
                <a:avLst/>
                <a:gdLst/>
                <a:ahLst/>
                <a:cxnLst>
                  <a:cxn ang="0">
                    <a:pos x="0" y="39"/>
                  </a:cxn>
                  <a:cxn ang="0">
                    <a:pos x="0" y="0"/>
                  </a:cxn>
                  <a:cxn ang="0">
                    <a:pos x="0" y="0"/>
                  </a:cxn>
                </a:cxnLst>
                <a:rect l="0" t="0" r="r" b="b"/>
                <a:pathLst>
                  <a:path h="39">
                    <a:moveTo>
                      <a:pt x="0" y="39"/>
                    </a:move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grpSp>
        <p:sp>
          <p:nvSpPr>
            <p:cNvPr id="274" name="Freeform 206"/>
            <p:cNvSpPr>
              <a:spLocks/>
            </p:cNvSpPr>
            <p:nvPr/>
          </p:nvSpPr>
          <p:spPr bwMode="auto">
            <a:xfrm>
              <a:off x="3883" y="2272"/>
              <a:ext cx="35" cy="39"/>
            </a:xfrm>
            <a:custGeom>
              <a:avLst/>
              <a:gdLst/>
              <a:ahLst/>
              <a:cxnLst>
                <a:cxn ang="0">
                  <a:pos x="0" y="39"/>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 ang="0">
                  <a:pos x="28" y="0"/>
                </a:cxn>
                <a:cxn ang="0">
                  <a:pos x="35" y="0"/>
                </a:cxn>
                <a:cxn ang="0">
                  <a:pos x="35" y="0"/>
                </a:cxn>
                <a:cxn ang="0">
                  <a:pos x="35" y="0"/>
                </a:cxn>
                <a:cxn ang="0">
                  <a:pos x="35" y="0"/>
                </a:cxn>
                <a:cxn ang="0">
                  <a:pos x="35" y="0"/>
                </a:cxn>
                <a:cxn ang="0">
                  <a:pos x="35" y="0"/>
                </a:cxn>
              </a:cxnLst>
              <a:rect l="0" t="0" r="r" b="b"/>
              <a:pathLst>
                <a:path w="35" h="39">
                  <a:moveTo>
                    <a:pt x="0" y="39"/>
                  </a:moveTo>
                  <a:lnTo>
                    <a:pt x="0" y="0"/>
                  </a:lnTo>
                  <a:lnTo>
                    <a:pt x="0" y="0"/>
                  </a:lnTo>
                  <a:lnTo>
                    <a:pt x="0" y="0"/>
                  </a:lnTo>
                  <a:lnTo>
                    <a:pt x="0" y="0"/>
                  </a:lnTo>
                  <a:lnTo>
                    <a:pt x="0" y="0"/>
                  </a:lnTo>
                  <a:lnTo>
                    <a:pt x="7" y="0"/>
                  </a:lnTo>
                  <a:lnTo>
                    <a:pt x="7" y="0"/>
                  </a:lnTo>
                  <a:lnTo>
                    <a:pt x="7" y="0"/>
                  </a:lnTo>
                  <a:lnTo>
                    <a:pt x="7" y="0"/>
                  </a:lnTo>
                  <a:lnTo>
                    <a:pt x="14" y="0"/>
                  </a:lnTo>
                  <a:lnTo>
                    <a:pt x="14" y="0"/>
                  </a:lnTo>
                  <a:lnTo>
                    <a:pt x="14" y="0"/>
                  </a:lnTo>
                  <a:lnTo>
                    <a:pt x="14"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35" y="0"/>
                  </a:lnTo>
                  <a:lnTo>
                    <a:pt x="35" y="0"/>
                  </a:lnTo>
                  <a:lnTo>
                    <a:pt x="35" y="0"/>
                  </a:lnTo>
                  <a:lnTo>
                    <a:pt x="35" y="0"/>
                  </a:lnTo>
                  <a:lnTo>
                    <a:pt x="35" y="0"/>
                  </a:lnTo>
                  <a:lnTo>
                    <a:pt x="3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75" name="Line 207"/>
            <p:cNvSpPr>
              <a:spLocks noChangeShapeType="1"/>
            </p:cNvSpPr>
            <p:nvPr/>
          </p:nvSpPr>
          <p:spPr bwMode="auto">
            <a:xfrm>
              <a:off x="3918" y="2272"/>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76" name="Freeform 208"/>
            <p:cNvSpPr>
              <a:spLocks/>
            </p:cNvSpPr>
            <p:nvPr/>
          </p:nvSpPr>
          <p:spPr bwMode="auto">
            <a:xfrm>
              <a:off x="3933" y="2272"/>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77" name="Freeform 209"/>
            <p:cNvSpPr>
              <a:spLocks/>
            </p:cNvSpPr>
            <p:nvPr/>
          </p:nvSpPr>
          <p:spPr bwMode="auto">
            <a:xfrm>
              <a:off x="3933" y="2248"/>
              <a:ext cx="1" cy="39"/>
            </a:xfrm>
            <a:custGeom>
              <a:avLst/>
              <a:gdLst/>
              <a:ahLst/>
              <a:cxnLst>
                <a:cxn ang="0">
                  <a:pos x="0" y="39"/>
                </a:cxn>
                <a:cxn ang="0">
                  <a:pos x="0" y="0"/>
                </a:cxn>
                <a:cxn ang="0">
                  <a:pos x="0" y="0"/>
                </a:cxn>
                <a:cxn ang="0">
                  <a:pos x="0" y="0"/>
                </a:cxn>
              </a:cxnLst>
              <a:rect l="0" t="0" r="r" b="b"/>
              <a:pathLst>
                <a:path h="39">
                  <a:moveTo>
                    <a:pt x="0" y="39"/>
                  </a:move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78" name="Line 210"/>
            <p:cNvSpPr>
              <a:spLocks noChangeShapeType="1"/>
            </p:cNvSpPr>
            <p:nvPr/>
          </p:nvSpPr>
          <p:spPr bwMode="auto">
            <a:xfrm>
              <a:off x="3933" y="2248"/>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79" name="Freeform 211"/>
            <p:cNvSpPr>
              <a:spLocks/>
            </p:cNvSpPr>
            <p:nvPr/>
          </p:nvSpPr>
          <p:spPr bwMode="auto">
            <a:xfrm>
              <a:off x="3947" y="2248"/>
              <a:ext cx="57" cy="1"/>
            </a:xfrm>
            <a:custGeom>
              <a:avLst/>
              <a:gdLst/>
              <a:ahLst/>
              <a:cxnLst>
                <a:cxn ang="0">
                  <a:pos x="0" y="0"/>
                </a:cxn>
                <a:cxn ang="0">
                  <a:pos x="0" y="0"/>
                </a:cxn>
                <a:cxn ang="0">
                  <a:pos x="0" y="0"/>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28" y="0"/>
                </a:cxn>
                <a:cxn ang="0">
                  <a:pos x="35" y="0"/>
                </a:cxn>
                <a:cxn ang="0">
                  <a:pos x="35" y="0"/>
                </a:cxn>
                <a:cxn ang="0">
                  <a:pos x="35" y="0"/>
                </a:cxn>
                <a:cxn ang="0">
                  <a:pos x="35" y="0"/>
                </a:cxn>
                <a:cxn ang="0">
                  <a:pos x="35" y="0"/>
                </a:cxn>
                <a:cxn ang="0">
                  <a:pos x="35" y="0"/>
                </a:cxn>
                <a:cxn ang="0">
                  <a:pos x="35" y="0"/>
                </a:cxn>
                <a:cxn ang="0">
                  <a:pos x="35" y="0"/>
                </a:cxn>
                <a:cxn ang="0">
                  <a:pos x="35" y="0"/>
                </a:cxn>
                <a:cxn ang="0">
                  <a:pos x="35" y="0"/>
                </a:cxn>
                <a:cxn ang="0">
                  <a:pos x="43" y="0"/>
                </a:cxn>
                <a:cxn ang="0">
                  <a:pos x="43" y="0"/>
                </a:cxn>
                <a:cxn ang="0">
                  <a:pos x="43" y="0"/>
                </a:cxn>
                <a:cxn ang="0">
                  <a:pos x="43" y="0"/>
                </a:cxn>
                <a:cxn ang="0">
                  <a:pos x="43" y="0"/>
                </a:cxn>
                <a:cxn ang="0">
                  <a:pos x="43" y="0"/>
                </a:cxn>
                <a:cxn ang="0">
                  <a:pos x="50" y="0"/>
                </a:cxn>
                <a:cxn ang="0">
                  <a:pos x="50" y="0"/>
                </a:cxn>
                <a:cxn ang="0">
                  <a:pos x="50" y="0"/>
                </a:cxn>
                <a:cxn ang="0">
                  <a:pos x="50" y="0"/>
                </a:cxn>
                <a:cxn ang="0">
                  <a:pos x="57" y="0"/>
                </a:cxn>
                <a:cxn ang="0">
                  <a:pos x="57" y="0"/>
                </a:cxn>
                <a:cxn ang="0">
                  <a:pos x="57" y="0"/>
                </a:cxn>
                <a:cxn ang="0">
                  <a:pos x="57" y="0"/>
                </a:cxn>
                <a:cxn ang="0">
                  <a:pos x="57" y="0"/>
                </a:cxn>
                <a:cxn ang="0">
                  <a:pos x="57" y="0"/>
                </a:cxn>
              </a:cxnLst>
              <a:rect l="0" t="0" r="r" b="b"/>
              <a:pathLst>
                <a:path w="57">
                  <a:moveTo>
                    <a:pt x="0" y="0"/>
                  </a:moveTo>
                  <a:lnTo>
                    <a:pt x="0" y="0"/>
                  </a:lnTo>
                  <a:lnTo>
                    <a:pt x="0" y="0"/>
                  </a:lnTo>
                  <a:lnTo>
                    <a:pt x="0" y="0"/>
                  </a:lnTo>
                  <a:lnTo>
                    <a:pt x="0" y="0"/>
                  </a:lnTo>
                  <a:lnTo>
                    <a:pt x="0" y="0"/>
                  </a:lnTo>
                  <a:lnTo>
                    <a:pt x="7" y="0"/>
                  </a:lnTo>
                  <a:lnTo>
                    <a:pt x="7" y="0"/>
                  </a:lnTo>
                  <a:lnTo>
                    <a:pt x="7" y="0"/>
                  </a:lnTo>
                  <a:lnTo>
                    <a:pt x="7" y="0"/>
                  </a:lnTo>
                  <a:lnTo>
                    <a:pt x="14" y="0"/>
                  </a:lnTo>
                  <a:lnTo>
                    <a:pt x="14" y="0"/>
                  </a:lnTo>
                  <a:lnTo>
                    <a:pt x="14" y="0"/>
                  </a:lnTo>
                  <a:lnTo>
                    <a:pt x="14" y="0"/>
                  </a:lnTo>
                  <a:lnTo>
                    <a:pt x="21" y="0"/>
                  </a:lnTo>
                  <a:lnTo>
                    <a:pt x="21" y="0"/>
                  </a:lnTo>
                  <a:lnTo>
                    <a:pt x="21" y="0"/>
                  </a:lnTo>
                  <a:lnTo>
                    <a:pt x="21" y="0"/>
                  </a:lnTo>
                  <a:lnTo>
                    <a:pt x="21" y="0"/>
                  </a:lnTo>
                  <a:lnTo>
                    <a:pt x="21" y="0"/>
                  </a:lnTo>
                  <a:lnTo>
                    <a:pt x="28" y="0"/>
                  </a:lnTo>
                  <a:lnTo>
                    <a:pt x="28" y="0"/>
                  </a:lnTo>
                  <a:lnTo>
                    <a:pt x="28" y="0"/>
                  </a:lnTo>
                  <a:lnTo>
                    <a:pt x="28" y="0"/>
                  </a:lnTo>
                  <a:lnTo>
                    <a:pt x="28" y="0"/>
                  </a:lnTo>
                  <a:lnTo>
                    <a:pt x="28" y="0"/>
                  </a:lnTo>
                  <a:lnTo>
                    <a:pt x="28" y="0"/>
                  </a:lnTo>
                  <a:lnTo>
                    <a:pt x="28" y="0"/>
                  </a:lnTo>
                  <a:lnTo>
                    <a:pt x="28" y="0"/>
                  </a:lnTo>
                  <a:lnTo>
                    <a:pt x="28" y="0"/>
                  </a:lnTo>
                  <a:lnTo>
                    <a:pt x="28" y="0"/>
                  </a:lnTo>
                  <a:lnTo>
                    <a:pt x="28" y="0"/>
                  </a:lnTo>
                  <a:lnTo>
                    <a:pt x="35" y="0"/>
                  </a:lnTo>
                  <a:lnTo>
                    <a:pt x="35" y="0"/>
                  </a:lnTo>
                  <a:lnTo>
                    <a:pt x="35" y="0"/>
                  </a:lnTo>
                  <a:lnTo>
                    <a:pt x="35" y="0"/>
                  </a:lnTo>
                  <a:lnTo>
                    <a:pt x="35" y="0"/>
                  </a:lnTo>
                  <a:lnTo>
                    <a:pt x="35" y="0"/>
                  </a:lnTo>
                  <a:lnTo>
                    <a:pt x="35" y="0"/>
                  </a:lnTo>
                  <a:lnTo>
                    <a:pt x="35" y="0"/>
                  </a:lnTo>
                  <a:lnTo>
                    <a:pt x="35" y="0"/>
                  </a:lnTo>
                  <a:lnTo>
                    <a:pt x="35" y="0"/>
                  </a:lnTo>
                  <a:lnTo>
                    <a:pt x="43" y="0"/>
                  </a:lnTo>
                  <a:lnTo>
                    <a:pt x="43" y="0"/>
                  </a:lnTo>
                  <a:lnTo>
                    <a:pt x="43" y="0"/>
                  </a:lnTo>
                  <a:lnTo>
                    <a:pt x="43" y="0"/>
                  </a:lnTo>
                  <a:lnTo>
                    <a:pt x="43" y="0"/>
                  </a:lnTo>
                  <a:lnTo>
                    <a:pt x="43" y="0"/>
                  </a:lnTo>
                  <a:lnTo>
                    <a:pt x="50" y="0"/>
                  </a:lnTo>
                  <a:lnTo>
                    <a:pt x="50" y="0"/>
                  </a:lnTo>
                  <a:lnTo>
                    <a:pt x="50" y="0"/>
                  </a:lnTo>
                  <a:lnTo>
                    <a:pt x="50" y="0"/>
                  </a:lnTo>
                  <a:lnTo>
                    <a:pt x="57" y="0"/>
                  </a:lnTo>
                  <a:lnTo>
                    <a:pt x="57" y="0"/>
                  </a:lnTo>
                  <a:lnTo>
                    <a:pt x="57" y="0"/>
                  </a:lnTo>
                  <a:lnTo>
                    <a:pt x="57" y="0"/>
                  </a:lnTo>
                  <a:lnTo>
                    <a:pt x="57" y="0"/>
                  </a:lnTo>
                  <a:lnTo>
                    <a:pt x="5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0" name="Line 212"/>
            <p:cNvSpPr>
              <a:spLocks noChangeShapeType="1"/>
            </p:cNvSpPr>
            <p:nvPr/>
          </p:nvSpPr>
          <p:spPr bwMode="auto">
            <a:xfrm>
              <a:off x="4004" y="2248"/>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81" name="Freeform 213"/>
            <p:cNvSpPr>
              <a:spLocks/>
            </p:cNvSpPr>
            <p:nvPr/>
          </p:nvSpPr>
          <p:spPr bwMode="auto">
            <a:xfrm>
              <a:off x="4018" y="2224"/>
              <a:ext cx="21" cy="39"/>
            </a:xfrm>
            <a:custGeom>
              <a:avLst/>
              <a:gdLst/>
              <a:ahLst/>
              <a:cxnLst>
                <a:cxn ang="0">
                  <a:pos x="0" y="39"/>
                </a:cxn>
                <a:cxn ang="0">
                  <a:pos x="0" y="0"/>
                </a:cxn>
                <a:cxn ang="0">
                  <a:pos x="0" y="0"/>
                </a:cxn>
                <a:cxn ang="0">
                  <a:pos x="0" y="0"/>
                </a:cxn>
                <a:cxn ang="0">
                  <a:pos x="7" y="0"/>
                </a:cxn>
                <a:cxn ang="0">
                  <a:pos x="7" y="0"/>
                </a:cxn>
                <a:cxn ang="0">
                  <a:pos x="14" y="0"/>
                </a:cxn>
                <a:cxn ang="0">
                  <a:pos x="14" y="0"/>
                </a:cxn>
                <a:cxn ang="0">
                  <a:pos x="14" y="0"/>
                </a:cxn>
                <a:cxn ang="0">
                  <a:pos x="14" y="0"/>
                </a:cxn>
                <a:cxn ang="0">
                  <a:pos x="14" y="0"/>
                </a:cxn>
                <a:cxn ang="0">
                  <a:pos x="14" y="0"/>
                </a:cxn>
                <a:cxn ang="0">
                  <a:pos x="14" y="0"/>
                </a:cxn>
                <a:cxn ang="0">
                  <a:pos x="14" y="0"/>
                </a:cxn>
                <a:cxn ang="0">
                  <a:pos x="14" y="0"/>
                </a:cxn>
                <a:cxn ang="0">
                  <a:pos x="14" y="0"/>
                </a:cxn>
                <a:cxn ang="0">
                  <a:pos x="21" y="0"/>
                </a:cxn>
                <a:cxn ang="0">
                  <a:pos x="21" y="0"/>
                </a:cxn>
                <a:cxn ang="0">
                  <a:pos x="21" y="0"/>
                </a:cxn>
              </a:cxnLst>
              <a:rect l="0" t="0" r="r" b="b"/>
              <a:pathLst>
                <a:path w="21" h="39">
                  <a:moveTo>
                    <a:pt x="0" y="39"/>
                  </a:moveTo>
                  <a:lnTo>
                    <a:pt x="0" y="0"/>
                  </a:lnTo>
                  <a:lnTo>
                    <a:pt x="0" y="0"/>
                  </a:lnTo>
                  <a:lnTo>
                    <a:pt x="0" y="0"/>
                  </a:lnTo>
                  <a:lnTo>
                    <a:pt x="7" y="0"/>
                  </a:lnTo>
                  <a:lnTo>
                    <a:pt x="7" y="0"/>
                  </a:lnTo>
                  <a:lnTo>
                    <a:pt x="14" y="0"/>
                  </a:lnTo>
                  <a:lnTo>
                    <a:pt x="14" y="0"/>
                  </a:lnTo>
                  <a:lnTo>
                    <a:pt x="14" y="0"/>
                  </a:lnTo>
                  <a:lnTo>
                    <a:pt x="14" y="0"/>
                  </a:lnTo>
                  <a:lnTo>
                    <a:pt x="14" y="0"/>
                  </a:lnTo>
                  <a:lnTo>
                    <a:pt x="14" y="0"/>
                  </a:lnTo>
                  <a:lnTo>
                    <a:pt x="14" y="0"/>
                  </a:lnTo>
                  <a:lnTo>
                    <a:pt x="14" y="0"/>
                  </a:lnTo>
                  <a:lnTo>
                    <a:pt x="14" y="0"/>
                  </a:lnTo>
                  <a:lnTo>
                    <a:pt x="14" y="0"/>
                  </a:lnTo>
                  <a:lnTo>
                    <a:pt x="21" y="0"/>
                  </a:lnTo>
                  <a:lnTo>
                    <a:pt x="21"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2" name="Freeform 214"/>
            <p:cNvSpPr>
              <a:spLocks/>
            </p:cNvSpPr>
            <p:nvPr/>
          </p:nvSpPr>
          <p:spPr bwMode="auto">
            <a:xfrm>
              <a:off x="4039" y="2192"/>
              <a:ext cx="29" cy="47"/>
            </a:xfrm>
            <a:custGeom>
              <a:avLst/>
              <a:gdLst/>
              <a:ahLst/>
              <a:cxnLst>
                <a:cxn ang="0">
                  <a:pos x="0" y="47"/>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5" y="0"/>
                </a:cxn>
                <a:cxn ang="0">
                  <a:pos x="15" y="0"/>
                </a:cxn>
                <a:cxn ang="0">
                  <a:pos x="15" y="0"/>
                </a:cxn>
                <a:cxn ang="0">
                  <a:pos x="15" y="0"/>
                </a:cxn>
                <a:cxn ang="0">
                  <a:pos x="15" y="0"/>
                </a:cxn>
                <a:cxn ang="0">
                  <a:pos x="15" y="0"/>
                </a:cxn>
                <a:cxn ang="0">
                  <a:pos x="22" y="0"/>
                </a:cxn>
                <a:cxn ang="0">
                  <a:pos x="22" y="0"/>
                </a:cxn>
                <a:cxn ang="0">
                  <a:pos x="22" y="0"/>
                </a:cxn>
                <a:cxn ang="0">
                  <a:pos x="22" y="0"/>
                </a:cxn>
                <a:cxn ang="0">
                  <a:pos x="22" y="0"/>
                </a:cxn>
                <a:cxn ang="0">
                  <a:pos x="22" y="0"/>
                </a:cxn>
                <a:cxn ang="0">
                  <a:pos x="22" y="0"/>
                </a:cxn>
                <a:cxn ang="0">
                  <a:pos x="22" y="0"/>
                </a:cxn>
                <a:cxn ang="0">
                  <a:pos x="29" y="0"/>
                </a:cxn>
                <a:cxn ang="0">
                  <a:pos x="29" y="0"/>
                </a:cxn>
                <a:cxn ang="0">
                  <a:pos x="29" y="0"/>
                </a:cxn>
              </a:cxnLst>
              <a:rect l="0" t="0" r="r" b="b"/>
              <a:pathLst>
                <a:path w="29" h="47">
                  <a:moveTo>
                    <a:pt x="0" y="47"/>
                  </a:moveTo>
                  <a:lnTo>
                    <a:pt x="0" y="0"/>
                  </a:lnTo>
                  <a:lnTo>
                    <a:pt x="7" y="0"/>
                  </a:lnTo>
                  <a:lnTo>
                    <a:pt x="7" y="0"/>
                  </a:lnTo>
                  <a:lnTo>
                    <a:pt x="7" y="0"/>
                  </a:lnTo>
                  <a:lnTo>
                    <a:pt x="7" y="0"/>
                  </a:lnTo>
                  <a:lnTo>
                    <a:pt x="7" y="0"/>
                  </a:lnTo>
                  <a:lnTo>
                    <a:pt x="7" y="0"/>
                  </a:lnTo>
                  <a:lnTo>
                    <a:pt x="7" y="0"/>
                  </a:lnTo>
                  <a:lnTo>
                    <a:pt x="7" y="0"/>
                  </a:lnTo>
                  <a:lnTo>
                    <a:pt x="7" y="0"/>
                  </a:lnTo>
                  <a:lnTo>
                    <a:pt x="7" y="0"/>
                  </a:lnTo>
                  <a:lnTo>
                    <a:pt x="15" y="0"/>
                  </a:lnTo>
                  <a:lnTo>
                    <a:pt x="15" y="0"/>
                  </a:lnTo>
                  <a:lnTo>
                    <a:pt x="15" y="0"/>
                  </a:lnTo>
                  <a:lnTo>
                    <a:pt x="15" y="0"/>
                  </a:lnTo>
                  <a:lnTo>
                    <a:pt x="15" y="0"/>
                  </a:lnTo>
                  <a:lnTo>
                    <a:pt x="15" y="0"/>
                  </a:lnTo>
                  <a:lnTo>
                    <a:pt x="22" y="0"/>
                  </a:lnTo>
                  <a:lnTo>
                    <a:pt x="22" y="0"/>
                  </a:lnTo>
                  <a:lnTo>
                    <a:pt x="22" y="0"/>
                  </a:lnTo>
                  <a:lnTo>
                    <a:pt x="22" y="0"/>
                  </a:lnTo>
                  <a:lnTo>
                    <a:pt x="22" y="0"/>
                  </a:lnTo>
                  <a:lnTo>
                    <a:pt x="22" y="0"/>
                  </a:lnTo>
                  <a:lnTo>
                    <a:pt x="22" y="0"/>
                  </a:lnTo>
                  <a:lnTo>
                    <a:pt x="22" y="0"/>
                  </a:lnTo>
                  <a:lnTo>
                    <a:pt x="29" y="0"/>
                  </a:lnTo>
                  <a:lnTo>
                    <a:pt x="29" y="0"/>
                  </a:lnTo>
                  <a:lnTo>
                    <a:pt x="29"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3" name="Freeform 215"/>
            <p:cNvSpPr>
              <a:spLocks/>
            </p:cNvSpPr>
            <p:nvPr/>
          </p:nvSpPr>
          <p:spPr bwMode="auto">
            <a:xfrm>
              <a:off x="4068" y="2160"/>
              <a:ext cx="35" cy="47"/>
            </a:xfrm>
            <a:custGeom>
              <a:avLst/>
              <a:gdLst/>
              <a:ahLst/>
              <a:cxnLst>
                <a:cxn ang="0">
                  <a:pos x="0" y="47"/>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21" y="0"/>
                </a:cxn>
                <a:cxn ang="0">
                  <a:pos x="21" y="0"/>
                </a:cxn>
                <a:cxn ang="0">
                  <a:pos x="28" y="0"/>
                </a:cxn>
                <a:cxn ang="0">
                  <a:pos x="28" y="0"/>
                </a:cxn>
                <a:cxn ang="0">
                  <a:pos x="35" y="0"/>
                </a:cxn>
                <a:cxn ang="0">
                  <a:pos x="35" y="0"/>
                </a:cxn>
                <a:cxn ang="0">
                  <a:pos x="35" y="0"/>
                </a:cxn>
                <a:cxn ang="0">
                  <a:pos x="35" y="0"/>
                </a:cxn>
                <a:cxn ang="0">
                  <a:pos x="35" y="0"/>
                </a:cxn>
              </a:cxnLst>
              <a:rect l="0" t="0" r="r" b="b"/>
              <a:pathLst>
                <a:path w="35" h="47">
                  <a:moveTo>
                    <a:pt x="0" y="47"/>
                  </a:moveTo>
                  <a:lnTo>
                    <a:pt x="0" y="0"/>
                  </a:lnTo>
                  <a:lnTo>
                    <a:pt x="0" y="0"/>
                  </a:lnTo>
                  <a:lnTo>
                    <a:pt x="0" y="0"/>
                  </a:lnTo>
                  <a:lnTo>
                    <a:pt x="7" y="0"/>
                  </a:lnTo>
                  <a:lnTo>
                    <a:pt x="7" y="0"/>
                  </a:lnTo>
                  <a:lnTo>
                    <a:pt x="7" y="0"/>
                  </a:lnTo>
                  <a:lnTo>
                    <a:pt x="7" y="0"/>
                  </a:lnTo>
                  <a:lnTo>
                    <a:pt x="14" y="0"/>
                  </a:lnTo>
                  <a:lnTo>
                    <a:pt x="14" y="0"/>
                  </a:lnTo>
                  <a:lnTo>
                    <a:pt x="14" y="0"/>
                  </a:lnTo>
                  <a:lnTo>
                    <a:pt x="14" y="0"/>
                  </a:lnTo>
                  <a:lnTo>
                    <a:pt x="21" y="0"/>
                  </a:lnTo>
                  <a:lnTo>
                    <a:pt x="21" y="0"/>
                  </a:lnTo>
                  <a:lnTo>
                    <a:pt x="28" y="0"/>
                  </a:lnTo>
                  <a:lnTo>
                    <a:pt x="28" y="0"/>
                  </a:lnTo>
                  <a:lnTo>
                    <a:pt x="35" y="0"/>
                  </a:lnTo>
                  <a:lnTo>
                    <a:pt x="35" y="0"/>
                  </a:lnTo>
                  <a:lnTo>
                    <a:pt x="35" y="0"/>
                  </a:lnTo>
                  <a:lnTo>
                    <a:pt x="35" y="0"/>
                  </a:lnTo>
                  <a:lnTo>
                    <a:pt x="3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4" name="Freeform 216"/>
            <p:cNvSpPr>
              <a:spLocks/>
            </p:cNvSpPr>
            <p:nvPr/>
          </p:nvSpPr>
          <p:spPr bwMode="auto">
            <a:xfrm>
              <a:off x="4103" y="2120"/>
              <a:ext cx="8" cy="55"/>
            </a:xfrm>
            <a:custGeom>
              <a:avLst/>
              <a:gdLst/>
              <a:ahLst/>
              <a:cxnLst>
                <a:cxn ang="0">
                  <a:pos x="0" y="55"/>
                </a:cxn>
                <a:cxn ang="0">
                  <a:pos x="0" y="0"/>
                </a:cxn>
                <a:cxn ang="0">
                  <a:pos x="0" y="0"/>
                </a:cxn>
                <a:cxn ang="0">
                  <a:pos x="0" y="0"/>
                </a:cxn>
                <a:cxn ang="0">
                  <a:pos x="8" y="0"/>
                </a:cxn>
                <a:cxn ang="0">
                  <a:pos x="8" y="0"/>
                </a:cxn>
                <a:cxn ang="0">
                  <a:pos x="8" y="0"/>
                </a:cxn>
                <a:cxn ang="0">
                  <a:pos x="8" y="0"/>
                </a:cxn>
                <a:cxn ang="0">
                  <a:pos x="8" y="0"/>
                </a:cxn>
              </a:cxnLst>
              <a:rect l="0" t="0" r="r" b="b"/>
              <a:pathLst>
                <a:path w="8" h="55">
                  <a:moveTo>
                    <a:pt x="0" y="55"/>
                  </a:moveTo>
                  <a:lnTo>
                    <a:pt x="0" y="0"/>
                  </a:lnTo>
                  <a:lnTo>
                    <a:pt x="0" y="0"/>
                  </a:lnTo>
                  <a:lnTo>
                    <a:pt x="0" y="0"/>
                  </a:lnTo>
                  <a:lnTo>
                    <a:pt x="8" y="0"/>
                  </a:lnTo>
                  <a:lnTo>
                    <a:pt x="8" y="0"/>
                  </a:lnTo>
                  <a:lnTo>
                    <a:pt x="8" y="0"/>
                  </a:lnTo>
                  <a:lnTo>
                    <a:pt x="8" y="0"/>
                  </a:lnTo>
                  <a:lnTo>
                    <a:pt x="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5" name="Freeform 217"/>
            <p:cNvSpPr>
              <a:spLocks/>
            </p:cNvSpPr>
            <p:nvPr/>
          </p:nvSpPr>
          <p:spPr bwMode="auto">
            <a:xfrm>
              <a:off x="4111" y="2088"/>
              <a:ext cx="7" cy="47"/>
            </a:xfrm>
            <a:custGeom>
              <a:avLst/>
              <a:gdLst/>
              <a:ahLst/>
              <a:cxnLst>
                <a:cxn ang="0">
                  <a:pos x="0" y="47"/>
                </a:cxn>
                <a:cxn ang="0">
                  <a:pos x="0" y="0"/>
                </a:cxn>
                <a:cxn ang="0">
                  <a:pos x="0" y="0"/>
                </a:cxn>
                <a:cxn ang="0">
                  <a:pos x="0" y="0"/>
                </a:cxn>
                <a:cxn ang="0">
                  <a:pos x="0" y="0"/>
                </a:cxn>
                <a:cxn ang="0">
                  <a:pos x="0" y="0"/>
                </a:cxn>
                <a:cxn ang="0">
                  <a:pos x="0" y="0"/>
                </a:cxn>
                <a:cxn ang="0">
                  <a:pos x="0" y="0"/>
                </a:cxn>
                <a:cxn ang="0">
                  <a:pos x="7" y="0"/>
                </a:cxn>
                <a:cxn ang="0">
                  <a:pos x="7" y="0"/>
                </a:cxn>
                <a:cxn ang="0">
                  <a:pos x="7" y="0"/>
                </a:cxn>
              </a:cxnLst>
              <a:rect l="0" t="0" r="r" b="b"/>
              <a:pathLst>
                <a:path w="7" h="47">
                  <a:moveTo>
                    <a:pt x="0" y="47"/>
                  </a:moveTo>
                  <a:lnTo>
                    <a:pt x="0" y="0"/>
                  </a:lnTo>
                  <a:lnTo>
                    <a:pt x="0" y="0"/>
                  </a:lnTo>
                  <a:lnTo>
                    <a:pt x="0" y="0"/>
                  </a:lnTo>
                  <a:lnTo>
                    <a:pt x="0" y="0"/>
                  </a:lnTo>
                  <a:lnTo>
                    <a:pt x="0" y="0"/>
                  </a:lnTo>
                  <a:lnTo>
                    <a:pt x="0" y="0"/>
                  </a:lnTo>
                  <a:lnTo>
                    <a:pt x="0"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6" name="Freeform 218"/>
            <p:cNvSpPr>
              <a:spLocks/>
            </p:cNvSpPr>
            <p:nvPr/>
          </p:nvSpPr>
          <p:spPr bwMode="auto">
            <a:xfrm>
              <a:off x="4118" y="2048"/>
              <a:ext cx="57" cy="55"/>
            </a:xfrm>
            <a:custGeom>
              <a:avLst/>
              <a:gdLst/>
              <a:ahLst/>
              <a:cxnLst>
                <a:cxn ang="0">
                  <a:pos x="0" y="55"/>
                </a:cxn>
                <a:cxn ang="0">
                  <a:pos x="0" y="0"/>
                </a:cxn>
                <a:cxn ang="0">
                  <a:pos x="0" y="0"/>
                </a:cxn>
                <a:cxn ang="0">
                  <a:pos x="0"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21" y="0"/>
                </a:cxn>
                <a:cxn ang="0">
                  <a:pos x="21" y="0"/>
                </a:cxn>
                <a:cxn ang="0">
                  <a:pos x="28" y="0"/>
                </a:cxn>
                <a:cxn ang="0">
                  <a:pos x="28" y="0"/>
                </a:cxn>
                <a:cxn ang="0">
                  <a:pos x="35" y="0"/>
                </a:cxn>
                <a:cxn ang="0">
                  <a:pos x="35" y="0"/>
                </a:cxn>
                <a:cxn ang="0">
                  <a:pos x="35" y="0"/>
                </a:cxn>
                <a:cxn ang="0">
                  <a:pos x="35" y="0"/>
                </a:cxn>
                <a:cxn ang="0">
                  <a:pos x="35" y="0"/>
                </a:cxn>
                <a:cxn ang="0">
                  <a:pos x="35" y="0"/>
                </a:cxn>
                <a:cxn ang="0">
                  <a:pos x="35" y="0"/>
                </a:cxn>
                <a:cxn ang="0">
                  <a:pos x="35" y="0"/>
                </a:cxn>
                <a:cxn ang="0">
                  <a:pos x="35" y="0"/>
                </a:cxn>
                <a:cxn ang="0">
                  <a:pos x="35" y="0"/>
                </a:cxn>
                <a:cxn ang="0">
                  <a:pos x="35" y="0"/>
                </a:cxn>
                <a:cxn ang="0">
                  <a:pos x="35" y="0"/>
                </a:cxn>
                <a:cxn ang="0">
                  <a:pos x="42" y="0"/>
                </a:cxn>
                <a:cxn ang="0">
                  <a:pos x="42" y="0"/>
                </a:cxn>
                <a:cxn ang="0">
                  <a:pos x="42" y="0"/>
                </a:cxn>
                <a:cxn ang="0">
                  <a:pos x="42" y="0"/>
                </a:cxn>
                <a:cxn ang="0">
                  <a:pos x="49" y="0"/>
                </a:cxn>
                <a:cxn ang="0">
                  <a:pos x="49" y="0"/>
                </a:cxn>
                <a:cxn ang="0">
                  <a:pos x="49" y="0"/>
                </a:cxn>
                <a:cxn ang="0">
                  <a:pos x="49" y="0"/>
                </a:cxn>
                <a:cxn ang="0">
                  <a:pos x="57" y="0"/>
                </a:cxn>
                <a:cxn ang="0">
                  <a:pos x="57" y="0"/>
                </a:cxn>
                <a:cxn ang="0">
                  <a:pos x="57" y="0"/>
                </a:cxn>
              </a:cxnLst>
              <a:rect l="0" t="0" r="r" b="b"/>
              <a:pathLst>
                <a:path w="57" h="55">
                  <a:moveTo>
                    <a:pt x="0" y="55"/>
                  </a:moveTo>
                  <a:lnTo>
                    <a:pt x="0" y="0"/>
                  </a:lnTo>
                  <a:lnTo>
                    <a:pt x="0" y="0"/>
                  </a:lnTo>
                  <a:lnTo>
                    <a:pt x="0" y="0"/>
                  </a:lnTo>
                  <a:lnTo>
                    <a:pt x="7" y="0"/>
                  </a:lnTo>
                  <a:lnTo>
                    <a:pt x="7" y="0"/>
                  </a:lnTo>
                  <a:lnTo>
                    <a:pt x="7" y="0"/>
                  </a:lnTo>
                  <a:lnTo>
                    <a:pt x="7" y="0"/>
                  </a:lnTo>
                  <a:lnTo>
                    <a:pt x="14" y="0"/>
                  </a:lnTo>
                  <a:lnTo>
                    <a:pt x="14" y="0"/>
                  </a:lnTo>
                  <a:lnTo>
                    <a:pt x="14" y="0"/>
                  </a:lnTo>
                  <a:lnTo>
                    <a:pt x="14" y="0"/>
                  </a:lnTo>
                  <a:lnTo>
                    <a:pt x="14" y="0"/>
                  </a:lnTo>
                  <a:lnTo>
                    <a:pt x="14" y="0"/>
                  </a:lnTo>
                  <a:lnTo>
                    <a:pt x="21" y="0"/>
                  </a:lnTo>
                  <a:lnTo>
                    <a:pt x="21" y="0"/>
                  </a:lnTo>
                  <a:lnTo>
                    <a:pt x="28" y="0"/>
                  </a:lnTo>
                  <a:lnTo>
                    <a:pt x="28"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42" y="0"/>
                  </a:lnTo>
                  <a:lnTo>
                    <a:pt x="42" y="0"/>
                  </a:lnTo>
                  <a:lnTo>
                    <a:pt x="42" y="0"/>
                  </a:lnTo>
                  <a:lnTo>
                    <a:pt x="42" y="0"/>
                  </a:lnTo>
                  <a:lnTo>
                    <a:pt x="49" y="0"/>
                  </a:lnTo>
                  <a:lnTo>
                    <a:pt x="49" y="0"/>
                  </a:lnTo>
                  <a:lnTo>
                    <a:pt x="49" y="0"/>
                  </a:lnTo>
                  <a:lnTo>
                    <a:pt x="49" y="0"/>
                  </a:lnTo>
                  <a:lnTo>
                    <a:pt x="57" y="0"/>
                  </a:lnTo>
                  <a:lnTo>
                    <a:pt x="57" y="0"/>
                  </a:lnTo>
                  <a:lnTo>
                    <a:pt x="5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7" name="Freeform 219"/>
            <p:cNvSpPr>
              <a:spLocks/>
            </p:cNvSpPr>
            <p:nvPr/>
          </p:nvSpPr>
          <p:spPr bwMode="auto">
            <a:xfrm>
              <a:off x="4175" y="2008"/>
              <a:ext cx="71" cy="55"/>
            </a:xfrm>
            <a:custGeom>
              <a:avLst/>
              <a:gdLst/>
              <a:ahLst/>
              <a:cxnLst>
                <a:cxn ang="0">
                  <a:pos x="0" y="55"/>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8" y="0"/>
                </a:cxn>
                <a:cxn ang="0">
                  <a:pos x="28" y="0"/>
                </a:cxn>
                <a:cxn ang="0">
                  <a:pos x="35" y="0"/>
                </a:cxn>
                <a:cxn ang="0">
                  <a:pos x="35" y="0"/>
                </a:cxn>
                <a:cxn ang="0">
                  <a:pos x="42" y="0"/>
                </a:cxn>
                <a:cxn ang="0">
                  <a:pos x="42" y="0"/>
                </a:cxn>
                <a:cxn ang="0">
                  <a:pos x="49" y="0"/>
                </a:cxn>
                <a:cxn ang="0">
                  <a:pos x="49" y="0"/>
                </a:cxn>
                <a:cxn ang="0">
                  <a:pos x="49" y="0"/>
                </a:cxn>
                <a:cxn ang="0">
                  <a:pos x="49" y="0"/>
                </a:cxn>
                <a:cxn ang="0">
                  <a:pos x="56" y="0"/>
                </a:cxn>
                <a:cxn ang="0">
                  <a:pos x="56" y="0"/>
                </a:cxn>
                <a:cxn ang="0">
                  <a:pos x="56" y="0"/>
                </a:cxn>
                <a:cxn ang="0">
                  <a:pos x="56" y="0"/>
                </a:cxn>
                <a:cxn ang="0">
                  <a:pos x="64" y="0"/>
                </a:cxn>
                <a:cxn ang="0">
                  <a:pos x="64" y="0"/>
                </a:cxn>
                <a:cxn ang="0">
                  <a:pos x="64" y="0"/>
                </a:cxn>
                <a:cxn ang="0">
                  <a:pos x="64" y="0"/>
                </a:cxn>
                <a:cxn ang="0">
                  <a:pos x="64" y="0"/>
                </a:cxn>
                <a:cxn ang="0">
                  <a:pos x="64" y="0"/>
                </a:cxn>
                <a:cxn ang="0">
                  <a:pos x="71" y="0"/>
                </a:cxn>
              </a:cxnLst>
              <a:rect l="0" t="0" r="r" b="b"/>
              <a:pathLst>
                <a:path w="71" h="55">
                  <a:moveTo>
                    <a:pt x="0" y="55"/>
                  </a:move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21" y="0"/>
                  </a:lnTo>
                  <a:lnTo>
                    <a:pt x="21" y="0"/>
                  </a:lnTo>
                  <a:lnTo>
                    <a:pt x="21" y="0"/>
                  </a:lnTo>
                  <a:lnTo>
                    <a:pt x="21" y="0"/>
                  </a:lnTo>
                  <a:lnTo>
                    <a:pt x="28" y="0"/>
                  </a:lnTo>
                  <a:lnTo>
                    <a:pt x="28" y="0"/>
                  </a:lnTo>
                  <a:lnTo>
                    <a:pt x="35" y="0"/>
                  </a:lnTo>
                  <a:lnTo>
                    <a:pt x="35" y="0"/>
                  </a:lnTo>
                  <a:lnTo>
                    <a:pt x="42" y="0"/>
                  </a:lnTo>
                  <a:lnTo>
                    <a:pt x="42" y="0"/>
                  </a:lnTo>
                  <a:lnTo>
                    <a:pt x="49" y="0"/>
                  </a:lnTo>
                  <a:lnTo>
                    <a:pt x="49" y="0"/>
                  </a:lnTo>
                  <a:lnTo>
                    <a:pt x="49" y="0"/>
                  </a:lnTo>
                  <a:lnTo>
                    <a:pt x="49" y="0"/>
                  </a:lnTo>
                  <a:lnTo>
                    <a:pt x="56" y="0"/>
                  </a:lnTo>
                  <a:lnTo>
                    <a:pt x="56" y="0"/>
                  </a:lnTo>
                  <a:lnTo>
                    <a:pt x="56" y="0"/>
                  </a:lnTo>
                  <a:lnTo>
                    <a:pt x="56" y="0"/>
                  </a:lnTo>
                  <a:lnTo>
                    <a:pt x="64" y="0"/>
                  </a:lnTo>
                  <a:lnTo>
                    <a:pt x="64" y="0"/>
                  </a:lnTo>
                  <a:lnTo>
                    <a:pt x="64" y="0"/>
                  </a:lnTo>
                  <a:lnTo>
                    <a:pt x="64" y="0"/>
                  </a:lnTo>
                  <a:lnTo>
                    <a:pt x="64" y="0"/>
                  </a:lnTo>
                  <a:lnTo>
                    <a:pt x="64" y="0"/>
                  </a:lnTo>
                  <a:lnTo>
                    <a:pt x="7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8" name="Freeform 220"/>
            <p:cNvSpPr>
              <a:spLocks/>
            </p:cNvSpPr>
            <p:nvPr/>
          </p:nvSpPr>
          <p:spPr bwMode="auto">
            <a:xfrm>
              <a:off x="4246" y="1960"/>
              <a:ext cx="42" cy="63"/>
            </a:xfrm>
            <a:custGeom>
              <a:avLst/>
              <a:gdLst/>
              <a:ahLst/>
              <a:cxnLst>
                <a:cxn ang="0">
                  <a:pos x="0" y="63"/>
                </a:cxn>
                <a:cxn ang="0">
                  <a:pos x="0" y="0"/>
                </a:cxn>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14" y="0"/>
                </a:cxn>
                <a:cxn ang="0">
                  <a:pos x="14" y="0"/>
                </a:cxn>
                <a:cxn ang="0">
                  <a:pos x="21" y="0"/>
                </a:cxn>
                <a:cxn ang="0">
                  <a:pos x="21" y="0"/>
                </a:cxn>
                <a:cxn ang="0">
                  <a:pos x="28" y="0"/>
                </a:cxn>
                <a:cxn ang="0">
                  <a:pos x="28" y="0"/>
                </a:cxn>
                <a:cxn ang="0">
                  <a:pos x="28" y="0"/>
                </a:cxn>
                <a:cxn ang="0">
                  <a:pos x="28" y="0"/>
                </a:cxn>
                <a:cxn ang="0">
                  <a:pos x="28" y="0"/>
                </a:cxn>
                <a:cxn ang="0">
                  <a:pos x="28" y="0"/>
                </a:cxn>
                <a:cxn ang="0">
                  <a:pos x="35" y="0"/>
                </a:cxn>
                <a:cxn ang="0">
                  <a:pos x="35" y="0"/>
                </a:cxn>
                <a:cxn ang="0">
                  <a:pos x="35" y="0"/>
                </a:cxn>
                <a:cxn ang="0">
                  <a:pos x="35" y="0"/>
                </a:cxn>
                <a:cxn ang="0">
                  <a:pos x="35" y="0"/>
                </a:cxn>
                <a:cxn ang="0">
                  <a:pos x="35" y="0"/>
                </a:cxn>
                <a:cxn ang="0">
                  <a:pos x="42" y="0"/>
                </a:cxn>
              </a:cxnLst>
              <a:rect l="0" t="0" r="r" b="b"/>
              <a:pathLst>
                <a:path w="42" h="63">
                  <a:moveTo>
                    <a:pt x="0" y="63"/>
                  </a:move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14" y="0"/>
                  </a:lnTo>
                  <a:lnTo>
                    <a:pt x="14" y="0"/>
                  </a:lnTo>
                  <a:lnTo>
                    <a:pt x="21" y="0"/>
                  </a:lnTo>
                  <a:lnTo>
                    <a:pt x="21" y="0"/>
                  </a:lnTo>
                  <a:lnTo>
                    <a:pt x="28" y="0"/>
                  </a:lnTo>
                  <a:lnTo>
                    <a:pt x="28" y="0"/>
                  </a:lnTo>
                  <a:lnTo>
                    <a:pt x="28" y="0"/>
                  </a:lnTo>
                  <a:lnTo>
                    <a:pt x="28" y="0"/>
                  </a:lnTo>
                  <a:lnTo>
                    <a:pt x="28" y="0"/>
                  </a:lnTo>
                  <a:lnTo>
                    <a:pt x="28" y="0"/>
                  </a:lnTo>
                  <a:lnTo>
                    <a:pt x="35" y="0"/>
                  </a:lnTo>
                  <a:lnTo>
                    <a:pt x="35" y="0"/>
                  </a:lnTo>
                  <a:lnTo>
                    <a:pt x="35" y="0"/>
                  </a:lnTo>
                  <a:lnTo>
                    <a:pt x="35" y="0"/>
                  </a:lnTo>
                  <a:lnTo>
                    <a:pt x="35" y="0"/>
                  </a:lnTo>
                  <a:lnTo>
                    <a:pt x="35" y="0"/>
                  </a:lnTo>
                  <a:lnTo>
                    <a:pt x="42"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89" name="Freeform 221"/>
            <p:cNvSpPr>
              <a:spLocks/>
            </p:cNvSpPr>
            <p:nvPr/>
          </p:nvSpPr>
          <p:spPr bwMode="auto">
            <a:xfrm>
              <a:off x="4288" y="1912"/>
              <a:ext cx="36" cy="63"/>
            </a:xfrm>
            <a:custGeom>
              <a:avLst/>
              <a:gdLst/>
              <a:ahLst/>
              <a:cxnLst>
                <a:cxn ang="0">
                  <a:pos x="0" y="63"/>
                </a:cxn>
                <a:cxn ang="0">
                  <a:pos x="0" y="0"/>
                </a:cxn>
                <a:cxn ang="0">
                  <a:pos x="7" y="0"/>
                </a:cxn>
                <a:cxn ang="0">
                  <a:pos x="7" y="0"/>
                </a:cxn>
                <a:cxn ang="0">
                  <a:pos x="15" y="0"/>
                </a:cxn>
                <a:cxn ang="0">
                  <a:pos x="15" y="0"/>
                </a:cxn>
                <a:cxn ang="0">
                  <a:pos x="15" y="0"/>
                </a:cxn>
                <a:cxn ang="0">
                  <a:pos x="15" y="0"/>
                </a:cxn>
                <a:cxn ang="0">
                  <a:pos x="15" y="0"/>
                </a:cxn>
                <a:cxn ang="0">
                  <a:pos x="15" y="0"/>
                </a:cxn>
                <a:cxn ang="0">
                  <a:pos x="15" y="0"/>
                </a:cxn>
                <a:cxn ang="0">
                  <a:pos x="15" y="0"/>
                </a:cxn>
                <a:cxn ang="0">
                  <a:pos x="15" y="0"/>
                </a:cxn>
                <a:cxn ang="0">
                  <a:pos x="15" y="0"/>
                </a:cxn>
                <a:cxn ang="0">
                  <a:pos x="22" y="0"/>
                </a:cxn>
                <a:cxn ang="0">
                  <a:pos x="22" y="0"/>
                </a:cxn>
                <a:cxn ang="0">
                  <a:pos x="22" y="0"/>
                </a:cxn>
                <a:cxn ang="0">
                  <a:pos x="22" y="0"/>
                </a:cxn>
                <a:cxn ang="0">
                  <a:pos x="29" y="0"/>
                </a:cxn>
                <a:cxn ang="0">
                  <a:pos x="29" y="0"/>
                </a:cxn>
                <a:cxn ang="0">
                  <a:pos x="29" y="0"/>
                </a:cxn>
                <a:cxn ang="0">
                  <a:pos x="29" y="0"/>
                </a:cxn>
                <a:cxn ang="0">
                  <a:pos x="29" y="0"/>
                </a:cxn>
                <a:cxn ang="0">
                  <a:pos x="29" y="0"/>
                </a:cxn>
                <a:cxn ang="0">
                  <a:pos x="36" y="0"/>
                </a:cxn>
                <a:cxn ang="0">
                  <a:pos x="36" y="0"/>
                </a:cxn>
                <a:cxn ang="0">
                  <a:pos x="36" y="0"/>
                </a:cxn>
                <a:cxn ang="0">
                  <a:pos x="36" y="0"/>
                </a:cxn>
              </a:cxnLst>
              <a:rect l="0" t="0" r="r" b="b"/>
              <a:pathLst>
                <a:path w="36" h="63">
                  <a:moveTo>
                    <a:pt x="0" y="63"/>
                  </a:moveTo>
                  <a:lnTo>
                    <a:pt x="0" y="0"/>
                  </a:lnTo>
                  <a:lnTo>
                    <a:pt x="7" y="0"/>
                  </a:lnTo>
                  <a:lnTo>
                    <a:pt x="7" y="0"/>
                  </a:lnTo>
                  <a:lnTo>
                    <a:pt x="15" y="0"/>
                  </a:lnTo>
                  <a:lnTo>
                    <a:pt x="15" y="0"/>
                  </a:lnTo>
                  <a:lnTo>
                    <a:pt x="15" y="0"/>
                  </a:lnTo>
                  <a:lnTo>
                    <a:pt x="15" y="0"/>
                  </a:lnTo>
                  <a:lnTo>
                    <a:pt x="15" y="0"/>
                  </a:lnTo>
                  <a:lnTo>
                    <a:pt x="15" y="0"/>
                  </a:lnTo>
                  <a:lnTo>
                    <a:pt x="15" y="0"/>
                  </a:lnTo>
                  <a:lnTo>
                    <a:pt x="15" y="0"/>
                  </a:lnTo>
                  <a:lnTo>
                    <a:pt x="15" y="0"/>
                  </a:lnTo>
                  <a:lnTo>
                    <a:pt x="15" y="0"/>
                  </a:lnTo>
                  <a:lnTo>
                    <a:pt x="22" y="0"/>
                  </a:lnTo>
                  <a:lnTo>
                    <a:pt x="22" y="0"/>
                  </a:lnTo>
                  <a:lnTo>
                    <a:pt x="22" y="0"/>
                  </a:lnTo>
                  <a:lnTo>
                    <a:pt x="22" y="0"/>
                  </a:lnTo>
                  <a:lnTo>
                    <a:pt x="29" y="0"/>
                  </a:lnTo>
                  <a:lnTo>
                    <a:pt x="29" y="0"/>
                  </a:lnTo>
                  <a:lnTo>
                    <a:pt x="29" y="0"/>
                  </a:lnTo>
                  <a:lnTo>
                    <a:pt x="29" y="0"/>
                  </a:lnTo>
                  <a:lnTo>
                    <a:pt x="29" y="0"/>
                  </a:lnTo>
                  <a:lnTo>
                    <a:pt x="29" y="0"/>
                  </a:lnTo>
                  <a:lnTo>
                    <a:pt x="36" y="0"/>
                  </a:lnTo>
                  <a:lnTo>
                    <a:pt x="36" y="0"/>
                  </a:lnTo>
                  <a:lnTo>
                    <a:pt x="36" y="0"/>
                  </a:lnTo>
                  <a:lnTo>
                    <a:pt x="36"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0" name="Line 222"/>
            <p:cNvSpPr>
              <a:spLocks noChangeShapeType="1"/>
            </p:cNvSpPr>
            <p:nvPr/>
          </p:nvSpPr>
          <p:spPr bwMode="auto">
            <a:xfrm>
              <a:off x="4324" y="1912"/>
              <a:ext cx="27"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91" name="Freeform 223"/>
            <p:cNvSpPr>
              <a:spLocks/>
            </p:cNvSpPr>
            <p:nvPr/>
          </p:nvSpPr>
          <p:spPr bwMode="auto">
            <a:xfrm>
              <a:off x="4338" y="1912"/>
              <a:ext cx="7" cy="1"/>
            </a:xfrm>
            <a:custGeom>
              <a:avLst/>
              <a:gdLst/>
              <a:ahLst/>
              <a:cxnLst>
                <a:cxn ang="0">
                  <a:pos x="0" y="0"/>
                </a:cxn>
                <a:cxn ang="0">
                  <a:pos x="0" y="0"/>
                </a:cxn>
                <a:cxn ang="0">
                  <a:pos x="7" y="0"/>
                </a:cxn>
              </a:cxnLst>
              <a:rect l="0" t="0" r="r" b="b"/>
              <a:pathLst>
                <a:path w="7">
                  <a:moveTo>
                    <a:pt x="0" y="0"/>
                  </a:moveTo>
                  <a:lnTo>
                    <a:pt x="0"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2" name="Freeform 224"/>
            <p:cNvSpPr>
              <a:spLocks/>
            </p:cNvSpPr>
            <p:nvPr/>
          </p:nvSpPr>
          <p:spPr bwMode="auto">
            <a:xfrm>
              <a:off x="4345" y="1848"/>
              <a:ext cx="50" cy="79"/>
            </a:xfrm>
            <a:custGeom>
              <a:avLst/>
              <a:gdLst/>
              <a:ahLst/>
              <a:cxnLst>
                <a:cxn ang="0">
                  <a:pos x="0" y="79"/>
                </a:cxn>
                <a:cxn ang="0">
                  <a:pos x="0" y="0"/>
                </a:cxn>
                <a:cxn ang="0">
                  <a:pos x="7" y="0"/>
                </a:cxn>
                <a:cxn ang="0">
                  <a:pos x="7" y="0"/>
                </a:cxn>
                <a:cxn ang="0">
                  <a:pos x="7" y="0"/>
                </a:cxn>
                <a:cxn ang="0">
                  <a:pos x="7" y="0"/>
                </a:cxn>
                <a:cxn ang="0">
                  <a:pos x="14" y="0"/>
                </a:cxn>
                <a:cxn ang="0">
                  <a:pos x="14" y="0"/>
                </a:cxn>
                <a:cxn ang="0">
                  <a:pos x="22" y="0"/>
                </a:cxn>
                <a:cxn ang="0">
                  <a:pos x="22" y="0"/>
                </a:cxn>
                <a:cxn ang="0">
                  <a:pos x="22" y="0"/>
                </a:cxn>
                <a:cxn ang="0">
                  <a:pos x="22" y="0"/>
                </a:cxn>
                <a:cxn ang="0">
                  <a:pos x="29" y="0"/>
                </a:cxn>
                <a:cxn ang="0">
                  <a:pos x="29" y="0"/>
                </a:cxn>
                <a:cxn ang="0">
                  <a:pos x="29" y="0"/>
                </a:cxn>
                <a:cxn ang="0">
                  <a:pos x="29" y="0"/>
                </a:cxn>
                <a:cxn ang="0">
                  <a:pos x="29" y="0"/>
                </a:cxn>
                <a:cxn ang="0">
                  <a:pos x="29" y="0"/>
                </a:cxn>
                <a:cxn ang="0">
                  <a:pos x="29" y="0"/>
                </a:cxn>
                <a:cxn ang="0">
                  <a:pos x="29" y="0"/>
                </a:cxn>
                <a:cxn ang="0">
                  <a:pos x="36" y="0"/>
                </a:cxn>
                <a:cxn ang="0">
                  <a:pos x="36" y="0"/>
                </a:cxn>
                <a:cxn ang="0">
                  <a:pos x="36" y="0"/>
                </a:cxn>
                <a:cxn ang="0">
                  <a:pos x="36" y="0"/>
                </a:cxn>
                <a:cxn ang="0">
                  <a:pos x="36" y="0"/>
                </a:cxn>
                <a:cxn ang="0">
                  <a:pos x="36" y="0"/>
                </a:cxn>
                <a:cxn ang="0">
                  <a:pos x="36" y="0"/>
                </a:cxn>
                <a:cxn ang="0">
                  <a:pos x="36" y="0"/>
                </a:cxn>
                <a:cxn ang="0">
                  <a:pos x="43" y="0"/>
                </a:cxn>
                <a:cxn ang="0">
                  <a:pos x="43" y="0"/>
                </a:cxn>
                <a:cxn ang="0">
                  <a:pos x="43" y="0"/>
                </a:cxn>
                <a:cxn ang="0">
                  <a:pos x="43" y="0"/>
                </a:cxn>
                <a:cxn ang="0">
                  <a:pos x="43" y="0"/>
                </a:cxn>
                <a:cxn ang="0">
                  <a:pos x="43" y="0"/>
                </a:cxn>
                <a:cxn ang="0">
                  <a:pos x="50" y="0"/>
                </a:cxn>
              </a:cxnLst>
              <a:rect l="0" t="0" r="r" b="b"/>
              <a:pathLst>
                <a:path w="50" h="79">
                  <a:moveTo>
                    <a:pt x="0" y="79"/>
                  </a:moveTo>
                  <a:lnTo>
                    <a:pt x="0" y="0"/>
                  </a:lnTo>
                  <a:lnTo>
                    <a:pt x="7" y="0"/>
                  </a:lnTo>
                  <a:lnTo>
                    <a:pt x="7" y="0"/>
                  </a:lnTo>
                  <a:lnTo>
                    <a:pt x="7" y="0"/>
                  </a:lnTo>
                  <a:lnTo>
                    <a:pt x="7" y="0"/>
                  </a:lnTo>
                  <a:lnTo>
                    <a:pt x="14" y="0"/>
                  </a:lnTo>
                  <a:lnTo>
                    <a:pt x="14" y="0"/>
                  </a:lnTo>
                  <a:lnTo>
                    <a:pt x="22" y="0"/>
                  </a:lnTo>
                  <a:lnTo>
                    <a:pt x="22" y="0"/>
                  </a:lnTo>
                  <a:lnTo>
                    <a:pt x="22" y="0"/>
                  </a:lnTo>
                  <a:lnTo>
                    <a:pt x="22" y="0"/>
                  </a:lnTo>
                  <a:lnTo>
                    <a:pt x="29" y="0"/>
                  </a:lnTo>
                  <a:lnTo>
                    <a:pt x="29" y="0"/>
                  </a:lnTo>
                  <a:lnTo>
                    <a:pt x="29" y="0"/>
                  </a:lnTo>
                  <a:lnTo>
                    <a:pt x="29" y="0"/>
                  </a:lnTo>
                  <a:lnTo>
                    <a:pt x="29" y="0"/>
                  </a:lnTo>
                  <a:lnTo>
                    <a:pt x="29" y="0"/>
                  </a:lnTo>
                  <a:lnTo>
                    <a:pt x="29" y="0"/>
                  </a:lnTo>
                  <a:lnTo>
                    <a:pt x="29" y="0"/>
                  </a:lnTo>
                  <a:lnTo>
                    <a:pt x="36" y="0"/>
                  </a:lnTo>
                  <a:lnTo>
                    <a:pt x="36" y="0"/>
                  </a:lnTo>
                  <a:lnTo>
                    <a:pt x="36" y="0"/>
                  </a:lnTo>
                  <a:lnTo>
                    <a:pt x="36" y="0"/>
                  </a:lnTo>
                  <a:lnTo>
                    <a:pt x="36" y="0"/>
                  </a:lnTo>
                  <a:lnTo>
                    <a:pt x="36" y="0"/>
                  </a:lnTo>
                  <a:lnTo>
                    <a:pt x="36" y="0"/>
                  </a:lnTo>
                  <a:lnTo>
                    <a:pt x="36" y="0"/>
                  </a:lnTo>
                  <a:lnTo>
                    <a:pt x="43" y="0"/>
                  </a:lnTo>
                  <a:lnTo>
                    <a:pt x="43" y="0"/>
                  </a:lnTo>
                  <a:lnTo>
                    <a:pt x="43" y="0"/>
                  </a:lnTo>
                  <a:lnTo>
                    <a:pt x="43" y="0"/>
                  </a:lnTo>
                  <a:lnTo>
                    <a:pt x="43" y="0"/>
                  </a:lnTo>
                  <a:lnTo>
                    <a:pt x="43" y="0"/>
                  </a:lnTo>
                  <a:lnTo>
                    <a:pt x="5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3" name="Freeform 225"/>
            <p:cNvSpPr>
              <a:spLocks/>
            </p:cNvSpPr>
            <p:nvPr/>
          </p:nvSpPr>
          <p:spPr bwMode="auto">
            <a:xfrm>
              <a:off x="4395" y="1776"/>
              <a:ext cx="7" cy="87"/>
            </a:xfrm>
            <a:custGeom>
              <a:avLst/>
              <a:gdLst/>
              <a:ahLst/>
              <a:cxnLst>
                <a:cxn ang="0">
                  <a:pos x="0" y="87"/>
                </a:cxn>
                <a:cxn ang="0">
                  <a:pos x="0" y="0"/>
                </a:cxn>
                <a:cxn ang="0">
                  <a:pos x="7" y="0"/>
                </a:cxn>
                <a:cxn ang="0">
                  <a:pos x="7" y="0"/>
                </a:cxn>
                <a:cxn ang="0">
                  <a:pos x="7" y="0"/>
                </a:cxn>
                <a:cxn ang="0">
                  <a:pos x="7" y="0"/>
                </a:cxn>
              </a:cxnLst>
              <a:rect l="0" t="0" r="r" b="b"/>
              <a:pathLst>
                <a:path w="7" h="87">
                  <a:moveTo>
                    <a:pt x="0" y="87"/>
                  </a:moveTo>
                  <a:lnTo>
                    <a:pt x="0" y="0"/>
                  </a:lnTo>
                  <a:lnTo>
                    <a:pt x="7"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4" name="Line 226"/>
            <p:cNvSpPr>
              <a:spLocks noChangeShapeType="1"/>
            </p:cNvSpPr>
            <p:nvPr/>
          </p:nvSpPr>
          <p:spPr bwMode="auto">
            <a:xfrm>
              <a:off x="4402" y="1776"/>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95" name="Rectangle 227"/>
            <p:cNvSpPr>
              <a:spLocks noChangeArrowheads="1"/>
            </p:cNvSpPr>
            <p:nvPr/>
          </p:nvSpPr>
          <p:spPr bwMode="auto">
            <a:xfrm>
              <a:off x="4416" y="1776"/>
              <a:ext cx="0" cy="0"/>
            </a:xfrm>
            <a:prstGeom prst="rect">
              <a:avLst/>
            </a:prstGeom>
            <a:grpFill/>
            <a:ln w="22225">
              <a:solidFill>
                <a:srgbClr val="FFFFFF"/>
              </a:solidFill>
              <a:miter lim="800000"/>
              <a:headEnd/>
              <a:tailEnd/>
            </a:ln>
          </p:spPr>
          <p:txBody>
            <a:bodyPr>
              <a:prstTxWarp prst="textNoShape">
                <a:avLst/>
              </a:prstTxWarp>
            </a:bodyPr>
            <a:lstStyle/>
            <a:p>
              <a:endParaRPr lang="es-ES_tradnl"/>
            </a:p>
          </p:txBody>
        </p:sp>
        <p:sp>
          <p:nvSpPr>
            <p:cNvPr id="296" name="Line 228"/>
            <p:cNvSpPr>
              <a:spLocks noChangeShapeType="1"/>
            </p:cNvSpPr>
            <p:nvPr/>
          </p:nvSpPr>
          <p:spPr bwMode="auto">
            <a:xfrm>
              <a:off x="4416" y="1776"/>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297" name="Freeform 229"/>
            <p:cNvSpPr>
              <a:spLocks/>
            </p:cNvSpPr>
            <p:nvPr/>
          </p:nvSpPr>
          <p:spPr bwMode="auto">
            <a:xfrm>
              <a:off x="4431" y="1776"/>
              <a:ext cx="7" cy="1"/>
            </a:xfrm>
            <a:custGeom>
              <a:avLst/>
              <a:gdLst/>
              <a:ahLst/>
              <a:cxnLst>
                <a:cxn ang="0">
                  <a:pos x="0" y="0"/>
                </a:cxn>
                <a:cxn ang="0">
                  <a:pos x="0" y="0"/>
                </a:cxn>
                <a:cxn ang="0">
                  <a:pos x="0" y="0"/>
                </a:cxn>
                <a:cxn ang="0">
                  <a:pos x="0" y="0"/>
                </a:cxn>
                <a:cxn ang="0">
                  <a:pos x="7" y="0"/>
                </a:cxn>
                <a:cxn ang="0">
                  <a:pos x="7" y="0"/>
                </a:cxn>
                <a:cxn ang="0">
                  <a:pos x="7" y="0"/>
                </a:cxn>
              </a:cxnLst>
              <a:rect l="0" t="0" r="r" b="b"/>
              <a:pathLst>
                <a:path w="7">
                  <a:moveTo>
                    <a:pt x="0" y="0"/>
                  </a:moveTo>
                  <a:lnTo>
                    <a:pt x="0" y="0"/>
                  </a:lnTo>
                  <a:lnTo>
                    <a:pt x="0" y="0"/>
                  </a:lnTo>
                  <a:lnTo>
                    <a:pt x="0" y="0"/>
                  </a:lnTo>
                  <a:lnTo>
                    <a:pt x="7" y="0"/>
                  </a:lnTo>
                  <a:lnTo>
                    <a:pt x="7" y="0"/>
                  </a:lnTo>
                  <a:lnTo>
                    <a:pt x="7"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8" name="Freeform 230"/>
            <p:cNvSpPr>
              <a:spLocks/>
            </p:cNvSpPr>
            <p:nvPr/>
          </p:nvSpPr>
          <p:spPr bwMode="auto">
            <a:xfrm>
              <a:off x="4438" y="1696"/>
              <a:ext cx="28" cy="95"/>
            </a:xfrm>
            <a:custGeom>
              <a:avLst/>
              <a:gdLst/>
              <a:ahLst/>
              <a:cxnLst>
                <a:cxn ang="0">
                  <a:pos x="0" y="95"/>
                </a:cxn>
                <a:cxn ang="0">
                  <a:pos x="0" y="0"/>
                </a:cxn>
                <a:cxn ang="0">
                  <a:pos x="0" y="0"/>
                </a:cxn>
                <a:cxn ang="0">
                  <a:pos x="0" y="0"/>
                </a:cxn>
                <a:cxn ang="0">
                  <a:pos x="7" y="0"/>
                </a:cxn>
                <a:cxn ang="0">
                  <a:pos x="7" y="0"/>
                </a:cxn>
                <a:cxn ang="0">
                  <a:pos x="7" y="0"/>
                </a:cxn>
                <a:cxn ang="0">
                  <a:pos x="7" y="0"/>
                </a:cxn>
                <a:cxn ang="0">
                  <a:pos x="7" y="0"/>
                </a:cxn>
                <a:cxn ang="0">
                  <a:pos x="7" y="0"/>
                </a:cxn>
                <a:cxn ang="0">
                  <a:pos x="14" y="0"/>
                </a:cxn>
                <a:cxn ang="0">
                  <a:pos x="14" y="0"/>
                </a:cxn>
                <a:cxn ang="0">
                  <a:pos x="14" y="0"/>
                </a:cxn>
                <a:cxn ang="0">
                  <a:pos x="14" y="0"/>
                </a:cxn>
                <a:cxn ang="0">
                  <a:pos x="14" y="0"/>
                </a:cxn>
                <a:cxn ang="0">
                  <a:pos x="14" y="0"/>
                </a:cxn>
                <a:cxn ang="0">
                  <a:pos x="21" y="0"/>
                </a:cxn>
                <a:cxn ang="0">
                  <a:pos x="21" y="0"/>
                </a:cxn>
                <a:cxn ang="0">
                  <a:pos x="21" y="0"/>
                </a:cxn>
                <a:cxn ang="0">
                  <a:pos x="21" y="0"/>
                </a:cxn>
                <a:cxn ang="0">
                  <a:pos x="28" y="0"/>
                </a:cxn>
                <a:cxn ang="0">
                  <a:pos x="28" y="0"/>
                </a:cxn>
              </a:cxnLst>
              <a:rect l="0" t="0" r="r" b="b"/>
              <a:pathLst>
                <a:path w="28" h="95">
                  <a:moveTo>
                    <a:pt x="0" y="95"/>
                  </a:moveTo>
                  <a:lnTo>
                    <a:pt x="0" y="0"/>
                  </a:lnTo>
                  <a:lnTo>
                    <a:pt x="0" y="0"/>
                  </a:lnTo>
                  <a:lnTo>
                    <a:pt x="0" y="0"/>
                  </a:lnTo>
                  <a:lnTo>
                    <a:pt x="7" y="0"/>
                  </a:lnTo>
                  <a:lnTo>
                    <a:pt x="7" y="0"/>
                  </a:lnTo>
                  <a:lnTo>
                    <a:pt x="7" y="0"/>
                  </a:lnTo>
                  <a:lnTo>
                    <a:pt x="7" y="0"/>
                  </a:lnTo>
                  <a:lnTo>
                    <a:pt x="7" y="0"/>
                  </a:lnTo>
                  <a:lnTo>
                    <a:pt x="7" y="0"/>
                  </a:lnTo>
                  <a:lnTo>
                    <a:pt x="14" y="0"/>
                  </a:lnTo>
                  <a:lnTo>
                    <a:pt x="14" y="0"/>
                  </a:lnTo>
                  <a:lnTo>
                    <a:pt x="14" y="0"/>
                  </a:lnTo>
                  <a:lnTo>
                    <a:pt x="14" y="0"/>
                  </a:lnTo>
                  <a:lnTo>
                    <a:pt x="14" y="0"/>
                  </a:lnTo>
                  <a:lnTo>
                    <a:pt x="14" y="0"/>
                  </a:lnTo>
                  <a:lnTo>
                    <a:pt x="21" y="0"/>
                  </a:lnTo>
                  <a:lnTo>
                    <a:pt x="21" y="0"/>
                  </a:lnTo>
                  <a:lnTo>
                    <a:pt x="21" y="0"/>
                  </a:lnTo>
                  <a:lnTo>
                    <a:pt x="21" y="0"/>
                  </a:lnTo>
                  <a:lnTo>
                    <a:pt x="28" y="0"/>
                  </a:lnTo>
                  <a:lnTo>
                    <a:pt x="28"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299" name="Line 231"/>
            <p:cNvSpPr>
              <a:spLocks noChangeShapeType="1"/>
            </p:cNvSpPr>
            <p:nvPr/>
          </p:nvSpPr>
          <p:spPr bwMode="auto">
            <a:xfrm>
              <a:off x="4466" y="1696"/>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00" name="Freeform 232"/>
            <p:cNvSpPr>
              <a:spLocks/>
            </p:cNvSpPr>
            <p:nvPr/>
          </p:nvSpPr>
          <p:spPr bwMode="auto">
            <a:xfrm>
              <a:off x="4480" y="1696"/>
              <a:ext cx="15" cy="1"/>
            </a:xfrm>
            <a:custGeom>
              <a:avLst/>
              <a:gdLst/>
              <a:ahLst/>
              <a:cxnLst>
                <a:cxn ang="0">
                  <a:pos x="0" y="0"/>
                </a:cxn>
                <a:cxn ang="0">
                  <a:pos x="0" y="0"/>
                </a:cxn>
                <a:cxn ang="0">
                  <a:pos x="7" y="0"/>
                </a:cxn>
                <a:cxn ang="0">
                  <a:pos x="7" y="0"/>
                </a:cxn>
                <a:cxn ang="0">
                  <a:pos x="15" y="0"/>
                </a:cxn>
                <a:cxn ang="0">
                  <a:pos x="15" y="0"/>
                </a:cxn>
              </a:cxnLst>
              <a:rect l="0" t="0" r="r" b="b"/>
              <a:pathLst>
                <a:path w="15">
                  <a:moveTo>
                    <a:pt x="0" y="0"/>
                  </a:moveTo>
                  <a:lnTo>
                    <a:pt x="0" y="0"/>
                  </a:lnTo>
                  <a:lnTo>
                    <a:pt x="7" y="0"/>
                  </a:lnTo>
                  <a:lnTo>
                    <a:pt x="7" y="0"/>
                  </a:lnTo>
                  <a:lnTo>
                    <a:pt x="15" y="0"/>
                  </a:lnTo>
                  <a:lnTo>
                    <a:pt x="15"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01" name="Line 233"/>
            <p:cNvSpPr>
              <a:spLocks noChangeShapeType="1"/>
            </p:cNvSpPr>
            <p:nvPr/>
          </p:nvSpPr>
          <p:spPr bwMode="auto">
            <a:xfrm>
              <a:off x="4495" y="1696"/>
              <a:ext cx="34"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02" name="Freeform 234"/>
            <p:cNvSpPr>
              <a:spLocks/>
            </p:cNvSpPr>
            <p:nvPr/>
          </p:nvSpPr>
          <p:spPr bwMode="auto">
            <a:xfrm>
              <a:off x="4516" y="1696"/>
              <a:ext cx="14" cy="1"/>
            </a:xfrm>
            <a:custGeom>
              <a:avLst/>
              <a:gdLst/>
              <a:ahLst/>
              <a:cxnLst>
                <a:cxn ang="0">
                  <a:pos x="0" y="0"/>
                </a:cxn>
                <a:cxn ang="0">
                  <a:pos x="0" y="0"/>
                </a:cxn>
                <a:cxn ang="0">
                  <a:pos x="0" y="0"/>
                </a:cxn>
                <a:cxn ang="0">
                  <a:pos x="0" y="0"/>
                </a:cxn>
                <a:cxn ang="0">
                  <a:pos x="0" y="0"/>
                </a:cxn>
                <a:cxn ang="0">
                  <a:pos x="0"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4" y="0"/>
                </a:cxn>
                <a:cxn ang="0">
                  <a:pos x="14" y="0"/>
                </a:cxn>
              </a:cxnLst>
              <a:rect l="0" t="0" r="r" b="b"/>
              <a:pathLst>
                <a:path w="14">
                  <a:moveTo>
                    <a:pt x="0" y="0"/>
                  </a:moveTo>
                  <a:lnTo>
                    <a:pt x="0" y="0"/>
                  </a:lnTo>
                  <a:lnTo>
                    <a:pt x="0" y="0"/>
                  </a:lnTo>
                  <a:lnTo>
                    <a:pt x="0" y="0"/>
                  </a:lnTo>
                  <a:lnTo>
                    <a:pt x="0" y="0"/>
                  </a:lnTo>
                  <a:lnTo>
                    <a:pt x="0" y="0"/>
                  </a:lnTo>
                  <a:lnTo>
                    <a:pt x="7" y="0"/>
                  </a:lnTo>
                  <a:lnTo>
                    <a:pt x="7" y="0"/>
                  </a:lnTo>
                  <a:lnTo>
                    <a:pt x="7" y="0"/>
                  </a:lnTo>
                  <a:lnTo>
                    <a:pt x="7" y="0"/>
                  </a:lnTo>
                  <a:lnTo>
                    <a:pt x="7" y="0"/>
                  </a:lnTo>
                  <a:lnTo>
                    <a:pt x="7" y="0"/>
                  </a:lnTo>
                  <a:lnTo>
                    <a:pt x="7" y="0"/>
                  </a:lnTo>
                  <a:lnTo>
                    <a:pt x="7" y="0"/>
                  </a:lnTo>
                  <a:lnTo>
                    <a:pt x="7" y="0"/>
                  </a:lnTo>
                  <a:lnTo>
                    <a:pt x="7" y="0"/>
                  </a:lnTo>
                  <a:lnTo>
                    <a:pt x="14" y="0"/>
                  </a:lnTo>
                  <a:lnTo>
                    <a:pt x="14"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03" name="Line 235"/>
            <p:cNvSpPr>
              <a:spLocks noChangeShapeType="1"/>
            </p:cNvSpPr>
            <p:nvPr/>
          </p:nvSpPr>
          <p:spPr bwMode="auto">
            <a:xfrm>
              <a:off x="4530" y="1696"/>
              <a:ext cx="35"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04" name="Line 236"/>
            <p:cNvSpPr>
              <a:spLocks noChangeShapeType="1"/>
            </p:cNvSpPr>
            <p:nvPr/>
          </p:nvSpPr>
          <p:spPr bwMode="auto">
            <a:xfrm flipV="1">
              <a:off x="4551" y="1592"/>
              <a:ext cx="1" cy="119"/>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05" name="Line 237"/>
            <p:cNvSpPr>
              <a:spLocks noChangeShapeType="1"/>
            </p:cNvSpPr>
            <p:nvPr/>
          </p:nvSpPr>
          <p:spPr bwMode="auto">
            <a:xfrm>
              <a:off x="4551" y="1592"/>
              <a:ext cx="28"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06" name="Freeform 238"/>
            <p:cNvSpPr>
              <a:spLocks/>
            </p:cNvSpPr>
            <p:nvPr/>
          </p:nvSpPr>
          <p:spPr bwMode="auto">
            <a:xfrm>
              <a:off x="4566" y="1480"/>
              <a:ext cx="21" cy="127"/>
            </a:xfrm>
            <a:custGeom>
              <a:avLst/>
              <a:gdLst/>
              <a:ahLst/>
              <a:cxnLst>
                <a:cxn ang="0">
                  <a:pos x="0" y="127"/>
                </a:cxn>
                <a:cxn ang="0">
                  <a:pos x="0" y="0"/>
                </a:cxn>
                <a:cxn ang="0">
                  <a:pos x="7" y="0"/>
                </a:cxn>
                <a:cxn ang="0">
                  <a:pos x="7" y="0"/>
                </a:cxn>
                <a:cxn ang="0">
                  <a:pos x="14" y="0"/>
                </a:cxn>
                <a:cxn ang="0">
                  <a:pos x="14" y="0"/>
                </a:cxn>
                <a:cxn ang="0">
                  <a:pos x="14" y="0"/>
                </a:cxn>
                <a:cxn ang="0">
                  <a:pos x="14"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 ang="0">
                  <a:pos x="21" y="0"/>
                </a:cxn>
              </a:cxnLst>
              <a:rect l="0" t="0" r="r" b="b"/>
              <a:pathLst>
                <a:path w="21" h="127">
                  <a:moveTo>
                    <a:pt x="0" y="127"/>
                  </a:moveTo>
                  <a:lnTo>
                    <a:pt x="0" y="0"/>
                  </a:lnTo>
                  <a:lnTo>
                    <a:pt x="7" y="0"/>
                  </a:lnTo>
                  <a:lnTo>
                    <a:pt x="7" y="0"/>
                  </a:lnTo>
                  <a:lnTo>
                    <a:pt x="14" y="0"/>
                  </a:lnTo>
                  <a:lnTo>
                    <a:pt x="14" y="0"/>
                  </a:lnTo>
                  <a:lnTo>
                    <a:pt x="14" y="0"/>
                  </a:lnTo>
                  <a:lnTo>
                    <a:pt x="14"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07" name="Freeform 239"/>
            <p:cNvSpPr>
              <a:spLocks/>
            </p:cNvSpPr>
            <p:nvPr/>
          </p:nvSpPr>
          <p:spPr bwMode="auto">
            <a:xfrm>
              <a:off x="4587" y="1352"/>
              <a:ext cx="1" cy="143"/>
            </a:xfrm>
            <a:custGeom>
              <a:avLst/>
              <a:gdLst/>
              <a:ahLst/>
              <a:cxnLst>
                <a:cxn ang="0">
                  <a:pos x="0" y="14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143">
                  <a:moveTo>
                    <a:pt x="0" y="14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08" name="Freeform 240"/>
            <p:cNvSpPr>
              <a:spLocks/>
            </p:cNvSpPr>
            <p:nvPr/>
          </p:nvSpPr>
          <p:spPr bwMode="auto">
            <a:xfrm>
              <a:off x="4587" y="1152"/>
              <a:ext cx="1" cy="215"/>
            </a:xfrm>
            <a:custGeom>
              <a:avLst/>
              <a:gdLst/>
              <a:ahLst/>
              <a:cxnLst>
                <a:cxn ang="0">
                  <a:pos x="0" y="215"/>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215">
                  <a:moveTo>
                    <a:pt x="0" y="215"/>
                  </a:move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09" name="Freeform 241"/>
            <p:cNvSpPr>
              <a:spLocks/>
            </p:cNvSpPr>
            <p:nvPr/>
          </p:nvSpPr>
          <p:spPr bwMode="auto">
            <a:xfrm>
              <a:off x="4587" y="928"/>
              <a:ext cx="1" cy="239"/>
            </a:xfrm>
            <a:custGeom>
              <a:avLst/>
              <a:gdLst/>
              <a:ahLst/>
              <a:cxnLst>
                <a:cxn ang="0">
                  <a:pos x="0" y="23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239">
                  <a:moveTo>
                    <a:pt x="0" y="239"/>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w="22225">
              <a:solidFill>
                <a:srgbClr val="FFFFFF"/>
              </a:solidFill>
              <a:prstDash val="solid"/>
              <a:round/>
              <a:headEnd/>
              <a:tailEnd/>
            </a:ln>
          </p:spPr>
          <p:txBody>
            <a:bodyPr>
              <a:prstTxWarp prst="textNoShape">
                <a:avLst/>
              </a:prstTxWarp>
            </a:bodyPr>
            <a:lstStyle/>
            <a:p>
              <a:endParaRPr lang="es-ES_tradnl"/>
            </a:p>
          </p:txBody>
        </p:sp>
        <p:sp>
          <p:nvSpPr>
            <p:cNvPr id="310" name="Line 242"/>
            <p:cNvSpPr>
              <a:spLocks noChangeShapeType="1"/>
            </p:cNvSpPr>
            <p:nvPr/>
          </p:nvSpPr>
          <p:spPr bwMode="auto">
            <a:xfrm flipV="1">
              <a:off x="4587" y="832"/>
              <a:ext cx="1" cy="111"/>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11" name="Line 243"/>
            <p:cNvSpPr>
              <a:spLocks noChangeShapeType="1"/>
            </p:cNvSpPr>
            <p:nvPr/>
          </p:nvSpPr>
          <p:spPr bwMode="auto">
            <a:xfrm flipV="1">
              <a:off x="1422" y="832"/>
              <a:ext cx="1" cy="2607"/>
            </a:xfrm>
            <a:prstGeom prst="line">
              <a:avLst/>
            </a:prstGeom>
            <a:grpFill/>
            <a:ln w="22225">
              <a:solidFill>
                <a:srgbClr val="FFFFFF"/>
              </a:solidFill>
              <a:round/>
              <a:headEnd/>
              <a:tailEnd/>
            </a:ln>
          </p:spPr>
          <p:txBody>
            <a:bodyPr>
              <a:prstTxWarp prst="textNoShape">
                <a:avLst/>
              </a:prstTxWarp>
            </a:bodyPr>
            <a:lstStyle/>
            <a:p>
              <a:endParaRPr lang="es-ES_tradnl"/>
            </a:p>
          </p:txBody>
        </p:sp>
        <p:sp>
          <p:nvSpPr>
            <p:cNvPr id="312" name="Line 244"/>
            <p:cNvSpPr>
              <a:spLocks noChangeShapeType="1"/>
            </p:cNvSpPr>
            <p:nvPr/>
          </p:nvSpPr>
          <p:spPr bwMode="auto">
            <a:xfrm>
              <a:off x="1515" y="3512"/>
              <a:ext cx="3085" cy="1"/>
            </a:xfrm>
            <a:prstGeom prst="line">
              <a:avLst/>
            </a:prstGeom>
            <a:grpFill/>
            <a:ln w="28575">
              <a:solidFill>
                <a:srgbClr val="FFFFFF"/>
              </a:solidFill>
              <a:round/>
              <a:headEnd/>
              <a:tailEnd/>
            </a:ln>
          </p:spPr>
          <p:txBody>
            <a:bodyPr>
              <a:prstTxWarp prst="textNoShape">
                <a:avLst/>
              </a:prstTxWarp>
            </a:bodyPr>
            <a:lstStyle/>
            <a:p>
              <a:endParaRPr lang="es-ES_tradnl"/>
            </a:p>
          </p:txBody>
        </p:sp>
        <p:sp>
          <p:nvSpPr>
            <p:cNvPr id="313" name="Rectangle 245"/>
            <p:cNvSpPr>
              <a:spLocks noChangeArrowheads="1"/>
            </p:cNvSpPr>
            <p:nvPr/>
          </p:nvSpPr>
          <p:spPr bwMode="auto">
            <a:xfrm>
              <a:off x="1131" y="3322"/>
              <a:ext cx="254"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0%</a:t>
              </a:r>
              <a:endParaRPr lang="en-US" b="1">
                <a:solidFill>
                  <a:srgbClr val="FAFD00"/>
                </a:solidFill>
                <a:latin typeface="Times" pitchFamily="-111" charset="0"/>
              </a:endParaRPr>
            </a:p>
          </p:txBody>
        </p:sp>
        <p:sp>
          <p:nvSpPr>
            <p:cNvPr id="314" name="Rectangle 246"/>
            <p:cNvSpPr>
              <a:spLocks noChangeArrowheads="1"/>
            </p:cNvSpPr>
            <p:nvPr/>
          </p:nvSpPr>
          <p:spPr bwMode="auto">
            <a:xfrm>
              <a:off x="1031" y="2458"/>
              <a:ext cx="352"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10%</a:t>
              </a:r>
              <a:endParaRPr lang="en-US" b="1">
                <a:solidFill>
                  <a:srgbClr val="FAFD00"/>
                </a:solidFill>
                <a:latin typeface="Times" pitchFamily="-111" charset="0"/>
              </a:endParaRPr>
            </a:p>
          </p:txBody>
        </p:sp>
        <p:sp>
          <p:nvSpPr>
            <p:cNvPr id="315" name="Rectangle 247"/>
            <p:cNvSpPr>
              <a:spLocks noChangeArrowheads="1"/>
            </p:cNvSpPr>
            <p:nvPr/>
          </p:nvSpPr>
          <p:spPr bwMode="auto">
            <a:xfrm>
              <a:off x="1031" y="1594"/>
              <a:ext cx="352"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20%</a:t>
              </a:r>
              <a:endParaRPr lang="en-US" b="1">
                <a:solidFill>
                  <a:srgbClr val="FAFD00"/>
                </a:solidFill>
                <a:latin typeface="Times" pitchFamily="-111" charset="0"/>
              </a:endParaRPr>
            </a:p>
          </p:txBody>
        </p:sp>
        <p:sp>
          <p:nvSpPr>
            <p:cNvPr id="316" name="Rectangle 248"/>
            <p:cNvSpPr>
              <a:spLocks noChangeArrowheads="1"/>
            </p:cNvSpPr>
            <p:nvPr/>
          </p:nvSpPr>
          <p:spPr bwMode="auto">
            <a:xfrm>
              <a:off x="1031" y="730"/>
              <a:ext cx="352"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30%</a:t>
              </a:r>
              <a:endParaRPr lang="en-US" b="1">
                <a:solidFill>
                  <a:srgbClr val="FAFD00"/>
                </a:solidFill>
                <a:latin typeface="Times" pitchFamily="-111" charset="0"/>
              </a:endParaRPr>
            </a:p>
          </p:txBody>
        </p:sp>
        <p:sp>
          <p:nvSpPr>
            <p:cNvPr id="317" name="Rectangle 249"/>
            <p:cNvSpPr>
              <a:spLocks noChangeArrowheads="1"/>
            </p:cNvSpPr>
            <p:nvPr/>
          </p:nvSpPr>
          <p:spPr bwMode="auto">
            <a:xfrm>
              <a:off x="1472" y="3570"/>
              <a:ext cx="98"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0</a:t>
              </a:r>
              <a:endParaRPr lang="en-US" b="1">
                <a:solidFill>
                  <a:srgbClr val="FAFD00"/>
                </a:solidFill>
                <a:latin typeface="Times" pitchFamily="-111" charset="0"/>
              </a:endParaRPr>
            </a:p>
          </p:txBody>
        </p:sp>
        <p:sp>
          <p:nvSpPr>
            <p:cNvPr id="318" name="Rectangle 250"/>
            <p:cNvSpPr>
              <a:spLocks noChangeArrowheads="1"/>
            </p:cNvSpPr>
            <p:nvPr/>
          </p:nvSpPr>
          <p:spPr bwMode="auto">
            <a:xfrm>
              <a:off x="2084" y="3570"/>
              <a:ext cx="98"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3</a:t>
              </a:r>
              <a:endParaRPr lang="en-US" b="1">
                <a:solidFill>
                  <a:srgbClr val="FAFD00"/>
                </a:solidFill>
                <a:latin typeface="Times" pitchFamily="-111" charset="0"/>
              </a:endParaRPr>
            </a:p>
          </p:txBody>
        </p:sp>
        <p:sp>
          <p:nvSpPr>
            <p:cNvPr id="319" name="Rectangle 251"/>
            <p:cNvSpPr>
              <a:spLocks noChangeArrowheads="1"/>
            </p:cNvSpPr>
            <p:nvPr/>
          </p:nvSpPr>
          <p:spPr bwMode="auto">
            <a:xfrm>
              <a:off x="2702" y="3570"/>
              <a:ext cx="98"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6</a:t>
              </a:r>
              <a:endParaRPr lang="en-US" b="1">
                <a:solidFill>
                  <a:srgbClr val="FAFD00"/>
                </a:solidFill>
                <a:latin typeface="Times" pitchFamily="-111" charset="0"/>
              </a:endParaRPr>
            </a:p>
          </p:txBody>
        </p:sp>
        <p:sp>
          <p:nvSpPr>
            <p:cNvPr id="320" name="Rectangle 252"/>
            <p:cNvSpPr>
              <a:spLocks noChangeArrowheads="1"/>
            </p:cNvSpPr>
            <p:nvPr/>
          </p:nvSpPr>
          <p:spPr bwMode="auto">
            <a:xfrm>
              <a:off x="3314" y="3570"/>
              <a:ext cx="98"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9</a:t>
              </a:r>
              <a:endParaRPr lang="en-US" b="1">
                <a:solidFill>
                  <a:srgbClr val="FAFD00"/>
                </a:solidFill>
                <a:latin typeface="Times" pitchFamily="-111" charset="0"/>
              </a:endParaRPr>
            </a:p>
          </p:txBody>
        </p:sp>
        <p:sp>
          <p:nvSpPr>
            <p:cNvPr id="321" name="Rectangle 253"/>
            <p:cNvSpPr>
              <a:spLocks noChangeArrowheads="1"/>
            </p:cNvSpPr>
            <p:nvPr/>
          </p:nvSpPr>
          <p:spPr bwMode="auto">
            <a:xfrm>
              <a:off x="3883" y="3570"/>
              <a:ext cx="196"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12</a:t>
              </a:r>
              <a:endParaRPr lang="en-US" b="1">
                <a:solidFill>
                  <a:srgbClr val="FAFD00"/>
                </a:solidFill>
                <a:latin typeface="Times" pitchFamily="-111" charset="0"/>
              </a:endParaRPr>
            </a:p>
          </p:txBody>
        </p:sp>
        <p:sp>
          <p:nvSpPr>
            <p:cNvPr id="322" name="Rectangle 254"/>
            <p:cNvSpPr>
              <a:spLocks noChangeArrowheads="1"/>
            </p:cNvSpPr>
            <p:nvPr/>
          </p:nvSpPr>
          <p:spPr bwMode="auto">
            <a:xfrm>
              <a:off x="4502" y="3570"/>
              <a:ext cx="196"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15</a:t>
              </a:r>
              <a:endParaRPr lang="en-US" b="1">
                <a:solidFill>
                  <a:srgbClr val="FAFD00"/>
                </a:solidFill>
                <a:latin typeface="Times" pitchFamily="-111" charset="0"/>
              </a:endParaRPr>
            </a:p>
          </p:txBody>
        </p:sp>
        <p:sp>
          <p:nvSpPr>
            <p:cNvPr id="323" name="Rectangle 255"/>
            <p:cNvSpPr>
              <a:spLocks noChangeArrowheads="1"/>
            </p:cNvSpPr>
            <p:nvPr/>
          </p:nvSpPr>
          <p:spPr bwMode="auto">
            <a:xfrm rot="16200000">
              <a:off x="-222" y="2032"/>
              <a:ext cx="2103"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dirty="0">
                  <a:solidFill>
                    <a:srgbClr val="FFFFFF"/>
                  </a:solidFill>
                </a:rPr>
                <a:t>% of patients with an event</a:t>
              </a:r>
              <a:endParaRPr lang="en-US" b="1" dirty="0">
                <a:solidFill>
                  <a:srgbClr val="FAFD00"/>
                </a:solidFill>
                <a:latin typeface="Times" pitchFamily="-111" charset="0"/>
              </a:endParaRPr>
            </a:p>
          </p:txBody>
        </p:sp>
        <p:sp>
          <p:nvSpPr>
            <p:cNvPr id="324" name="Rectangle 256"/>
            <p:cNvSpPr>
              <a:spLocks noChangeArrowheads="1"/>
            </p:cNvSpPr>
            <p:nvPr/>
          </p:nvSpPr>
          <p:spPr bwMode="auto">
            <a:xfrm>
              <a:off x="2098" y="3794"/>
              <a:ext cx="2015"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Years from randomisation</a:t>
              </a:r>
              <a:endParaRPr lang="en-US" b="1">
                <a:solidFill>
                  <a:srgbClr val="FAFD00"/>
                </a:solidFill>
                <a:latin typeface="Times" pitchFamily="-111" charset="0"/>
              </a:endParaRPr>
            </a:p>
          </p:txBody>
        </p:sp>
        <p:sp>
          <p:nvSpPr>
            <p:cNvPr id="325" name="Line 257"/>
            <p:cNvSpPr>
              <a:spLocks noChangeShapeType="1"/>
            </p:cNvSpPr>
            <p:nvPr/>
          </p:nvSpPr>
          <p:spPr bwMode="auto">
            <a:xfrm>
              <a:off x="1493" y="1243"/>
              <a:ext cx="156" cy="1"/>
            </a:xfrm>
            <a:prstGeom prst="line">
              <a:avLst/>
            </a:prstGeom>
            <a:grpFill/>
            <a:ln w="1588">
              <a:solidFill>
                <a:srgbClr val="00FFFF"/>
              </a:solidFill>
              <a:round/>
              <a:headEnd/>
              <a:tailEnd/>
            </a:ln>
          </p:spPr>
          <p:txBody>
            <a:bodyPr>
              <a:prstTxWarp prst="textNoShape">
                <a:avLst/>
              </a:prstTxWarp>
            </a:bodyPr>
            <a:lstStyle/>
            <a:p>
              <a:endParaRPr lang="es-ES_tradnl"/>
            </a:p>
          </p:txBody>
        </p:sp>
        <p:sp>
          <p:nvSpPr>
            <p:cNvPr id="326" name="Rectangle 258"/>
            <p:cNvSpPr>
              <a:spLocks noChangeArrowheads="1"/>
            </p:cNvSpPr>
            <p:nvPr/>
          </p:nvSpPr>
          <p:spPr bwMode="auto">
            <a:xfrm>
              <a:off x="1714" y="1138"/>
              <a:ext cx="704"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00FFFF"/>
                  </a:solidFill>
                </a:rPr>
                <a:t>Intensive</a:t>
              </a:r>
              <a:endParaRPr lang="en-US" b="1">
                <a:solidFill>
                  <a:srgbClr val="FAFD00"/>
                </a:solidFill>
                <a:latin typeface="Times" pitchFamily="-111" charset="0"/>
              </a:endParaRPr>
            </a:p>
          </p:txBody>
        </p:sp>
        <p:sp>
          <p:nvSpPr>
            <p:cNvPr id="327" name="Line 259"/>
            <p:cNvSpPr>
              <a:spLocks noChangeShapeType="1"/>
            </p:cNvSpPr>
            <p:nvPr/>
          </p:nvSpPr>
          <p:spPr bwMode="auto">
            <a:xfrm>
              <a:off x="1493" y="968"/>
              <a:ext cx="156" cy="1"/>
            </a:xfrm>
            <a:prstGeom prst="line">
              <a:avLst/>
            </a:prstGeom>
            <a:grpFill/>
            <a:ln w="1588">
              <a:solidFill>
                <a:srgbClr val="FFFFFF"/>
              </a:solidFill>
              <a:round/>
              <a:headEnd/>
              <a:tailEnd/>
            </a:ln>
          </p:spPr>
          <p:txBody>
            <a:bodyPr>
              <a:prstTxWarp prst="textNoShape">
                <a:avLst/>
              </a:prstTxWarp>
            </a:bodyPr>
            <a:lstStyle/>
            <a:p>
              <a:endParaRPr lang="es-ES_tradnl"/>
            </a:p>
          </p:txBody>
        </p:sp>
        <p:sp>
          <p:nvSpPr>
            <p:cNvPr id="328" name="Rectangle 260"/>
            <p:cNvSpPr>
              <a:spLocks noChangeArrowheads="1"/>
            </p:cNvSpPr>
            <p:nvPr/>
          </p:nvSpPr>
          <p:spPr bwMode="auto">
            <a:xfrm>
              <a:off x="1714" y="858"/>
              <a:ext cx="1027"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FF"/>
                  </a:solidFill>
                </a:rPr>
                <a:t>Conventional</a:t>
              </a:r>
              <a:endParaRPr lang="en-US" b="1">
                <a:solidFill>
                  <a:srgbClr val="FAFD00"/>
                </a:solidFill>
                <a:latin typeface="Times" pitchFamily="-111" charset="0"/>
              </a:endParaRPr>
            </a:p>
          </p:txBody>
        </p:sp>
        <p:sp>
          <p:nvSpPr>
            <p:cNvPr id="329" name="Rectangle 261"/>
            <p:cNvSpPr>
              <a:spLocks noChangeArrowheads="1"/>
            </p:cNvSpPr>
            <p:nvPr/>
          </p:nvSpPr>
          <p:spPr bwMode="auto">
            <a:xfrm>
              <a:off x="3072" y="3074"/>
              <a:ext cx="1516"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00"/>
                  </a:solidFill>
                </a:rPr>
                <a:t>Risk reduction 25%</a:t>
              </a:r>
              <a:endParaRPr lang="en-US" b="1">
                <a:solidFill>
                  <a:srgbClr val="FAFD00"/>
                </a:solidFill>
                <a:latin typeface="Times" pitchFamily="-111" charset="0"/>
              </a:endParaRPr>
            </a:p>
          </p:txBody>
        </p:sp>
        <p:sp>
          <p:nvSpPr>
            <p:cNvPr id="330" name="Rectangle 262"/>
            <p:cNvSpPr>
              <a:spLocks noChangeArrowheads="1"/>
            </p:cNvSpPr>
            <p:nvPr/>
          </p:nvSpPr>
          <p:spPr bwMode="auto">
            <a:xfrm>
              <a:off x="3015" y="3274"/>
              <a:ext cx="831"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00"/>
                  </a:solidFill>
                </a:rPr>
                <a:t>(95% CI: 7</a:t>
              </a:r>
              <a:endParaRPr lang="en-US" b="1">
                <a:solidFill>
                  <a:srgbClr val="FAFD00"/>
                </a:solidFill>
                <a:latin typeface="Times" pitchFamily="-111" charset="0"/>
              </a:endParaRPr>
            </a:p>
          </p:txBody>
        </p:sp>
        <p:sp>
          <p:nvSpPr>
            <p:cNvPr id="331" name="Rectangle 263"/>
            <p:cNvSpPr>
              <a:spLocks noChangeArrowheads="1"/>
            </p:cNvSpPr>
            <p:nvPr/>
          </p:nvSpPr>
          <p:spPr bwMode="auto">
            <a:xfrm>
              <a:off x="3819" y="3274"/>
              <a:ext cx="812" cy="190"/>
            </a:xfrm>
            <a:prstGeom prst="rect">
              <a:avLst/>
            </a:prstGeom>
            <a:grpFill/>
            <a:ln w="9525">
              <a:noFill/>
              <a:miter lim="800000"/>
              <a:headEnd/>
              <a:tailEnd/>
            </a:ln>
          </p:spPr>
          <p:txBody>
            <a:bodyPr wrap="none" lIns="0" tIns="0" rIns="0" bIns="0">
              <a:prstTxWarp prst="textNoShape">
                <a:avLst/>
              </a:prstTxWarp>
              <a:spAutoFit/>
            </a:bodyPr>
            <a:lstStyle/>
            <a:p>
              <a:pPr>
                <a:lnSpc>
                  <a:spcPct val="90000"/>
                </a:lnSpc>
              </a:pPr>
              <a:r>
                <a:rPr lang="en-US" sz="2200">
                  <a:solidFill>
                    <a:srgbClr val="FFFF00"/>
                  </a:solidFill>
                </a:rPr>
                <a:t>% to 40%)</a:t>
              </a:r>
              <a:endParaRPr lang="en-US" b="1">
                <a:solidFill>
                  <a:srgbClr val="FAFD00"/>
                </a:solidFill>
                <a:latin typeface="Times" pitchFamily="-111" charset="0"/>
              </a:endParaRPr>
            </a:p>
          </p:txBody>
        </p:sp>
        <p:sp>
          <p:nvSpPr>
            <p:cNvPr id="332" name="Rectangle 264"/>
            <p:cNvSpPr>
              <a:spLocks noChangeArrowheads="1"/>
            </p:cNvSpPr>
            <p:nvPr/>
          </p:nvSpPr>
          <p:spPr bwMode="auto">
            <a:xfrm>
              <a:off x="4538" y="768"/>
              <a:ext cx="171" cy="1488"/>
            </a:xfrm>
            <a:prstGeom prst="rect">
              <a:avLst/>
            </a:prstGeom>
            <a:grpFill/>
            <a:ln w="12700">
              <a:noFill/>
              <a:miter lim="800000"/>
              <a:headEnd/>
              <a:tailEnd/>
            </a:ln>
            <a:effectLst/>
          </p:spPr>
          <p:txBody>
            <a:bodyPr wrap="none" anchor="ctr">
              <a:prstTxWarp prst="textNoShape">
                <a:avLst/>
              </a:prstTxWarp>
            </a:bodyPr>
            <a:lstStyle/>
            <a:p>
              <a:endParaRPr lang="es-ES_tradnl"/>
            </a:p>
          </p:txBody>
        </p:sp>
      </p:grpSp>
      <p:sp>
        <p:nvSpPr>
          <p:cNvPr id="533" name="Rectangle 265"/>
          <p:cNvSpPr>
            <a:spLocks noChangeArrowheads="1"/>
          </p:cNvSpPr>
          <p:nvPr/>
        </p:nvSpPr>
        <p:spPr bwMode="auto">
          <a:xfrm>
            <a:off x="152400" y="762000"/>
            <a:ext cx="8489950" cy="1003300"/>
          </a:xfrm>
          <a:prstGeom prst="rect">
            <a:avLst/>
          </a:prstGeom>
          <a:noFill/>
          <a:ln w="12700">
            <a:noFill/>
            <a:miter lim="800000"/>
            <a:headEnd/>
            <a:tailEnd/>
          </a:ln>
          <a:effectLst/>
        </p:spPr>
        <p:txBody>
          <a:bodyPr lIns="88900" tIns="44450" rIns="88900" bIns="44450">
            <a:prstTxWarp prst="textNoShape">
              <a:avLst/>
            </a:prstTxWarp>
            <a:spAutoFit/>
          </a:bodyPr>
          <a:lstStyle/>
          <a:p>
            <a:pPr marL="381000" indent="-381000" algn="r">
              <a:tabLst>
                <a:tab pos="342900" algn="l"/>
              </a:tabLst>
            </a:pPr>
            <a:r>
              <a:rPr lang="en-GB" sz="2000" i="1">
                <a:solidFill>
                  <a:srgbClr val="00007F"/>
                </a:solidFill>
              </a:rPr>
              <a:t>photocoagulation, vitreous haemorrhage, renal failure or renal death</a:t>
            </a:r>
            <a:br>
              <a:rPr lang="en-GB" sz="2000" i="1">
                <a:solidFill>
                  <a:srgbClr val="00007F"/>
                </a:solidFill>
              </a:rPr>
            </a:br>
            <a:endParaRPr lang="en-GB" sz="2000" i="1">
              <a:solidFill>
                <a:srgbClr val="00007F"/>
              </a:solidFill>
            </a:endParaRPr>
          </a:p>
          <a:p>
            <a:pPr marL="381000" indent="-381000" algn="r">
              <a:tabLst>
                <a:tab pos="342900" algn="l"/>
              </a:tabLst>
            </a:pPr>
            <a:r>
              <a:rPr lang="en-GB" sz="2000" i="1">
                <a:solidFill>
                  <a:schemeClr val="bg1"/>
                </a:solidFill>
              </a:rPr>
              <a:t>346 of 3867 patients (9%) </a:t>
            </a:r>
          </a:p>
        </p:txBody>
      </p:sp>
      <p:sp>
        <p:nvSpPr>
          <p:cNvPr id="534" name="Line 269"/>
          <p:cNvSpPr>
            <a:spLocks noChangeShapeType="1"/>
          </p:cNvSpPr>
          <p:nvPr/>
        </p:nvSpPr>
        <p:spPr bwMode="auto">
          <a:xfrm>
            <a:off x="2286000" y="4343400"/>
            <a:ext cx="381000" cy="685800"/>
          </a:xfrm>
          <a:prstGeom prst="line">
            <a:avLst/>
          </a:prstGeom>
          <a:noFill/>
          <a:ln w="57150">
            <a:solidFill>
              <a:srgbClr val="990033"/>
            </a:solidFill>
            <a:round/>
            <a:headEnd/>
            <a:tailEnd type="triangle" w="med" len="med"/>
          </a:ln>
          <a:effectLst/>
        </p:spPr>
        <p:txBody>
          <a:bodyPr wrap="none" anchor="ctr">
            <a:prstTxWarp prst="textNoShape">
              <a:avLst/>
            </a:prstTxWarp>
          </a:bodyPr>
          <a:lstStyle/>
          <a:p>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wipe(left)">
                                      <p:cBhvr>
                                        <p:cTn id="7"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04800" y="1079500"/>
            <a:ext cx="8610600" cy="5181600"/>
          </a:xfrm>
          <a:prstGeom prst="rect">
            <a:avLst/>
          </a:prstGeom>
          <a:solidFill>
            <a:srgbClr val="7D9263"/>
          </a:solidFill>
          <a:ln w="9525">
            <a:noFill/>
            <a:miter lim="800000"/>
            <a:headEnd/>
            <a:tailEnd/>
          </a:ln>
          <a:effectLst/>
        </p:spPr>
        <p:txBody>
          <a:bodyPr wrap="none" anchor="ctr">
            <a:prstTxWarp prst="textNoShape">
              <a:avLst/>
            </a:prstTxWarp>
          </a:bodyPr>
          <a:lstStyle/>
          <a:p>
            <a:endParaRPr lang="es-ES_tradnl"/>
          </a:p>
        </p:txBody>
      </p:sp>
      <p:sp>
        <p:nvSpPr>
          <p:cNvPr id="3" name="Rectangle 2"/>
          <p:cNvSpPr>
            <a:spLocks noChangeArrowheads="1"/>
          </p:cNvSpPr>
          <p:nvPr/>
        </p:nvSpPr>
        <p:spPr bwMode="auto">
          <a:xfrm>
            <a:off x="152400" y="101600"/>
            <a:ext cx="8769350" cy="536044"/>
          </a:xfrm>
          <a:prstGeom prst="rect">
            <a:avLst/>
          </a:prstGeom>
          <a:noFill/>
          <a:ln w="12700">
            <a:noFill/>
            <a:miter lim="800000"/>
            <a:headEnd/>
            <a:tailEnd/>
          </a:ln>
          <a:effectLst/>
        </p:spPr>
        <p:txBody>
          <a:bodyPr lIns="79375" tIns="31750" rIns="79375" bIns="31750">
            <a:prstTxWarp prst="textNoShape">
              <a:avLst/>
            </a:prstTxWarp>
            <a:spAutoFit/>
          </a:bodyPr>
          <a:lstStyle/>
          <a:p>
            <a:pPr algn="ctr" defTabSz="1162050">
              <a:lnSpc>
                <a:spcPct val="95000"/>
              </a:lnSpc>
            </a:pPr>
            <a:r>
              <a:rPr lang="en-GB" sz="3200" b="1" dirty="0" err="1" smtClean="0">
                <a:solidFill>
                  <a:srgbClr val="BECB95"/>
                </a:solidFill>
                <a:effectLst>
                  <a:outerShdw blurRad="38100" dist="38100" dir="2700000" algn="tl">
                    <a:srgbClr val="DDDDDD"/>
                  </a:outerShdw>
                </a:effectLst>
                <a:latin typeface="Helvetica" pitchFamily="-111" charset="0"/>
              </a:rPr>
              <a:t>Incidencia</a:t>
            </a:r>
            <a:r>
              <a:rPr lang="en-GB" sz="3200" b="1" dirty="0" smtClean="0">
                <a:solidFill>
                  <a:srgbClr val="BECB95"/>
                </a:solidFill>
                <a:effectLst>
                  <a:outerShdw blurRad="38100" dist="38100" dir="2700000" algn="tl">
                    <a:srgbClr val="DDDDDD"/>
                  </a:outerShdw>
                </a:effectLst>
                <a:latin typeface="Helvetica" pitchFamily="-111" charset="0"/>
              </a:rPr>
              <a:t> IAM </a:t>
            </a:r>
            <a:endParaRPr lang="en-GB" sz="3200" b="1" dirty="0">
              <a:solidFill>
                <a:srgbClr val="BECB95"/>
              </a:solidFill>
              <a:effectLst>
                <a:outerShdw blurRad="38100" dist="38100" dir="2700000" algn="tl">
                  <a:srgbClr val="DDDDDD"/>
                </a:outerShdw>
              </a:effectLst>
              <a:latin typeface="Helvetica" pitchFamily="-111" charset="0"/>
            </a:endParaRPr>
          </a:p>
        </p:txBody>
      </p:sp>
      <p:pic>
        <p:nvPicPr>
          <p:cNvPr id="5" name="Picture 4"/>
          <p:cNvPicPr>
            <a:picLocks noChangeArrowheads="1"/>
          </p:cNvPicPr>
          <p:nvPr/>
        </p:nvPicPr>
        <p:blipFill>
          <a:blip r:embed="rId2"/>
          <a:srcRect/>
          <a:stretch>
            <a:fillRect/>
          </a:stretch>
        </p:blipFill>
        <p:spPr bwMode="auto">
          <a:xfrm>
            <a:off x="1208088" y="1066800"/>
            <a:ext cx="6230938" cy="5194300"/>
          </a:xfrm>
          <a:prstGeom prst="rect">
            <a:avLst/>
          </a:prstGeom>
          <a:noFill/>
          <a:ln w="12700">
            <a:noFill/>
            <a:miter lim="800000"/>
            <a:headEnd/>
            <a:tailEnd/>
          </a:ln>
          <a:effectLst/>
        </p:spPr>
      </p:pic>
      <p:sp>
        <p:nvSpPr>
          <p:cNvPr id="7" name="Rectangle 6"/>
          <p:cNvSpPr>
            <a:spLocks noChangeArrowheads="1"/>
          </p:cNvSpPr>
          <p:nvPr/>
        </p:nvSpPr>
        <p:spPr bwMode="auto">
          <a:xfrm>
            <a:off x="1828800" y="762000"/>
            <a:ext cx="6988175" cy="698500"/>
          </a:xfrm>
          <a:prstGeom prst="rect">
            <a:avLst/>
          </a:prstGeom>
          <a:noFill/>
          <a:ln w="12700">
            <a:noFill/>
            <a:miter lim="800000"/>
            <a:headEnd/>
            <a:tailEnd/>
          </a:ln>
          <a:effectLst/>
        </p:spPr>
        <p:txBody>
          <a:bodyPr lIns="88900" tIns="44450" rIns="88900" bIns="44450">
            <a:prstTxWarp prst="textNoShape">
              <a:avLst/>
            </a:prstTxWarp>
            <a:spAutoFit/>
          </a:bodyPr>
          <a:lstStyle/>
          <a:p>
            <a:pPr marL="381000" indent="-381000" algn="r">
              <a:tabLst>
                <a:tab pos="342900" algn="l"/>
              </a:tabLst>
            </a:pPr>
            <a:r>
              <a:rPr lang="en-GB" sz="2000" i="1">
                <a:solidFill>
                  <a:srgbClr val="00007F"/>
                </a:solidFill>
                <a:latin typeface="Helvetica" pitchFamily="-111" charset="0"/>
              </a:rPr>
              <a:t>fatal or non fatal myocardial infarction, sudden death</a:t>
            </a:r>
          </a:p>
          <a:p>
            <a:pPr marL="381000" indent="-381000" algn="r">
              <a:tabLst>
                <a:tab pos="342900" algn="l"/>
              </a:tabLst>
            </a:pPr>
            <a:r>
              <a:rPr lang="en-GB" sz="2000" i="1">
                <a:solidFill>
                  <a:schemeClr val="bg1"/>
                </a:solidFill>
                <a:latin typeface="Helvetica" pitchFamily="-111" charset="0"/>
              </a:rPr>
              <a:t>573 of 3867 patients (15%)</a:t>
            </a:r>
            <a:endParaRPr lang="en-GB" sz="2000" i="1">
              <a:latin typeface="Helvetica" pitchFamily="-111" charset="0"/>
            </a:endParaRPr>
          </a:p>
        </p:txBody>
      </p:sp>
      <p:sp>
        <p:nvSpPr>
          <p:cNvPr id="8" name="Text Box 8"/>
          <p:cNvSpPr txBox="1">
            <a:spLocks noChangeArrowheads="1"/>
          </p:cNvSpPr>
          <p:nvPr/>
        </p:nvSpPr>
        <p:spPr bwMode="auto">
          <a:xfrm>
            <a:off x="34925" y="6421438"/>
            <a:ext cx="4106863" cy="366712"/>
          </a:xfrm>
          <a:prstGeom prst="rect">
            <a:avLst/>
          </a:prstGeom>
          <a:noFill/>
          <a:ln w="12700">
            <a:noFill/>
            <a:miter lim="800000"/>
            <a:headEnd/>
            <a:tailEnd/>
          </a:ln>
          <a:effectLst/>
        </p:spPr>
        <p:txBody>
          <a:bodyPr wrap="none">
            <a:prstTxWarp prst="textNoShape">
              <a:avLst/>
            </a:prstTxWarp>
            <a:spAutoFit/>
          </a:bodyPr>
          <a:lstStyle/>
          <a:p>
            <a:pPr algn="ctr" defTabSz="762000"/>
            <a:r>
              <a:rPr lang="en-GB" sz="1800" i="1">
                <a:solidFill>
                  <a:srgbClr val="00007F"/>
                </a:solidFill>
              </a:rPr>
              <a:t>UKPDS 33. Lancet 1998; </a:t>
            </a:r>
            <a:r>
              <a:rPr lang="en-GB" sz="1600" b="1" i="1">
                <a:solidFill>
                  <a:srgbClr val="00007F"/>
                </a:solidFill>
              </a:rPr>
              <a:t>352</a:t>
            </a:r>
            <a:r>
              <a:rPr lang="en-GB" sz="1800" i="1">
                <a:solidFill>
                  <a:srgbClr val="00007F"/>
                </a:solidFill>
              </a:rPr>
              <a:t>: 837-853</a:t>
            </a:r>
          </a:p>
        </p:txBody>
      </p:sp>
      <p:sp>
        <p:nvSpPr>
          <p:cNvPr id="10" name="Line 11"/>
          <p:cNvSpPr>
            <a:spLocks noChangeShapeType="1"/>
          </p:cNvSpPr>
          <p:nvPr/>
        </p:nvSpPr>
        <p:spPr bwMode="auto">
          <a:xfrm>
            <a:off x="2743200" y="4114800"/>
            <a:ext cx="381000" cy="685800"/>
          </a:xfrm>
          <a:prstGeom prst="line">
            <a:avLst/>
          </a:prstGeom>
          <a:noFill/>
          <a:ln w="57150">
            <a:solidFill>
              <a:srgbClr val="990033"/>
            </a:solidFill>
            <a:round/>
            <a:headEnd/>
            <a:tailEnd type="triangle" w="med" len="med"/>
          </a:ln>
          <a:effectLst/>
        </p:spPr>
        <p:txBody>
          <a:bodyPr wrap="none" anchor="ctr">
            <a:prstTxWarp prst="textNoShape">
              <a:avLst/>
            </a:prstTxWarp>
          </a:bodyP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Estudio ACCORD</a:t>
            </a:r>
            <a:endParaRPr lang="es-ES" dirty="0"/>
          </a:p>
        </p:txBody>
      </p:sp>
      <p:pic>
        <p:nvPicPr>
          <p:cNvPr id="119810" name="Picture 2"/>
          <p:cNvPicPr>
            <a:picLocks noGrp="1" noChangeAspect="1" noChangeArrowheads="1"/>
          </p:cNvPicPr>
          <p:nvPr>
            <p:ph idx="1"/>
          </p:nvPr>
        </p:nvPicPr>
        <p:blipFill>
          <a:blip r:embed="rId2"/>
          <a:srcRect/>
          <a:stretch>
            <a:fillRect/>
          </a:stretch>
        </p:blipFill>
        <p:spPr bwMode="auto">
          <a:xfrm>
            <a:off x="571472" y="1500174"/>
            <a:ext cx="815383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3" name="Rectangle 5"/>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ES" smtClean="0">
                <a:effectLst/>
              </a:rPr>
              <a:t>Objetivo  ACCORD Trial</a:t>
            </a:r>
          </a:p>
        </p:txBody>
      </p:sp>
      <p:sp>
        <p:nvSpPr>
          <p:cNvPr id="5123" name="Rectangle 6"/>
          <p:cNvSpPr>
            <a:spLocks noGrp="1"/>
          </p:cNvSpPr>
          <p:nvPr>
            <p:ph type="body" idx="4294967295"/>
          </p:nvPr>
        </p:nvSpPr>
        <p:spPr/>
        <p:txBody>
          <a:bodyPr/>
          <a:lstStyle/>
          <a:p>
            <a:endParaRPr lang="es-ES" dirty="0" smtClean="0"/>
          </a:p>
          <a:p>
            <a:r>
              <a:rPr lang="es-ES" dirty="0" smtClean="0"/>
              <a:t>Determinar si es posible reducir la tasa de eventos CV en pacientes con DM tras un tratamiento intensivo sobre tres importantes factores de riesgo CV: hiperglucemia, </a:t>
            </a:r>
            <a:r>
              <a:rPr lang="es-ES" dirty="0" err="1" smtClean="0"/>
              <a:t>dislipemia</a:t>
            </a:r>
            <a:r>
              <a:rPr lang="es-ES" dirty="0" smtClean="0"/>
              <a:t> y HTA.</a:t>
            </a:r>
          </a:p>
          <a:p>
            <a:endParaRPr lang="es-ES" dirty="0" smtClean="0"/>
          </a:p>
          <a:p>
            <a:r>
              <a:rPr lang="es-ES" dirty="0" smtClean="0"/>
              <a:t>Es en realidad un programa de </a:t>
            </a:r>
            <a:r>
              <a:rPr lang="es-ES" dirty="0" err="1" smtClean="0"/>
              <a:t>investigacion</a:t>
            </a:r>
            <a:r>
              <a:rPr lang="es-ES" dirty="0" smtClean="0"/>
              <a:t> con tres ensayos </a:t>
            </a:r>
            <a:r>
              <a:rPr lang="es-ES" dirty="0" err="1" smtClean="0"/>
              <a:t>clinicos</a:t>
            </a:r>
            <a:r>
              <a:rPr lang="es-ES" dirty="0" smtClean="0"/>
              <a:t> con un diseño factorial 2 x 2</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s-ES" sz="3700" smtClean="0">
                <a:effectLst/>
              </a:rPr>
              <a:t>Hipotesis estudio sobre glucemias. </a:t>
            </a:r>
          </a:p>
        </p:txBody>
      </p:sp>
      <p:sp>
        <p:nvSpPr>
          <p:cNvPr id="6147" name="Rectangle 3"/>
          <p:cNvSpPr>
            <a:spLocks noGrp="1"/>
          </p:cNvSpPr>
          <p:nvPr>
            <p:ph type="body" idx="1"/>
          </p:nvPr>
        </p:nvSpPr>
        <p:spPr>
          <a:xfrm>
            <a:off x="381000" y="1481138"/>
            <a:ext cx="8686800" cy="4525962"/>
          </a:xfrm>
        </p:spPr>
        <p:txBody>
          <a:bodyPr/>
          <a:lstStyle/>
          <a:p>
            <a:endParaRPr lang="es-ES" dirty="0" smtClean="0"/>
          </a:p>
          <a:p>
            <a:r>
              <a:rPr lang="es-ES" dirty="0" smtClean="0"/>
              <a:t>Conocer si en una población con DM tipo II y  alto riesgo de eventos CV , una estrategia terapéutica con objetivos de HgA1c &lt; 6 % reduce la tasa de eventos CV mas que una estrategia con HBA1c entre 7-7,9 %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457200" y="76200"/>
            <a:ext cx="8229600" cy="1143000"/>
          </a:xfrm>
        </p:spPr>
        <p:txBody>
          <a:bodyPr wrap="square" lIns="91440" tIns="45720" rIns="91440" bIns="45720" numCol="1" anchorCtr="0" compatLnSpc="1">
            <a:prstTxWarp prst="textNoShape">
              <a:avLst/>
            </a:prstTxWarp>
          </a:bodyPr>
          <a:lstStyle/>
          <a:p>
            <a:pPr>
              <a:defRPr/>
            </a:pPr>
            <a:r>
              <a:rPr lang="es-ES" smtClean="0">
                <a:effectLst/>
              </a:rPr>
              <a:t>ACCORD.  Diseño</a:t>
            </a:r>
          </a:p>
        </p:txBody>
      </p:sp>
      <p:sp>
        <p:nvSpPr>
          <p:cNvPr id="8195" name="Rectangle 3"/>
          <p:cNvSpPr>
            <a:spLocks noGrp="1"/>
          </p:cNvSpPr>
          <p:nvPr>
            <p:ph type="body" idx="1"/>
          </p:nvPr>
        </p:nvSpPr>
        <p:spPr>
          <a:xfrm>
            <a:off x="457200" y="1295400"/>
            <a:ext cx="8534400" cy="4919663"/>
          </a:xfrm>
        </p:spPr>
        <p:txBody>
          <a:bodyPr>
            <a:normAutofit/>
          </a:bodyPr>
          <a:lstStyle/>
          <a:p>
            <a:pPr>
              <a:lnSpc>
                <a:spcPct val="90000"/>
              </a:lnSpc>
            </a:pPr>
            <a:r>
              <a:rPr lang="es-ES" dirty="0" smtClean="0"/>
              <a:t>Estudio </a:t>
            </a:r>
            <a:r>
              <a:rPr lang="es-ES" dirty="0" err="1" smtClean="0"/>
              <a:t>multicentrico</a:t>
            </a:r>
            <a:r>
              <a:rPr lang="es-ES" dirty="0" smtClean="0"/>
              <a:t>, </a:t>
            </a:r>
            <a:r>
              <a:rPr lang="es-ES" dirty="0" err="1" smtClean="0"/>
              <a:t>randomizado</a:t>
            </a:r>
            <a:r>
              <a:rPr lang="es-ES" dirty="0" smtClean="0"/>
              <a:t>, controlado, doble factorial 2 x2</a:t>
            </a:r>
          </a:p>
          <a:p>
            <a:pPr lvl="1">
              <a:lnSpc>
                <a:spcPct val="90000"/>
              </a:lnSpc>
            </a:pPr>
            <a:r>
              <a:rPr lang="es-ES" dirty="0" smtClean="0"/>
              <a:t>Glucemia y HTA </a:t>
            </a:r>
            <a:r>
              <a:rPr lang="es-ES" dirty="0" err="1" smtClean="0"/>
              <a:t>Trials</a:t>
            </a:r>
            <a:r>
              <a:rPr lang="es-ES" dirty="0" smtClean="0"/>
              <a:t>  de diseño abierto con  </a:t>
            </a:r>
            <a:r>
              <a:rPr lang="es-ES" dirty="0" err="1" smtClean="0"/>
              <a:t>valoracion</a:t>
            </a:r>
            <a:r>
              <a:rPr lang="es-ES" dirty="0" smtClean="0"/>
              <a:t> cerrada de </a:t>
            </a:r>
            <a:r>
              <a:rPr lang="es-ES" dirty="0" err="1" smtClean="0"/>
              <a:t>End-points</a:t>
            </a:r>
            <a:endParaRPr lang="es-ES" dirty="0" smtClean="0"/>
          </a:p>
          <a:p>
            <a:pPr lvl="1">
              <a:lnSpc>
                <a:spcPct val="90000"/>
              </a:lnSpc>
            </a:pPr>
            <a:r>
              <a:rPr lang="es-ES" dirty="0" smtClean="0"/>
              <a:t>Estudio de </a:t>
            </a:r>
            <a:r>
              <a:rPr lang="es-ES" dirty="0" err="1" smtClean="0"/>
              <a:t>lipidos</a:t>
            </a:r>
            <a:r>
              <a:rPr lang="es-ES" dirty="0" smtClean="0"/>
              <a:t> controlado con placebo</a:t>
            </a:r>
          </a:p>
          <a:p>
            <a:pPr lvl="1">
              <a:lnSpc>
                <a:spcPct val="90000"/>
              </a:lnSpc>
            </a:pPr>
            <a:endParaRPr lang="es-ES" dirty="0" smtClean="0"/>
          </a:p>
          <a:p>
            <a:pPr>
              <a:lnSpc>
                <a:spcPct val="90000"/>
              </a:lnSpc>
            </a:pPr>
            <a:r>
              <a:rPr lang="es-ES" dirty="0" smtClean="0"/>
              <a:t>Estudio Glucemia</a:t>
            </a:r>
          </a:p>
          <a:p>
            <a:pPr lvl="1"/>
            <a:r>
              <a:rPr lang="es-ES" dirty="0" smtClean="0"/>
              <a:t>El hallazgo de una mayor  mortalidad llevo a la </a:t>
            </a:r>
            <a:r>
              <a:rPr lang="es-ES" dirty="0" err="1" smtClean="0"/>
              <a:t>decision</a:t>
            </a:r>
            <a:r>
              <a:rPr lang="es-ES" dirty="0" smtClean="0"/>
              <a:t> de terminar el grupo de tratamiento intensivo en Febrero 2008 ,17 meses antes de su </a:t>
            </a:r>
            <a:r>
              <a:rPr lang="es-ES" dirty="0" err="1" smtClean="0"/>
              <a:t>finalizacion</a:t>
            </a:r>
            <a:r>
              <a:rPr lang="es-ES" dirty="0" smtClean="0"/>
              <a:t> programada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91171" name="Picture 3"/>
          <p:cNvPicPr>
            <a:picLocks noGrp="1" noChangeAspect="1" noChangeArrowheads="1"/>
          </p:cNvPicPr>
          <p:nvPr>
            <p:ph idx="1"/>
          </p:nvPr>
        </p:nvPicPr>
        <p:blipFill>
          <a:blip r:embed="rId2"/>
          <a:srcRect/>
          <a:stretch>
            <a:fillRect/>
          </a:stretch>
        </p:blipFill>
        <p:spPr bwMode="auto">
          <a:xfrm>
            <a:off x="285720" y="2071678"/>
            <a:ext cx="4028344" cy="4525963"/>
          </a:xfrm>
          <a:prstGeom prst="rect">
            <a:avLst/>
          </a:prstGeom>
          <a:noFill/>
          <a:ln w="9525">
            <a:noFill/>
            <a:miter lim="800000"/>
            <a:headEnd/>
            <a:tailEnd/>
          </a:ln>
          <a:effectLst/>
        </p:spPr>
      </p:pic>
      <p:pic>
        <p:nvPicPr>
          <p:cNvPr id="391170" name="Picture 2"/>
          <p:cNvPicPr>
            <a:picLocks noChangeAspect="1" noChangeArrowheads="1"/>
          </p:cNvPicPr>
          <p:nvPr/>
        </p:nvPicPr>
        <p:blipFill>
          <a:blip r:embed="rId3"/>
          <a:srcRect/>
          <a:stretch>
            <a:fillRect/>
          </a:stretch>
        </p:blipFill>
        <p:spPr bwMode="auto">
          <a:xfrm>
            <a:off x="0" y="0"/>
            <a:ext cx="9144000" cy="1643050"/>
          </a:xfrm>
          <a:prstGeom prst="rect">
            <a:avLst/>
          </a:prstGeom>
          <a:noFill/>
          <a:ln w="9525">
            <a:noFill/>
            <a:miter lim="800000"/>
            <a:headEnd/>
            <a:tailEnd/>
          </a:ln>
          <a:effectLst/>
        </p:spPr>
      </p:pic>
      <p:pic>
        <p:nvPicPr>
          <p:cNvPr id="391172" name="Picture 4"/>
          <p:cNvPicPr>
            <a:picLocks noChangeAspect="1" noChangeArrowheads="1"/>
          </p:cNvPicPr>
          <p:nvPr/>
        </p:nvPicPr>
        <p:blipFill>
          <a:blip r:embed="rId4"/>
          <a:srcRect/>
          <a:stretch>
            <a:fillRect/>
          </a:stretch>
        </p:blipFill>
        <p:spPr bwMode="auto">
          <a:xfrm>
            <a:off x="4786314" y="2071678"/>
            <a:ext cx="4357686" cy="4557712"/>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571472" y="142852"/>
            <a:ext cx="8229600" cy="736099"/>
          </a:xfrm>
        </p:spPr>
        <p:txBody>
          <a:bodyPr wrap="square" lIns="91440" tIns="44450" rIns="90488" bIns="44450" numCol="1" anchor="b" anchorCtr="0" compatLnSpc="1">
            <a:prstTxWarp prst="textNoShape">
              <a:avLst/>
            </a:prstTxWarp>
            <a:spAutoFit/>
          </a:bodyPr>
          <a:lstStyle/>
          <a:p>
            <a:pPr>
              <a:defRPr/>
            </a:pPr>
            <a:r>
              <a:rPr lang="en-US" dirty="0" err="1" smtClean="0">
                <a:effectLst/>
              </a:rPr>
              <a:t>Diseño</a:t>
            </a:r>
            <a:r>
              <a:rPr lang="en-US" dirty="0" smtClean="0">
                <a:effectLst/>
              </a:rPr>
              <a:t> factorial </a:t>
            </a:r>
            <a:r>
              <a:rPr lang="en-US" dirty="0" err="1" smtClean="0">
                <a:effectLst/>
              </a:rPr>
              <a:t>Doble</a:t>
            </a:r>
            <a:r>
              <a:rPr lang="en-US" dirty="0" smtClean="0">
                <a:effectLst/>
              </a:rPr>
              <a:t> 2 X 2</a:t>
            </a:r>
          </a:p>
        </p:txBody>
      </p:sp>
      <p:sp>
        <p:nvSpPr>
          <p:cNvPr id="9219" name="Text Box 3"/>
          <p:cNvSpPr txBox="1">
            <a:spLocks noChangeArrowheads="1"/>
          </p:cNvSpPr>
          <p:nvPr/>
        </p:nvSpPr>
        <p:spPr bwMode="auto">
          <a:xfrm>
            <a:off x="152400" y="2722563"/>
            <a:ext cx="1389063" cy="1016000"/>
          </a:xfrm>
          <a:prstGeom prst="rect">
            <a:avLst/>
          </a:prstGeom>
          <a:noFill/>
          <a:ln w="12700">
            <a:noFill/>
            <a:miter lim="800000"/>
            <a:headEnd/>
            <a:tailEnd/>
          </a:ln>
        </p:spPr>
        <p:txBody>
          <a:bodyPr wrap="none">
            <a:spAutoFit/>
          </a:bodyPr>
          <a:lstStyle/>
          <a:p>
            <a:pPr eaLnBrk="0" hangingPunct="0"/>
            <a:r>
              <a:rPr lang="en-US" altLang="en-US" sz="2000" b="1"/>
              <a:t>Intensive</a:t>
            </a:r>
          </a:p>
          <a:p>
            <a:pPr eaLnBrk="0" hangingPunct="0"/>
            <a:r>
              <a:rPr lang="en-US" altLang="en-US" sz="2000" b="1"/>
              <a:t>Glycemia</a:t>
            </a:r>
          </a:p>
          <a:p>
            <a:pPr eaLnBrk="0" hangingPunct="0"/>
            <a:r>
              <a:rPr lang="en-US" altLang="en-US" sz="2000" b="1"/>
              <a:t>(A1C&lt;6%)</a:t>
            </a:r>
          </a:p>
        </p:txBody>
      </p:sp>
      <p:sp>
        <p:nvSpPr>
          <p:cNvPr id="9220" name="Text Box 4"/>
          <p:cNvSpPr txBox="1">
            <a:spLocks noChangeArrowheads="1"/>
          </p:cNvSpPr>
          <p:nvPr/>
        </p:nvSpPr>
        <p:spPr bwMode="auto">
          <a:xfrm>
            <a:off x="7645400" y="3238500"/>
            <a:ext cx="982663" cy="457200"/>
          </a:xfrm>
          <a:prstGeom prst="rect">
            <a:avLst/>
          </a:prstGeom>
          <a:noFill/>
          <a:ln w="12700">
            <a:noFill/>
            <a:miter lim="800000"/>
            <a:headEnd/>
            <a:tailEnd/>
          </a:ln>
        </p:spPr>
        <p:txBody>
          <a:bodyPr wrap="none">
            <a:spAutoFit/>
          </a:bodyPr>
          <a:lstStyle/>
          <a:p>
            <a:pPr eaLnBrk="0" hangingPunct="0"/>
            <a:r>
              <a:rPr lang="en-US" altLang="en-US" sz="2400" b="1"/>
              <a:t>5128*</a:t>
            </a:r>
          </a:p>
        </p:txBody>
      </p:sp>
      <p:sp>
        <p:nvSpPr>
          <p:cNvPr id="9221" name="Text Box 5"/>
          <p:cNvSpPr txBox="1">
            <a:spLocks noChangeArrowheads="1"/>
          </p:cNvSpPr>
          <p:nvPr/>
        </p:nvSpPr>
        <p:spPr bwMode="auto">
          <a:xfrm>
            <a:off x="125413" y="4238625"/>
            <a:ext cx="1751012" cy="1016000"/>
          </a:xfrm>
          <a:prstGeom prst="rect">
            <a:avLst/>
          </a:prstGeom>
          <a:noFill/>
          <a:ln w="12700">
            <a:noFill/>
            <a:miter lim="800000"/>
            <a:headEnd/>
            <a:tailEnd/>
          </a:ln>
        </p:spPr>
        <p:txBody>
          <a:bodyPr wrap="none">
            <a:spAutoFit/>
          </a:bodyPr>
          <a:lstStyle/>
          <a:p>
            <a:pPr eaLnBrk="0" hangingPunct="0"/>
            <a:r>
              <a:rPr lang="en-US" altLang="en-US" sz="2000" b="1"/>
              <a:t>Standard</a:t>
            </a:r>
          </a:p>
          <a:p>
            <a:pPr eaLnBrk="0" hangingPunct="0"/>
            <a:r>
              <a:rPr lang="en-US" altLang="en-US" sz="2000" b="1"/>
              <a:t>Glycemia</a:t>
            </a:r>
          </a:p>
          <a:p>
            <a:pPr eaLnBrk="0" hangingPunct="0"/>
            <a:r>
              <a:rPr lang="en-US" altLang="en-US" sz="2000" b="1"/>
              <a:t>(A1C 7-7.9%)</a:t>
            </a:r>
          </a:p>
        </p:txBody>
      </p:sp>
      <p:sp>
        <p:nvSpPr>
          <p:cNvPr id="9222" name="Text Box 6"/>
          <p:cNvSpPr txBox="1">
            <a:spLocks noChangeArrowheads="1"/>
          </p:cNvSpPr>
          <p:nvPr/>
        </p:nvSpPr>
        <p:spPr bwMode="auto">
          <a:xfrm>
            <a:off x="7645400" y="4622800"/>
            <a:ext cx="982663" cy="457200"/>
          </a:xfrm>
          <a:prstGeom prst="rect">
            <a:avLst/>
          </a:prstGeom>
          <a:noFill/>
          <a:ln w="12700">
            <a:noFill/>
            <a:miter lim="800000"/>
            <a:headEnd/>
            <a:tailEnd/>
          </a:ln>
        </p:spPr>
        <p:txBody>
          <a:bodyPr wrap="none">
            <a:spAutoFit/>
          </a:bodyPr>
          <a:lstStyle/>
          <a:p>
            <a:pPr eaLnBrk="0" hangingPunct="0"/>
            <a:r>
              <a:rPr lang="en-US" altLang="en-US" sz="2400" b="1"/>
              <a:t>5123*</a:t>
            </a:r>
          </a:p>
        </p:txBody>
      </p:sp>
      <p:sp>
        <p:nvSpPr>
          <p:cNvPr id="9223" name="Rectangle 7"/>
          <p:cNvSpPr>
            <a:spLocks noChangeArrowheads="1"/>
          </p:cNvSpPr>
          <p:nvPr/>
        </p:nvSpPr>
        <p:spPr bwMode="auto">
          <a:xfrm>
            <a:off x="2101850" y="2590800"/>
            <a:ext cx="2686050" cy="2895600"/>
          </a:xfrm>
          <a:prstGeom prst="rect">
            <a:avLst/>
          </a:prstGeom>
          <a:solidFill>
            <a:srgbClr val="FFCC99"/>
          </a:solidFill>
          <a:ln w="28575">
            <a:solidFill>
              <a:schemeClr val="bg2"/>
            </a:solidFill>
            <a:miter lim="800000"/>
            <a:headEnd/>
            <a:tailEnd/>
          </a:ln>
        </p:spPr>
        <p:txBody>
          <a:bodyPr wrap="none" anchor="ctr"/>
          <a:lstStyle/>
          <a:p>
            <a:pPr eaLnBrk="0" hangingPunct="0">
              <a:lnSpc>
                <a:spcPct val="90000"/>
              </a:lnSpc>
            </a:pPr>
            <a:endParaRPr lang="es-ES" sz="3600" b="1">
              <a:solidFill>
                <a:srgbClr val="FAFD00"/>
              </a:solidFill>
            </a:endParaRPr>
          </a:p>
        </p:txBody>
      </p:sp>
      <p:sp>
        <p:nvSpPr>
          <p:cNvPr id="9224" name="Rectangle 8"/>
          <p:cNvSpPr>
            <a:spLocks noChangeArrowheads="1"/>
          </p:cNvSpPr>
          <p:nvPr/>
        </p:nvSpPr>
        <p:spPr bwMode="auto">
          <a:xfrm>
            <a:off x="4922838" y="2590800"/>
            <a:ext cx="2611437" cy="2922588"/>
          </a:xfrm>
          <a:prstGeom prst="rect">
            <a:avLst/>
          </a:prstGeom>
          <a:solidFill>
            <a:srgbClr val="FFFF99"/>
          </a:solidFill>
          <a:ln w="28575">
            <a:solidFill>
              <a:schemeClr val="bg2"/>
            </a:solidFill>
            <a:miter lim="800000"/>
            <a:headEnd/>
            <a:tailEnd/>
          </a:ln>
        </p:spPr>
        <p:txBody>
          <a:bodyPr wrap="none" anchor="ctr"/>
          <a:lstStyle/>
          <a:p>
            <a:pPr eaLnBrk="0" hangingPunct="0">
              <a:lnSpc>
                <a:spcPct val="90000"/>
              </a:lnSpc>
            </a:pPr>
            <a:endParaRPr lang="es-ES" sz="3600" b="1">
              <a:solidFill>
                <a:srgbClr val="FAFD00"/>
              </a:solidFill>
            </a:endParaRPr>
          </a:p>
        </p:txBody>
      </p:sp>
      <p:sp>
        <p:nvSpPr>
          <p:cNvPr id="9225" name="Line 9"/>
          <p:cNvSpPr>
            <a:spLocks noChangeShapeType="1"/>
          </p:cNvSpPr>
          <p:nvPr/>
        </p:nvSpPr>
        <p:spPr bwMode="auto">
          <a:xfrm>
            <a:off x="2132013" y="4038600"/>
            <a:ext cx="2628900" cy="0"/>
          </a:xfrm>
          <a:prstGeom prst="line">
            <a:avLst/>
          </a:prstGeom>
          <a:noFill/>
          <a:ln w="31750">
            <a:solidFill>
              <a:srgbClr val="000000"/>
            </a:solidFill>
            <a:round/>
            <a:headEnd/>
            <a:tailEnd/>
          </a:ln>
        </p:spPr>
        <p:txBody>
          <a:bodyPr wrap="none" anchor="ctr"/>
          <a:lstStyle/>
          <a:p>
            <a:endParaRPr lang="es-ES"/>
          </a:p>
        </p:txBody>
      </p:sp>
      <p:sp>
        <p:nvSpPr>
          <p:cNvPr id="9226" name="Line 10"/>
          <p:cNvSpPr>
            <a:spLocks noChangeShapeType="1"/>
          </p:cNvSpPr>
          <p:nvPr/>
        </p:nvSpPr>
        <p:spPr bwMode="auto">
          <a:xfrm>
            <a:off x="3500438" y="2590800"/>
            <a:ext cx="0" cy="2895600"/>
          </a:xfrm>
          <a:prstGeom prst="line">
            <a:avLst/>
          </a:prstGeom>
          <a:noFill/>
          <a:ln w="38100">
            <a:solidFill>
              <a:srgbClr val="000000"/>
            </a:solidFill>
            <a:round/>
            <a:headEnd/>
            <a:tailEnd/>
          </a:ln>
        </p:spPr>
        <p:txBody>
          <a:bodyPr wrap="none" anchor="ctr"/>
          <a:lstStyle/>
          <a:p>
            <a:endParaRPr lang="es-ES"/>
          </a:p>
        </p:txBody>
      </p:sp>
      <p:sp>
        <p:nvSpPr>
          <p:cNvPr id="9227" name="Line 11"/>
          <p:cNvSpPr>
            <a:spLocks noChangeShapeType="1"/>
          </p:cNvSpPr>
          <p:nvPr/>
        </p:nvSpPr>
        <p:spPr bwMode="auto">
          <a:xfrm>
            <a:off x="6210300" y="2590800"/>
            <a:ext cx="0" cy="2895600"/>
          </a:xfrm>
          <a:prstGeom prst="line">
            <a:avLst/>
          </a:prstGeom>
          <a:noFill/>
          <a:ln w="38100">
            <a:solidFill>
              <a:srgbClr val="000000"/>
            </a:solidFill>
            <a:round/>
            <a:headEnd/>
            <a:tailEnd/>
          </a:ln>
        </p:spPr>
        <p:txBody>
          <a:bodyPr wrap="none" anchor="ctr"/>
          <a:lstStyle/>
          <a:p>
            <a:endParaRPr lang="es-ES"/>
          </a:p>
        </p:txBody>
      </p:sp>
      <p:sp>
        <p:nvSpPr>
          <p:cNvPr id="9228" name="Text Box 13"/>
          <p:cNvSpPr txBox="1">
            <a:spLocks noChangeArrowheads="1"/>
          </p:cNvSpPr>
          <p:nvPr/>
        </p:nvSpPr>
        <p:spPr bwMode="auto">
          <a:xfrm>
            <a:off x="5737225" y="1325563"/>
            <a:ext cx="955675" cy="457200"/>
          </a:xfrm>
          <a:prstGeom prst="rect">
            <a:avLst/>
          </a:prstGeom>
          <a:noFill/>
          <a:ln w="12700">
            <a:noFill/>
            <a:miter lim="800000"/>
            <a:headEnd/>
            <a:tailEnd/>
          </a:ln>
        </p:spPr>
        <p:txBody>
          <a:bodyPr wrap="none">
            <a:spAutoFit/>
          </a:bodyPr>
          <a:lstStyle/>
          <a:p>
            <a:pPr eaLnBrk="0" hangingPunct="0"/>
            <a:r>
              <a:rPr lang="en-US" altLang="en-US" sz="2400" b="1"/>
              <a:t>Lipid</a:t>
            </a:r>
          </a:p>
        </p:txBody>
      </p:sp>
      <p:sp>
        <p:nvSpPr>
          <p:cNvPr id="9229" name="Text Box 14"/>
          <p:cNvSpPr txBox="1">
            <a:spLocks noChangeArrowheads="1"/>
          </p:cNvSpPr>
          <p:nvPr/>
        </p:nvSpPr>
        <p:spPr bwMode="auto">
          <a:xfrm>
            <a:off x="4927600" y="1684338"/>
            <a:ext cx="1363663" cy="830262"/>
          </a:xfrm>
          <a:prstGeom prst="rect">
            <a:avLst/>
          </a:prstGeom>
          <a:noFill/>
          <a:ln w="12700">
            <a:noFill/>
            <a:miter lim="800000"/>
            <a:headEnd/>
            <a:tailEnd/>
          </a:ln>
        </p:spPr>
        <p:txBody>
          <a:bodyPr>
            <a:spAutoFit/>
          </a:bodyPr>
          <a:lstStyle/>
          <a:p>
            <a:pPr eaLnBrk="0" hangingPunct="0"/>
            <a:r>
              <a:rPr lang="en-US" altLang="en-US" sz="1600" b="1"/>
              <a:t>Statin + Masked Study Drug</a:t>
            </a:r>
          </a:p>
        </p:txBody>
      </p:sp>
      <p:sp>
        <p:nvSpPr>
          <p:cNvPr id="9230" name="Text Box 15"/>
          <p:cNvSpPr txBox="1">
            <a:spLocks noChangeArrowheads="1"/>
          </p:cNvSpPr>
          <p:nvPr/>
        </p:nvSpPr>
        <p:spPr bwMode="auto">
          <a:xfrm>
            <a:off x="6216650" y="1684338"/>
            <a:ext cx="1479550" cy="830262"/>
          </a:xfrm>
          <a:prstGeom prst="rect">
            <a:avLst/>
          </a:prstGeom>
          <a:noFill/>
          <a:ln w="12700">
            <a:noFill/>
            <a:miter lim="800000"/>
            <a:headEnd/>
            <a:tailEnd/>
          </a:ln>
        </p:spPr>
        <p:txBody>
          <a:bodyPr>
            <a:spAutoFit/>
          </a:bodyPr>
          <a:lstStyle/>
          <a:p>
            <a:pPr eaLnBrk="0" hangingPunct="0"/>
            <a:r>
              <a:rPr lang="en-US" altLang="en-US" sz="1600" b="1"/>
              <a:t>Statin + Masked Study Drug</a:t>
            </a:r>
          </a:p>
        </p:txBody>
      </p:sp>
      <p:sp>
        <p:nvSpPr>
          <p:cNvPr id="9231" name="Line 16"/>
          <p:cNvSpPr>
            <a:spLocks noChangeShapeType="1"/>
          </p:cNvSpPr>
          <p:nvPr/>
        </p:nvSpPr>
        <p:spPr bwMode="auto">
          <a:xfrm>
            <a:off x="5053013" y="1743075"/>
            <a:ext cx="2419350" cy="0"/>
          </a:xfrm>
          <a:prstGeom prst="line">
            <a:avLst/>
          </a:prstGeom>
          <a:noFill/>
          <a:ln w="12700">
            <a:solidFill>
              <a:schemeClr val="tx1"/>
            </a:solidFill>
            <a:round/>
            <a:headEnd/>
            <a:tailEnd/>
          </a:ln>
        </p:spPr>
        <p:txBody>
          <a:bodyPr wrap="none" anchor="ctr"/>
          <a:lstStyle/>
          <a:p>
            <a:endParaRPr lang="es-ES"/>
          </a:p>
        </p:txBody>
      </p:sp>
      <p:sp>
        <p:nvSpPr>
          <p:cNvPr id="9232" name="Text Box 18"/>
          <p:cNvSpPr txBox="1">
            <a:spLocks noChangeArrowheads="1"/>
          </p:cNvSpPr>
          <p:nvPr/>
        </p:nvSpPr>
        <p:spPr bwMode="auto">
          <a:xfrm>
            <a:off x="3081338" y="1325563"/>
            <a:ext cx="608012" cy="457200"/>
          </a:xfrm>
          <a:prstGeom prst="rect">
            <a:avLst/>
          </a:prstGeom>
          <a:noFill/>
          <a:ln w="12700">
            <a:noFill/>
            <a:miter lim="800000"/>
            <a:headEnd/>
            <a:tailEnd/>
          </a:ln>
        </p:spPr>
        <p:txBody>
          <a:bodyPr wrap="none">
            <a:spAutoFit/>
          </a:bodyPr>
          <a:lstStyle/>
          <a:p>
            <a:pPr eaLnBrk="0" hangingPunct="0"/>
            <a:r>
              <a:rPr lang="en-US" altLang="en-US" sz="2400" b="1"/>
              <a:t>BP</a:t>
            </a:r>
          </a:p>
        </p:txBody>
      </p:sp>
      <p:sp>
        <p:nvSpPr>
          <p:cNvPr id="9233" name="Text Box 19"/>
          <p:cNvSpPr txBox="1">
            <a:spLocks noChangeArrowheads="1"/>
          </p:cNvSpPr>
          <p:nvPr/>
        </p:nvSpPr>
        <p:spPr bwMode="auto">
          <a:xfrm>
            <a:off x="2016125" y="1677988"/>
            <a:ext cx="1447800" cy="701675"/>
          </a:xfrm>
          <a:prstGeom prst="rect">
            <a:avLst/>
          </a:prstGeom>
          <a:noFill/>
          <a:ln w="12700">
            <a:noFill/>
            <a:miter lim="800000"/>
            <a:headEnd/>
            <a:tailEnd/>
          </a:ln>
        </p:spPr>
        <p:txBody>
          <a:bodyPr wrap="none">
            <a:spAutoFit/>
          </a:bodyPr>
          <a:lstStyle/>
          <a:p>
            <a:pPr eaLnBrk="0" hangingPunct="0"/>
            <a:r>
              <a:rPr lang="en-US" altLang="en-US" sz="2000" b="1"/>
              <a:t>Intensive</a:t>
            </a:r>
          </a:p>
          <a:p>
            <a:pPr eaLnBrk="0" hangingPunct="0"/>
            <a:r>
              <a:rPr lang="en-US" altLang="en-US" sz="2000" b="1"/>
              <a:t>(SBP&lt;120)</a:t>
            </a:r>
          </a:p>
        </p:txBody>
      </p:sp>
      <p:sp>
        <p:nvSpPr>
          <p:cNvPr id="9234" name="Text Box 20"/>
          <p:cNvSpPr txBox="1">
            <a:spLocks noChangeArrowheads="1"/>
          </p:cNvSpPr>
          <p:nvPr/>
        </p:nvSpPr>
        <p:spPr bwMode="auto">
          <a:xfrm>
            <a:off x="3441700" y="1677988"/>
            <a:ext cx="1447800" cy="701675"/>
          </a:xfrm>
          <a:prstGeom prst="rect">
            <a:avLst/>
          </a:prstGeom>
          <a:noFill/>
          <a:ln w="12700">
            <a:noFill/>
            <a:miter lim="800000"/>
            <a:headEnd/>
            <a:tailEnd/>
          </a:ln>
        </p:spPr>
        <p:txBody>
          <a:bodyPr wrap="none">
            <a:spAutoFit/>
          </a:bodyPr>
          <a:lstStyle/>
          <a:p>
            <a:pPr eaLnBrk="0" hangingPunct="0"/>
            <a:r>
              <a:rPr lang="en-US" altLang="en-US" sz="2000" b="1"/>
              <a:t>Standard</a:t>
            </a:r>
          </a:p>
          <a:p>
            <a:pPr eaLnBrk="0" hangingPunct="0"/>
            <a:r>
              <a:rPr lang="en-US" altLang="en-US" sz="2000" b="1"/>
              <a:t>(SBP&lt;140)</a:t>
            </a:r>
          </a:p>
        </p:txBody>
      </p:sp>
      <p:sp>
        <p:nvSpPr>
          <p:cNvPr id="9235" name="Line 21"/>
          <p:cNvSpPr>
            <a:spLocks noChangeShapeType="1"/>
          </p:cNvSpPr>
          <p:nvPr/>
        </p:nvSpPr>
        <p:spPr bwMode="auto">
          <a:xfrm>
            <a:off x="2187575" y="1731963"/>
            <a:ext cx="2584450" cy="0"/>
          </a:xfrm>
          <a:prstGeom prst="line">
            <a:avLst/>
          </a:prstGeom>
          <a:noFill/>
          <a:ln w="12700">
            <a:solidFill>
              <a:schemeClr val="tx1"/>
            </a:solidFill>
            <a:round/>
            <a:headEnd/>
            <a:tailEnd/>
          </a:ln>
        </p:spPr>
        <p:txBody>
          <a:bodyPr wrap="none" anchor="ctr"/>
          <a:lstStyle/>
          <a:p>
            <a:endParaRPr lang="es-ES"/>
          </a:p>
        </p:txBody>
      </p:sp>
      <p:sp>
        <p:nvSpPr>
          <p:cNvPr id="9236" name="Text Box 22"/>
          <p:cNvSpPr txBox="1">
            <a:spLocks noChangeArrowheads="1"/>
          </p:cNvSpPr>
          <p:nvPr/>
        </p:nvSpPr>
        <p:spPr bwMode="auto">
          <a:xfrm>
            <a:off x="6357938" y="5613400"/>
            <a:ext cx="1031875" cy="457200"/>
          </a:xfrm>
          <a:prstGeom prst="rect">
            <a:avLst/>
          </a:prstGeom>
          <a:noFill/>
          <a:ln w="12700">
            <a:noFill/>
            <a:miter lim="800000"/>
            <a:headEnd/>
            <a:tailEnd/>
          </a:ln>
        </p:spPr>
        <p:txBody>
          <a:bodyPr wrap="none">
            <a:spAutoFit/>
          </a:bodyPr>
          <a:lstStyle/>
          <a:p>
            <a:pPr eaLnBrk="0" hangingPunct="0"/>
            <a:r>
              <a:rPr lang="en-US" altLang="en-US" sz="2400" b="1"/>
              <a:t>2765*</a:t>
            </a:r>
          </a:p>
        </p:txBody>
      </p:sp>
      <p:sp>
        <p:nvSpPr>
          <p:cNvPr id="9237" name="Text Box 23"/>
          <p:cNvSpPr txBox="1">
            <a:spLocks noChangeArrowheads="1"/>
          </p:cNvSpPr>
          <p:nvPr/>
        </p:nvSpPr>
        <p:spPr bwMode="auto">
          <a:xfrm>
            <a:off x="5138738" y="5613400"/>
            <a:ext cx="1031875" cy="457200"/>
          </a:xfrm>
          <a:prstGeom prst="rect">
            <a:avLst/>
          </a:prstGeom>
          <a:noFill/>
          <a:ln w="12700">
            <a:noFill/>
            <a:miter lim="800000"/>
            <a:headEnd/>
            <a:tailEnd/>
          </a:ln>
        </p:spPr>
        <p:txBody>
          <a:bodyPr wrap="none">
            <a:spAutoFit/>
          </a:bodyPr>
          <a:lstStyle/>
          <a:p>
            <a:pPr eaLnBrk="0" hangingPunct="0"/>
            <a:r>
              <a:rPr lang="en-US" altLang="en-US" sz="2400" b="1"/>
              <a:t>2753*</a:t>
            </a:r>
          </a:p>
        </p:txBody>
      </p:sp>
      <p:sp>
        <p:nvSpPr>
          <p:cNvPr id="9238" name="Text Box 24"/>
          <p:cNvSpPr txBox="1">
            <a:spLocks noChangeArrowheads="1"/>
          </p:cNvSpPr>
          <p:nvPr/>
        </p:nvSpPr>
        <p:spPr bwMode="auto">
          <a:xfrm>
            <a:off x="2293938" y="5627688"/>
            <a:ext cx="982662" cy="457200"/>
          </a:xfrm>
          <a:prstGeom prst="rect">
            <a:avLst/>
          </a:prstGeom>
          <a:noFill/>
          <a:ln w="12700">
            <a:noFill/>
            <a:miter lim="800000"/>
            <a:headEnd/>
            <a:tailEnd/>
          </a:ln>
        </p:spPr>
        <p:txBody>
          <a:bodyPr wrap="none">
            <a:spAutoFit/>
          </a:bodyPr>
          <a:lstStyle/>
          <a:p>
            <a:pPr eaLnBrk="0" hangingPunct="0"/>
            <a:r>
              <a:rPr lang="en-US" altLang="en-US" sz="2400" b="1"/>
              <a:t>2362*</a:t>
            </a:r>
          </a:p>
        </p:txBody>
      </p:sp>
      <p:sp>
        <p:nvSpPr>
          <p:cNvPr id="9239" name="Text Box 25"/>
          <p:cNvSpPr txBox="1">
            <a:spLocks noChangeArrowheads="1"/>
          </p:cNvSpPr>
          <p:nvPr/>
        </p:nvSpPr>
        <p:spPr bwMode="auto">
          <a:xfrm>
            <a:off x="3581400" y="5613400"/>
            <a:ext cx="982663" cy="457200"/>
          </a:xfrm>
          <a:prstGeom prst="rect">
            <a:avLst/>
          </a:prstGeom>
          <a:noFill/>
          <a:ln w="12700">
            <a:noFill/>
            <a:miter lim="800000"/>
            <a:headEnd/>
            <a:tailEnd/>
          </a:ln>
        </p:spPr>
        <p:txBody>
          <a:bodyPr wrap="none">
            <a:spAutoFit/>
          </a:bodyPr>
          <a:lstStyle/>
          <a:p>
            <a:pPr eaLnBrk="0" hangingPunct="0"/>
            <a:r>
              <a:rPr lang="en-US" altLang="en-US" sz="2400" b="1"/>
              <a:t>2371*</a:t>
            </a:r>
          </a:p>
        </p:txBody>
      </p:sp>
      <p:sp>
        <p:nvSpPr>
          <p:cNvPr id="9240" name="Line 26"/>
          <p:cNvSpPr>
            <a:spLocks noChangeShapeType="1"/>
          </p:cNvSpPr>
          <p:nvPr/>
        </p:nvSpPr>
        <p:spPr bwMode="auto">
          <a:xfrm>
            <a:off x="4922838" y="4038600"/>
            <a:ext cx="2627312" cy="0"/>
          </a:xfrm>
          <a:prstGeom prst="line">
            <a:avLst/>
          </a:prstGeom>
          <a:noFill/>
          <a:ln w="31750">
            <a:solidFill>
              <a:srgbClr val="000000"/>
            </a:solidFill>
            <a:round/>
            <a:headEnd/>
            <a:tailEnd/>
          </a:ln>
        </p:spPr>
        <p:txBody>
          <a:bodyPr wrap="none" anchor="ctr"/>
          <a:lstStyle/>
          <a:p>
            <a:endParaRPr lang="es-ES"/>
          </a:p>
        </p:txBody>
      </p:sp>
      <p:sp>
        <p:nvSpPr>
          <p:cNvPr id="9241" name="Text Box 27"/>
          <p:cNvSpPr txBox="1">
            <a:spLocks noChangeArrowheads="1"/>
          </p:cNvSpPr>
          <p:nvPr/>
        </p:nvSpPr>
        <p:spPr bwMode="auto">
          <a:xfrm>
            <a:off x="2420938" y="3175000"/>
            <a:ext cx="863600"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1178</a:t>
            </a:r>
          </a:p>
        </p:txBody>
      </p:sp>
      <p:sp>
        <p:nvSpPr>
          <p:cNvPr id="9242" name="Text Box 28"/>
          <p:cNvSpPr txBox="1">
            <a:spLocks noChangeArrowheads="1"/>
          </p:cNvSpPr>
          <p:nvPr/>
        </p:nvSpPr>
        <p:spPr bwMode="auto">
          <a:xfrm>
            <a:off x="3708400" y="3175000"/>
            <a:ext cx="863600"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1193</a:t>
            </a:r>
          </a:p>
        </p:txBody>
      </p:sp>
      <p:sp>
        <p:nvSpPr>
          <p:cNvPr id="9243" name="Text Box 29"/>
          <p:cNvSpPr txBox="1">
            <a:spLocks noChangeArrowheads="1"/>
          </p:cNvSpPr>
          <p:nvPr/>
        </p:nvSpPr>
        <p:spPr bwMode="auto">
          <a:xfrm>
            <a:off x="3641725" y="4546600"/>
            <a:ext cx="863600"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1178</a:t>
            </a:r>
          </a:p>
        </p:txBody>
      </p:sp>
      <p:sp>
        <p:nvSpPr>
          <p:cNvPr id="9244" name="Text Box 30"/>
          <p:cNvSpPr txBox="1">
            <a:spLocks noChangeArrowheads="1"/>
          </p:cNvSpPr>
          <p:nvPr/>
        </p:nvSpPr>
        <p:spPr bwMode="auto">
          <a:xfrm>
            <a:off x="2422525" y="4546600"/>
            <a:ext cx="863600"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1184</a:t>
            </a:r>
          </a:p>
        </p:txBody>
      </p:sp>
      <p:sp>
        <p:nvSpPr>
          <p:cNvPr id="9245" name="Text Box 31"/>
          <p:cNvSpPr txBox="1">
            <a:spLocks noChangeArrowheads="1"/>
          </p:cNvSpPr>
          <p:nvPr/>
        </p:nvSpPr>
        <p:spPr bwMode="auto">
          <a:xfrm>
            <a:off x="6402388" y="3175000"/>
            <a:ext cx="906462"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1374</a:t>
            </a:r>
          </a:p>
        </p:txBody>
      </p:sp>
      <p:sp>
        <p:nvSpPr>
          <p:cNvPr id="9246" name="Text Box 32"/>
          <p:cNvSpPr txBox="1">
            <a:spLocks noChangeArrowheads="1"/>
          </p:cNvSpPr>
          <p:nvPr/>
        </p:nvSpPr>
        <p:spPr bwMode="auto">
          <a:xfrm>
            <a:off x="6415088" y="4560888"/>
            <a:ext cx="908050"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1391</a:t>
            </a:r>
          </a:p>
        </p:txBody>
      </p:sp>
      <p:sp>
        <p:nvSpPr>
          <p:cNvPr id="9247" name="Text Box 33"/>
          <p:cNvSpPr txBox="1">
            <a:spLocks noChangeArrowheads="1"/>
          </p:cNvSpPr>
          <p:nvPr/>
        </p:nvSpPr>
        <p:spPr bwMode="auto">
          <a:xfrm>
            <a:off x="5141913" y="4546600"/>
            <a:ext cx="906462"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1370</a:t>
            </a:r>
          </a:p>
        </p:txBody>
      </p:sp>
      <p:sp>
        <p:nvSpPr>
          <p:cNvPr id="9248" name="Text Box 34"/>
          <p:cNvSpPr txBox="1">
            <a:spLocks noChangeArrowheads="1"/>
          </p:cNvSpPr>
          <p:nvPr/>
        </p:nvSpPr>
        <p:spPr bwMode="auto">
          <a:xfrm>
            <a:off x="5141913" y="3175000"/>
            <a:ext cx="906462" cy="457200"/>
          </a:xfrm>
          <a:prstGeom prst="rect">
            <a:avLst/>
          </a:prstGeom>
          <a:noFill/>
          <a:ln w="12700">
            <a:noFill/>
            <a:miter lim="800000"/>
            <a:headEnd/>
            <a:tailEnd/>
          </a:ln>
        </p:spPr>
        <p:txBody>
          <a:bodyPr wrap="none">
            <a:spAutoFit/>
          </a:bodyPr>
          <a:lstStyle/>
          <a:p>
            <a:pPr eaLnBrk="0" hangingPunct="0"/>
            <a:r>
              <a:rPr lang="en-US" altLang="en-US" sz="2400" b="1">
                <a:solidFill>
                  <a:srgbClr val="000000"/>
                </a:solidFill>
              </a:rPr>
              <a:t>1383</a:t>
            </a:r>
          </a:p>
        </p:txBody>
      </p:sp>
      <p:sp>
        <p:nvSpPr>
          <p:cNvPr id="9249" name="Text Box 35"/>
          <p:cNvSpPr txBox="1">
            <a:spLocks noChangeArrowheads="1"/>
          </p:cNvSpPr>
          <p:nvPr/>
        </p:nvSpPr>
        <p:spPr bwMode="auto">
          <a:xfrm>
            <a:off x="7629525" y="5613400"/>
            <a:ext cx="1117600" cy="457200"/>
          </a:xfrm>
          <a:prstGeom prst="rect">
            <a:avLst/>
          </a:prstGeom>
          <a:noFill/>
          <a:ln w="12700">
            <a:noFill/>
            <a:miter lim="800000"/>
            <a:headEnd/>
            <a:tailEnd/>
          </a:ln>
        </p:spPr>
        <p:txBody>
          <a:bodyPr wrap="none">
            <a:spAutoFit/>
          </a:bodyPr>
          <a:lstStyle/>
          <a:p>
            <a:pPr eaLnBrk="0" hangingPunct="0"/>
            <a:r>
              <a:rPr lang="en-US" altLang="en-US" sz="2400" b="1"/>
              <a:t>10,251</a:t>
            </a:r>
          </a:p>
        </p:txBody>
      </p:sp>
      <p:sp>
        <p:nvSpPr>
          <p:cNvPr id="9250" name="Text Box 37"/>
          <p:cNvSpPr txBox="1">
            <a:spLocks noChangeArrowheads="1"/>
          </p:cNvSpPr>
          <p:nvPr/>
        </p:nvSpPr>
        <p:spPr bwMode="auto">
          <a:xfrm>
            <a:off x="1962150" y="6102350"/>
            <a:ext cx="7181850" cy="336550"/>
          </a:xfrm>
          <a:prstGeom prst="rect">
            <a:avLst/>
          </a:prstGeom>
          <a:noFill/>
          <a:ln w="12700">
            <a:noFill/>
            <a:miter lim="800000"/>
            <a:headEnd/>
            <a:tailEnd/>
          </a:ln>
        </p:spPr>
        <p:txBody>
          <a:bodyPr>
            <a:spAutoFit/>
          </a:bodyPr>
          <a:lstStyle/>
          <a:p>
            <a:pPr eaLnBrk="0" hangingPunct="0"/>
            <a:r>
              <a:rPr lang="en-US" altLang="en-US" sz="1600" b="1" i="1"/>
              <a:t>*Primary analyses compare the marginals for main effects</a:t>
            </a:r>
          </a:p>
        </p:txBody>
      </p:sp>
      <p:sp>
        <p:nvSpPr>
          <p:cNvPr id="9251" name="Oval 37"/>
          <p:cNvSpPr>
            <a:spLocks noChangeArrowheads="1"/>
          </p:cNvSpPr>
          <p:nvPr/>
        </p:nvSpPr>
        <p:spPr bwMode="auto">
          <a:xfrm>
            <a:off x="7451725" y="2252663"/>
            <a:ext cx="1473200" cy="4202112"/>
          </a:xfrm>
          <a:prstGeom prst="ellipse">
            <a:avLst/>
          </a:prstGeom>
          <a:noFill/>
          <a:ln w="12700" algn="ctr">
            <a:noFill/>
            <a:round/>
            <a:headEnd/>
            <a:tailEnd/>
          </a:ln>
        </p:spPr>
        <p:txBody>
          <a:bodyPr tIns="44450" rIns="90488" bIns="44450" anchor="b">
            <a:spAutoFit/>
          </a:bodyPr>
          <a:lstStyle/>
          <a:p>
            <a:pPr eaLnBrk="0" hangingPunct="0">
              <a:lnSpc>
                <a:spcPct val="90000"/>
              </a:lnSpc>
            </a:pPr>
            <a:endParaRPr lang="es-ES" sz="3600" b="1">
              <a:solidFill>
                <a:srgbClr val="FAFD00"/>
              </a:solidFill>
            </a:endParaRPr>
          </a:p>
        </p:txBody>
      </p:sp>
      <p:sp>
        <p:nvSpPr>
          <p:cNvPr id="9252" name="Oval 38"/>
          <p:cNvSpPr>
            <a:spLocks noChangeArrowheads="1"/>
          </p:cNvSpPr>
          <p:nvPr/>
        </p:nvSpPr>
        <p:spPr bwMode="auto">
          <a:xfrm>
            <a:off x="7369175" y="2947988"/>
            <a:ext cx="1993900" cy="827087"/>
          </a:xfrm>
          <a:prstGeom prst="ellipse">
            <a:avLst/>
          </a:prstGeom>
          <a:noFill/>
          <a:ln w="12700" algn="ctr">
            <a:noFill/>
            <a:round/>
            <a:headEnd/>
            <a:tailEnd/>
          </a:ln>
        </p:spPr>
        <p:txBody>
          <a:bodyPr tIns="44450" rIns="90488" bIns="44450" anchor="b">
            <a:spAutoFit/>
          </a:bodyPr>
          <a:lstStyle/>
          <a:p>
            <a:pPr eaLnBrk="0" hangingPunct="0">
              <a:lnSpc>
                <a:spcPct val="90000"/>
              </a:lnSpc>
            </a:pPr>
            <a:endParaRPr lang="es-ES" sz="3600" b="1">
              <a:solidFill>
                <a:srgbClr val="FAFD00"/>
              </a:solidFill>
            </a:endParaRPr>
          </a:p>
        </p:txBody>
      </p:sp>
      <p:sp>
        <p:nvSpPr>
          <p:cNvPr id="9253" name="Oval 40"/>
          <p:cNvSpPr>
            <a:spLocks noChangeArrowheads="1"/>
          </p:cNvSpPr>
          <p:nvPr/>
        </p:nvSpPr>
        <p:spPr bwMode="auto">
          <a:xfrm>
            <a:off x="7656513" y="2838450"/>
            <a:ext cx="1241425" cy="3576638"/>
          </a:xfrm>
          <a:prstGeom prst="ellipse">
            <a:avLst/>
          </a:prstGeom>
          <a:noFill/>
          <a:ln w="12700" algn="ctr">
            <a:noFill/>
            <a:round/>
            <a:headEnd/>
            <a:tailEnd/>
          </a:ln>
        </p:spPr>
        <p:txBody>
          <a:bodyPr tIns="44450" rIns="90488" bIns="44450" anchor="b">
            <a:spAutoFit/>
          </a:bodyPr>
          <a:lstStyle/>
          <a:p>
            <a:pPr eaLnBrk="0" hangingPunct="0">
              <a:lnSpc>
                <a:spcPct val="90000"/>
              </a:lnSpc>
            </a:pPr>
            <a:endParaRPr lang="es-ES" sz="3600" b="1">
              <a:solidFill>
                <a:srgbClr val="FAFD00"/>
              </a:solidFill>
            </a:endParaRPr>
          </a:p>
        </p:txBody>
      </p:sp>
      <p:sp>
        <p:nvSpPr>
          <p:cNvPr id="42" name="Rounded Rectangle 41"/>
          <p:cNvSpPr>
            <a:spLocks noChangeArrowheads="1"/>
          </p:cNvSpPr>
          <p:nvPr/>
        </p:nvSpPr>
        <p:spPr bwMode="auto">
          <a:xfrm>
            <a:off x="7478713" y="3001963"/>
            <a:ext cx="1296987" cy="3240087"/>
          </a:xfrm>
          <a:prstGeom prst="roundRect">
            <a:avLst>
              <a:gd name="adj" fmla="val 16667"/>
            </a:avLst>
          </a:prstGeom>
          <a:noFill/>
          <a:ln w="38100" algn="ctr">
            <a:solidFill>
              <a:schemeClr val="accent1"/>
            </a:solidFill>
            <a:round/>
            <a:headEnd/>
            <a:tailEnd/>
          </a:ln>
        </p:spPr>
        <p:txBody>
          <a:bodyPr tIns="44450" rIns="90488" bIns="44450" anchor="b">
            <a:spAutoFit/>
          </a:bodyPr>
          <a:lstStyle/>
          <a:p>
            <a:pPr eaLnBrk="0" hangingPunct="0">
              <a:lnSpc>
                <a:spcPct val="90000"/>
              </a:lnSpc>
            </a:pPr>
            <a:endParaRPr lang="es-ES" sz="3600" b="1">
              <a:solidFill>
                <a:srgbClr val="FAFD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ppt_w*0.70"/>
                                          </p:val>
                                        </p:tav>
                                        <p:tav tm="100000">
                                          <p:val>
                                            <p:strVal val="#ppt_w"/>
                                          </p:val>
                                        </p:tav>
                                      </p:tavLst>
                                    </p:anim>
                                    <p:anim calcmode="lin" valueType="num">
                                      <p:cBhvr>
                                        <p:cTn id="8" dur="500" fill="hold"/>
                                        <p:tgtEl>
                                          <p:spTgt spid="42"/>
                                        </p:tgtEl>
                                        <p:attrNameLst>
                                          <p:attrName>ppt_h</p:attrName>
                                        </p:attrNameLst>
                                      </p:cBhvr>
                                      <p:tavLst>
                                        <p:tav tm="0">
                                          <p:val>
                                            <p:strVal val="#ppt_h"/>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457200" y="1066800"/>
            <a:ext cx="8229600" cy="5191165"/>
          </a:xfrm>
        </p:spPr>
        <p:txBody>
          <a:bodyPr tIns="44450" rIns="90488" bIns="44450">
            <a:spAutoFit/>
          </a:bodyPr>
          <a:lstStyle/>
          <a:p>
            <a:pPr marL="290513" indent="-290513">
              <a:defRPr/>
            </a:pPr>
            <a:r>
              <a:rPr lang="es-ES" sz="3200" b="1" i="1" smtClean="0">
                <a:solidFill>
                  <a:schemeClr val="tx2"/>
                </a:solidFill>
                <a:effectLst>
                  <a:outerShdw blurRad="38100" dist="38100" dir="2700000" algn="tl">
                    <a:srgbClr val="C0C0C0"/>
                  </a:outerShdw>
                </a:effectLst>
              </a:rPr>
              <a:t>Primario: </a:t>
            </a:r>
          </a:p>
          <a:p>
            <a:pPr marL="742950" lvl="1" indent="-285750">
              <a:defRPr/>
            </a:pPr>
            <a:r>
              <a:rPr lang="es-ES" smtClean="0"/>
              <a:t>Primer evento de IAM no fatal o ACV no fatal o Muerte CV</a:t>
            </a:r>
          </a:p>
          <a:p>
            <a:pPr marL="290513" indent="-290513">
              <a:defRPr/>
            </a:pPr>
            <a:r>
              <a:rPr lang="es-ES" sz="3200" b="1" i="1" smtClean="0">
                <a:solidFill>
                  <a:schemeClr val="tx2"/>
                </a:solidFill>
                <a:effectLst>
                  <a:outerShdw blurRad="38100" dist="38100" dir="2700000" algn="tl">
                    <a:srgbClr val="C0C0C0"/>
                  </a:outerShdw>
                </a:effectLst>
              </a:rPr>
              <a:t>Secundario/Otros:</a:t>
            </a:r>
            <a:endParaRPr lang="es-ES" altLang="en-US" sz="3200" b="1" i="1" smtClean="0">
              <a:solidFill>
                <a:schemeClr val="tx2"/>
              </a:solidFill>
              <a:effectLst>
                <a:outerShdw blurRad="38100" dist="38100" dir="2700000" algn="tl">
                  <a:srgbClr val="C0C0C0"/>
                </a:outerShdw>
              </a:effectLst>
            </a:endParaRPr>
          </a:p>
          <a:p>
            <a:pPr marL="742950" lvl="1" indent="-285750">
              <a:defRPr/>
            </a:pPr>
            <a:r>
              <a:rPr lang="es-ES" altLang="en-US" smtClean="0"/>
              <a:t>Cada componente del primario</a:t>
            </a:r>
          </a:p>
          <a:p>
            <a:pPr marL="742950" lvl="1" indent="-285750">
              <a:defRPr/>
            </a:pPr>
            <a:r>
              <a:rPr lang="es-ES" altLang="en-US" smtClean="0"/>
              <a:t>CV expandido:  </a:t>
            </a:r>
            <a:r>
              <a:rPr lang="es-ES" altLang="en-US" smtClean="0">
                <a:latin typeface="Arial" pitchFamily="34" charset="0"/>
                <a:cs typeface="Arial" pitchFamily="34" charset="0"/>
              </a:rPr>
              <a:t>1</a:t>
            </a:r>
            <a:r>
              <a:rPr lang="es-ES" altLang="en-US" baseline="30000" smtClean="0"/>
              <a:t>0</a:t>
            </a:r>
            <a:r>
              <a:rPr lang="es-ES" altLang="en-US" smtClean="0"/>
              <a:t> + Revasc &amp; Ingreso IC</a:t>
            </a:r>
            <a:endParaRPr lang="es-ES" smtClean="0"/>
          </a:p>
          <a:p>
            <a:pPr marL="742950" lvl="1" indent="-285750">
              <a:defRPr/>
            </a:pPr>
            <a:r>
              <a:rPr lang="es-ES" smtClean="0"/>
              <a:t>Mortalidad total</a:t>
            </a:r>
          </a:p>
          <a:p>
            <a:pPr marL="742950" lvl="1" indent="-285750">
              <a:defRPr/>
            </a:pPr>
            <a:r>
              <a:rPr lang="es-ES" smtClean="0"/>
              <a:t>Microvascular (nefropatia, neuropatia, ojos)</a:t>
            </a:r>
          </a:p>
          <a:p>
            <a:pPr marL="742950" lvl="1" indent="-285750">
              <a:defRPr/>
            </a:pPr>
            <a:r>
              <a:rPr lang="es-ES" smtClean="0"/>
              <a:t>Subestudio Ojos(N = 3537)</a:t>
            </a:r>
            <a:r>
              <a:rPr lang="es-ES" altLang="en-US" smtClean="0">
                <a:solidFill>
                  <a:schemeClr val="tx2"/>
                </a:solidFill>
                <a:effectLst>
                  <a:outerShdw blurRad="38100" dist="38100" dir="2700000" algn="tl">
                    <a:srgbClr val="C0C0C0"/>
                  </a:outerShdw>
                </a:effectLst>
              </a:rPr>
              <a:t> </a:t>
            </a:r>
          </a:p>
          <a:p>
            <a:pPr marL="742950" lvl="1" indent="-285750">
              <a:defRPr/>
            </a:pPr>
            <a:r>
              <a:rPr lang="es-ES" altLang="en-US" smtClean="0"/>
              <a:t>Calidad de vida (N = 2053); Costes (N = 43</a:t>
            </a:r>
            <a:r>
              <a:rPr lang="es-ES" altLang="en-US" smtClean="0">
                <a:latin typeface="Arial" pitchFamily="34" charset="0"/>
                <a:cs typeface="Arial" pitchFamily="34" charset="0"/>
              </a:rPr>
              <a:t>11</a:t>
            </a:r>
            <a:r>
              <a:rPr lang="es-ES" altLang="en-US" smtClean="0"/>
              <a:t>)</a:t>
            </a:r>
          </a:p>
          <a:p>
            <a:pPr marL="742950" lvl="1" indent="-285750">
              <a:defRPr/>
            </a:pPr>
            <a:r>
              <a:rPr lang="es-ES" altLang="en-US" smtClean="0"/>
              <a:t>MIND: deterioro  cognitivo, peso cerebral (MRI)</a:t>
            </a:r>
          </a:p>
          <a:p>
            <a:pPr marL="742950" lvl="1" indent="-285750">
              <a:defRPr/>
            </a:pPr>
            <a:r>
              <a:rPr lang="es-ES" altLang="en-US" smtClean="0"/>
              <a:t>Caidas/Fracturas/BMD</a:t>
            </a:r>
            <a:endParaRPr lang="es-ES" smtClean="0"/>
          </a:p>
        </p:txBody>
      </p:sp>
      <p:sp>
        <p:nvSpPr>
          <p:cNvPr id="36866" name="Title 3"/>
          <p:cNvSpPr>
            <a:spLocks noGrp="1"/>
          </p:cNvSpPr>
          <p:nvPr>
            <p:ph type="title"/>
          </p:nvPr>
        </p:nvSpPr>
        <p:spPr bwMode="auto">
          <a:xfrm>
            <a:off x="457200" y="0"/>
            <a:ext cx="8229600" cy="736099"/>
          </a:xfrm>
        </p:spPr>
        <p:txBody>
          <a:bodyPr wrap="square" lIns="91440" tIns="44450" rIns="90488" bIns="44450" numCol="1" anchor="b" anchorCtr="0" compatLnSpc="1">
            <a:prstTxWarp prst="textNoShape">
              <a:avLst/>
            </a:prstTxWarp>
            <a:spAutoFit/>
          </a:bodyPr>
          <a:lstStyle/>
          <a:p>
            <a:pPr>
              <a:defRPr/>
            </a:pPr>
            <a:r>
              <a:rPr lang="es-ES" smtClean="0">
                <a:effectLst/>
              </a:rPr>
              <a:t>ACCORD End points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sz="3200" smtClean="0"/>
              <a:t>Compared with the standard group, the intensive group had:</a:t>
            </a:r>
          </a:p>
          <a:p>
            <a:pPr marL="742950" lvl="1" indent="-285750"/>
            <a:r>
              <a:rPr lang="en-US" altLang="en-US" sz="2800" smtClean="0"/>
              <a:t>Lower </a:t>
            </a:r>
            <a:r>
              <a:rPr lang="en-US" sz="2800" smtClean="0"/>
              <a:t>A</a:t>
            </a:r>
            <a:r>
              <a:rPr lang="en-US" sz="2800" smtClean="0">
                <a:latin typeface="Arial" charset="0"/>
                <a:cs typeface="Arial" charset="0"/>
              </a:rPr>
              <a:t>1</a:t>
            </a:r>
            <a:r>
              <a:rPr lang="en-US" sz="2800" smtClean="0"/>
              <a:t>C</a:t>
            </a:r>
            <a:r>
              <a:rPr lang="en-US" altLang="en-US" sz="2800" smtClean="0"/>
              <a:t> goal (&lt; 6% vs. 7 - 7.9%)</a:t>
            </a:r>
          </a:p>
          <a:p>
            <a:pPr marL="742950" lvl="1" indent="-285750"/>
            <a:r>
              <a:rPr lang="en-US" altLang="en-US" sz="2800" smtClean="0"/>
              <a:t>More visits (q </a:t>
            </a:r>
            <a:r>
              <a:rPr lang="en-US" altLang="en-US" sz="2800" smtClean="0">
                <a:latin typeface="Arial" charset="0"/>
                <a:cs typeface="Arial" charset="0"/>
              </a:rPr>
              <a:t>1</a:t>
            </a:r>
            <a:r>
              <a:rPr lang="en-US" altLang="en-US" sz="2800" smtClean="0"/>
              <a:t>-2 mo + at least </a:t>
            </a:r>
            <a:r>
              <a:rPr lang="en-US" altLang="en-US" sz="2800" smtClean="0">
                <a:latin typeface="Arial" charset="0"/>
                <a:cs typeface="Arial" charset="0"/>
              </a:rPr>
              <a:t>1</a:t>
            </a:r>
            <a:r>
              <a:rPr lang="en-US" altLang="en-US" sz="2800" smtClean="0"/>
              <a:t> interim call vs. q 4 mo)</a:t>
            </a:r>
          </a:p>
          <a:p>
            <a:pPr marL="742950" lvl="1" indent="-285750"/>
            <a:r>
              <a:rPr lang="en-US" altLang="en-US" sz="2800" smtClean="0"/>
              <a:t>Point of care </a:t>
            </a:r>
            <a:r>
              <a:rPr lang="en-US" sz="2800" smtClean="0"/>
              <a:t>A</a:t>
            </a:r>
            <a:r>
              <a:rPr lang="en-US" sz="2800" smtClean="0">
                <a:latin typeface="Arial" charset="0"/>
                <a:cs typeface="Arial" charset="0"/>
              </a:rPr>
              <a:t>1</a:t>
            </a:r>
            <a:r>
              <a:rPr lang="en-US" sz="2800" smtClean="0"/>
              <a:t>C</a:t>
            </a:r>
            <a:endParaRPr lang="en-US" altLang="en-US" sz="2800" smtClean="0"/>
          </a:p>
          <a:p>
            <a:pPr marL="742950" lvl="1" indent="-285750"/>
            <a:r>
              <a:rPr lang="en-US" altLang="en-US" sz="2800" smtClean="0"/>
              <a:t>Greater use of multiple medications </a:t>
            </a:r>
          </a:p>
          <a:p>
            <a:pPr marL="742950" lvl="1" indent="-285750"/>
            <a:r>
              <a:rPr lang="en-US" altLang="en-US" sz="2800" smtClean="0"/>
              <a:t>Greater use of insulin</a:t>
            </a:r>
          </a:p>
        </p:txBody>
      </p:sp>
      <p:sp>
        <p:nvSpPr>
          <p:cNvPr id="3" name="Title 2"/>
          <p:cNvSpPr>
            <a:spLocks noGrp="1"/>
          </p:cNvSpPr>
          <p:nvPr>
            <p:ph type="title"/>
          </p:nvPr>
        </p:nvSpPr>
        <p:spPr/>
        <p:txBody>
          <a:bodyPr/>
          <a:lstStyle/>
          <a:p>
            <a:pPr>
              <a:defRPr/>
            </a:pPr>
            <a:r>
              <a:rPr lang="en-US" dirty="0" smtClean="0"/>
              <a:t>Treatment Strategies</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20834" name="Picture 2"/>
          <p:cNvPicPr>
            <a:picLocks noGrp="1" noChangeAspect="1" noChangeArrowheads="1"/>
          </p:cNvPicPr>
          <p:nvPr>
            <p:ph idx="1"/>
          </p:nvPr>
        </p:nvPicPr>
        <p:blipFill>
          <a:blip r:embed="rId2"/>
          <a:srcRect/>
          <a:stretch>
            <a:fillRect/>
          </a:stretch>
        </p:blipFill>
        <p:spPr bwMode="auto">
          <a:xfrm>
            <a:off x="357159" y="1643050"/>
            <a:ext cx="4286280" cy="4000528"/>
          </a:xfrm>
          <a:prstGeom prst="rect">
            <a:avLst/>
          </a:prstGeom>
          <a:noFill/>
          <a:ln w="9525">
            <a:noFill/>
            <a:miter lim="800000"/>
            <a:headEnd/>
            <a:tailEnd/>
          </a:ln>
          <a:effectLst/>
        </p:spPr>
      </p:pic>
      <p:pic>
        <p:nvPicPr>
          <p:cNvPr id="120835" name="Picture 3"/>
          <p:cNvPicPr>
            <a:picLocks noChangeAspect="1" noChangeArrowheads="1"/>
          </p:cNvPicPr>
          <p:nvPr/>
        </p:nvPicPr>
        <p:blipFill>
          <a:blip r:embed="rId3"/>
          <a:srcRect/>
          <a:stretch>
            <a:fillRect/>
          </a:stretch>
        </p:blipFill>
        <p:spPr bwMode="auto">
          <a:xfrm>
            <a:off x="4865014" y="304800"/>
            <a:ext cx="4126586" cy="6085445"/>
          </a:xfrm>
          <a:prstGeom prst="rect">
            <a:avLst/>
          </a:prstGeom>
          <a:noFill/>
          <a:ln w="9525">
            <a:noFill/>
            <a:miter lim="800000"/>
            <a:headEnd/>
            <a:tailEnd/>
          </a:ln>
          <a:effectLst/>
        </p:spPr>
      </p:pic>
      <p:sp>
        <p:nvSpPr>
          <p:cNvPr id="6" name="5 CuadroTexto"/>
          <p:cNvSpPr txBox="1"/>
          <p:nvPr/>
        </p:nvSpPr>
        <p:spPr>
          <a:xfrm>
            <a:off x="6400800" y="1143000"/>
            <a:ext cx="1689886" cy="246221"/>
          </a:xfrm>
          <a:prstGeom prst="rect">
            <a:avLst/>
          </a:prstGeom>
          <a:noFill/>
        </p:spPr>
        <p:txBody>
          <a:bodyPr wrap="none" rtlCol="0">
            <a:spAutoFit/>
          </a:bodyPr>
          <a:lstStyle/>
          <a:p>
            <a:r>
              <a:rPr lang="es-ES" sz="1000" dirty="0" smtClean="0">
                <a:solidFill>
                  <a:srgbClr val="FF0000"/>
                </a:solidFill>
              </a:rPr>
              <a:t>A expensas de IAM no fatal</a:t>
            </a:r>
            <a:endParaRPr lang="es-ES" sz="10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21858" name="Picture 2"/>
          <p:cNvPicPr>
            <a:picLocks noGrp="1" noChangeAspect="1" noChangeArrowheads="1"/>
          </p:cNvPicPr>
          <p:nvPr>
            <p:ph idx="1"/>
          </p:nvPr>
        </p:nvPicPr>
        <p:blipFill>
          <a:blip r:embed="rId2"/>
          <a:srcRect/>
          <a:stretch>
            <a:fillRect/>
          </a:stretch>
        </p:blipFill>
        <p:spPr bwMode="auto">
          <a:xfrm>
            <a:off x="214282" y="214290"/>
            <a:ext cx="4434406" cy="3929090"/>
          </a:xfrm>
          <a:prstGeom prst="rect">
            <a:avLst/>
          </a:prstGeom>
          <a:noFill/>
          <a:ln w="9525">
            <a:noFill/>
            <a:miter lim="800000"/>
            <a:headEnd/>
            <a:tailEnd/>
          </a:ln>
          <a:effectLst/>
        </p:spPr>
      </p:pic>
      <p:pic>
        <p:nvPicPr>
          <p:cNvPr id="121859" name="Picture 3"/>
          <p:cNvPicPr>
            <a:picLocks noChangeAspect="1" noChangeArrowheads="1"/>
          </p:cNvPicPr>
          <p:nvPr/>
        </p:nvPicPr>
        <p:blipFill>
          <a:blip r:embed="rId3"/>
          <a:srcRect/>
          <a:stretch>
            <a:fillRect/>
          </a:stretch>
        </p:blipFill>
        <p:spPr bwMode="auto">
          <a:xfrm>
            <a:off x="4714876" y="2428868"/>
            <a:ext cx="4143375" cy="4219575"/>
          </a:xfrm>
          <a:prstGeom prst="rect">
            <a:avLst/>
          </a:prstGeom>
          <a:noFill/>
          <a:ln w="9525">
            <a:noFill/>
            <a:miter lim="800000"/>
            <a:headEnd/>
            <a:tailEnd/>
          </a:ln>
          <a:effectLst/>
        </p:spPr>
      </p:pic>
      <p:sp>
        <p:nvSpPr>
          <p:cNvPr id="6" name="5 Redondear rectángulo de esquina del mismo lado"/>
          <p:cNvSpPr/>
          <p:nvPr/>
        </p:nvSpPr>
        <p:spPr>
          <a:xfrm>
            <a:off x="1643042" y="1500174"/>
            <a:ext cx="2786082" cy="357190"/>
          </a:xfrm>
          <a:prstGeom prst="round2SameRect">
            <a:avLst/>
          </a:prstGeom>
          <a:noFill/>
          <a:ln w="38100">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7" name="6 Redondear rectángulo de esquina del mismo lado"/>
          <p:cNvSpPr/>
          <p:nvPr/>
        </p:nvSpPr>
        <p:spPr>
          <a:xfrm>
            <a:off x="1643042" y="2285992"/>
            <a:ext cx="2786082" cy="357190"/>
          </a:xfrm>
          <a:prstGeom prst="round2SameRect">
            <a:avLst/>
          </a:prstGeom>
          <a:noFill/>
          <a:ln w="38100">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8" name="7 Redondear rectángulo de esquina del mismo lado"/>
          <p:cNvSpPr/>
          <p:nvPr/>
        </p:nvSpPr>
        <p:spPr>
          <a:xfrm>
            <a:off x="7000892" y="3071810"/>
            <a:ext cx="1785950" cy="357190"/>
          </a:xfrm>
          <a:prstGeom prst="round2SameRect">
            <a:avLst/>
          </a:prstGeom>
          <a:noFill/>
          <a:ln w="38100">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9" name="8 Redondear rectángulo de esquina del mismo lado"/>
          <p:cNvSpPr/>
          <p:nvPr/>
        </p:nvSpPr>
        <p:spPr>
          <a:xfrm>
            <a:off x="7000892" y="3929066"/>
            <a:ext cx="1785950" cy="142876"/>
          </a:xfrm>
          <a:prstGeom prst="round2SameRect">
            <a:avLst/>
          </a:prstGeom>
          <a:noFill/>
          <a:ln w="38100">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0" name="9 Redondear rectángulo de esquina del mismo lado"/>
          <p:cNvSpPr/>
          <p:nvPr/>
        </p:nvSpPr>
        <p:spPr>
          <a:xfrm>
            <a:off x="7000892" y="4214818"/>
            <a:ext cx="1785950" cy="142876"/>
          </a:xfrm>
          <a:prstGeom prst="round2SameRect">
            <a:avLst/>
          </a:prstGeom>
          <a:noFill/>
          <a:ln w="38100">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1" name="10 Redondear rectángulo de esquina del mismo lado"/>
          <p:cNvSpPr/>
          <p:nvPr/>
        </p:nvSpPr>
        <p:spPr>
          <a:xfrm>
            <a:off x="7000892" y="4786322"/>
            <a:ext cx="1785950" cy="285752"/>
          </a:xfrm>
          <a:prstGeom prst="round2SameRect">
            <a:avLst/>
          </a:prstGeom>
          <a:noFill/>
          <a:ln w="38100">
            <a:solidFill>
              <a:schemeClr val="tx2">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2" name="11 Redondear rectángulo de esquina del mismo lado"/>
          <p:cNvSpPr/>
          <p:nvPr/>
        </p:nvSpPr>
        <p:spPr>
          <a:xfrm>
            <a:off x="6929454" y="6143644"/>
            <a:ext cx="1785950" cy="500066"/>
          </a:xfrm>
          <a:prstGeom prst="round2SameRect">
            <a:avLst/>
          </a:prstGeom>
          <a:noFill/>
          <a:ln w="38100">
            <a:solidFill>
              <a:schemeClr val="tx2">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26978" name="Picture 2"/>
          <p:cNvPicPr>
            <a:picLocks noGrp="1" noChangeAspect="1" noChangeArrowheads="1"/>
          </p:cNvPicPr>
          <p:nvPr>
            <p:ph idx="1"/>
          </p:nvPr>
        </p:nvPicPr>
        <p:blipFill>
          <a:blip r:embed="rId2"/>
          <a:srcRect/>
          <a:stretch>
            <a:fillRect/>
          </a:stretch>
        </p:blipFill>
        <p:spPr bwMode="auto">
          <a:xfrm>
            <a:off x="1357290" y="857232"/>
            <a:ext cx="6828874" cy="28098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s-ES"/>
              <a:t>Objetivos</a:t>
            </a:r>
          </a:p>
        </p:txBody>
      </p:sp>
      <p:sp>
        <p:nvSpPr>
          <p:cNvPr id="417795" name="Rectangle 3"/>
          <p:cNvSpPr>
            <a:spLocks noGrp="1" noChangeArrowheads="1"/>
          </p:cNvSpPr>
          <p:nvPr>
            <p:ph type="body" idx="1"/>
          </p:nvPr>
        </p:nvSpPr>
        <p:spPr/>
        <p:txBody>
          <a:bodyPr/>
          <a:lstStyle/>
          <a:p>
            <a:r>
              <a:rPr lang="es-ES"/>
              <a:t>Estudiar el efecto de rebajar el objetivo del tratamiento de la diabetes mellitus tipo 2 a una HbA1c ≤6,5% sobre los eventos vasculares mayores.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s-ES"/>
              <a:t>Diseño (1)</a:t>
            </a:r>
          </a:p>
        </p:txBody>
      </p:sp>
      <p:sp>
        <p:nvSpPr>
          <p:cNvPr id="418819" name="Rectangle 3"/>
          <p:cNvSpPr>
            <a:spLocks noGrp="1" noChangeArrowheads="1"/>
          </p:cNvSpPr>
          <p:nvPr>
            <p:ph type="body" idx="1"/>
          </p:nvPr>
        </p:nvSpPr>
        <p:spPr>
          <a:xfrm>
            <a:off x="685800" y="1828800"/>
            <a:ext cx="7772400" cy="4114800"/>
          </a:xfrm>
        </p:spPr>
        <p:txBody>
          <a:bodyPr/>
          <a:lstStyle/>
          <a:p>
            <a:pPr marL="288925" indent="-288925"/>
            <a:r>
              <a:rPr lang="es-ES" sz="2400" dirty="0"/>
              <a:t>Ensayo clínico. El estudio </a:t>
            </a:r>
            <a:r>
              <a:rPr lang="es-ES" sz="2400" i="1" dirty="0"/>
              <a:t>ADVANCE</a:t>
            </a:r>
            <a:r>
              <a:rPr lang="es-ES" sz="2400" dirty="0"/>
              <a:t> (</a:t>
            </a:r>
            <a:r>
              <a:rPr lang="es-ES" sz="2400" i="1" dirty="0" err="1"/>
              <a:t>Action</a:t>
            </a:r>
            <a:r>
              <a:rPr lang="es-ES" sz="2400" i="1" dirty="0"/>
              <a:t> in Diabetes and Vascular </a:t>
            </a:r>
            <a:r>
              <a:rPr lang="es-ES" sz="2400" i="1" dirty="0" err="1"/>
              <a:t>Disease</a:t>
            </a:r>
            <a:r>
              <a:rPr lang="es-ES" sz="2400" i="1" dirty="0"/>
              <a:t>: </a:t>
            </a:r>
            <a:r>
              <a:rPr lang="es-ES" sz="2400" i="1" dirty="0" err="1"/>
              <a:t>Preterax</a:t>
            </a:r>
            <a:r>
              <a:rPr lang="es-ES" sz="2400" i="1" dirty="0"/>
              <a:t> and </a:t>
            </a:r>
            <a:r>
              <a:rPr lang="es-ES" sz="2400" i="1" dirty="0" err="1"/>
              <a:t>Diamicron</a:t>
            </a:r>
            <a:r>
              <a:rPr lang="es-ES" sz="2400" i="1" dirty="0"/>
              <a:t> </a:t>
            </a:r>
            <a:r>
              <a:rPr lang="es-ES" sz="2400" i="1" dirty="0" err="1"/>
              <a:t>Modified</a:t>
            </a:r>
            <a:r>
              <a:rPr lang="es-ES" sz="2400" i="1" dirty="0"/>
              <a:t> </a:t>
            </a:r>
            <a:r>
              <a:rPr lang="es-ES" sz="2400" i="1" dirty="0" err="1"/>
              <a:t>Release</a:t>
            </a:r>
            <a:r>
              <a:rPr lang="es-ES" sz="2400" i="1" dirty="0"/>
              <a:t> </a:t>
            </a:r>
            <a:r>
              <a:rPr lang="es-ES" sz="2400" i="1" dirty="0" err="1"/>
              <a:t>Controlled</a:t>
            </a:r>
            <a:r>
              <a:rPr lang="es-ES" sz="2400" i="1" dirty="0"/>
              <a:t> </a:t>
            </a:r>
            <a:r>
              <a:rPr lang="es-ES" sz="2400" i="1" dirty="0" err="1"/>
              <a:t>Evaluation</a:t>
            </a:r>
            <a:r>
              <a:rPr lang="es-ES" sz="2400" dirty="0" smtClean="0"/>
              <a:t>)</a:t>
            </a:r>
            <a:endParaRPr lang="es-ES" sz="2400" dirty="0"/>
          </a:p>
          <a:p>
            <a:pPr marL="288925" indent="-288925"/>
            <a:r>
              <a:rPr lang="es-ES" sz="2400" dirty="0"/>
              <a:t>Criterios de inclusión:</a:t>
            </a:r>
          </a:p>
          <a:p>
            <a:pPr marL="765175" lvl="1"/>
            <a:r>
              <a:rPr lang="es-ES" sz="2000" dirty="0"/>
              <a:t>personas diagnosticadas de DM2 a una edad ≥30, </a:t>
            </a:r>
          </a:p>
          <a:p>
            <a:pPr marL="765175" lvl="1"/>
            <a:r>
              <a:rPr lang="es-ES" sz="2000" dirty="0"/>
              <a:t>de ≥55 años de edad, </a:t>
            </a:r>
          </a:p>
          <a:p>
            <a:pPr marL="765175" lvl="1"/>
            <a:r>
              <a:rPr lang="es-ES" sz="2000" dirty="0"/>
              <a:t>con historia de alguna complicación macro o </a:t>
            </a:r>
            <a:r>
              <a:rPr lang="es-ES" sz="2000" dirty="0" err="1"/>
              <a:t>microvascular</a:t>
            </a:r>
            <a:r>
              <a:rPr lang="es-ES" sz="2000" dirty="0"/>
              <a:t> o algún factor de riesgo cardiovascular adicional.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additive="base">
                                        <p:cTn id="7"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additive="base">
                                        <p:cTn id="13"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8819">
                                            <p:txEl>
                                              <p:pRg st="2" end="2"/>
                                            </p:txEl>
                                          </p:spTgt>
                                        </p:tgtEl>
                                        <p:attrNameLst>
                                          <p:attrName>style.visibility</p:attrName>
                                        </p:attrNameLst>
                                      </p:cBhvr>
                                      <p:to>
                                        <p:strVal val="visible"/>
                                      </p:to>
                                    </p:set>
                                    <p:anim calcmode="lin" valueType="num">
                                      <p:cBhvr additive="base">
                                        <p:cTn id="1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8819">
                                            <p:txEl>
                                              <p:pRg st="3" end="3"/>
                                            </p:txEl>
                                          </p:spTgt>
                                        </p:tgtEl>
                                        <p:attrNameLst>
                                          <p:attrName>style.visibility</p:attrName>
                                        </p:attrNameLst>
                                      </p:cBhvr>
                                      <p:to>
                                        <p:strVal val="visible"/>
                                      </p:to>
                                    </p:set>
                                    <p:anim calcmode="lin" valueType="num">
                                      <p:cBhvr additive="base">
                                        <p:cTn id="21"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88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18819">
                                            <p:txEl>
                                              <p:pRg st="4" end="4"/>
                                            </p:txEl>
                                          </p:spTgt>
                                        </p:tgtEl>
                                        <p:attrNameLst>
                                          <p:attrName>style.visibility</p:attrName>
                                        </p:attrNameLst>
                                      </p:cBhvr>
                                      <p:to>
                                        <p:strVal val="visible"/>
                                      </p:to>
                                    </p:set>
                                    <p:anim calcmode="lin" valueType="num">
                                      <p:cBhvr additive="base">
                                        <p:cTn id="25" dur="500" fill="hold"/>
                                        <p:tgtEl>
                                          <p:spTgt spid="4188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s-ES"/>
              <a:t>Diseño (2)</a:t>
            </a:r>
          </a:p>
        </p:txBody>
      </p:sp>
      <p:sp>
        <p:nvSpPr>
          <p:cNvPr id="811011" name="Rectangle 3"/>
          <p:cNvSpPr>
            <a:spLocks noGrp="1" noChangeArrowheads="1"/>
          </p:cNvSpPr>
          <p:nvPr>
            <p:ph type="body" idx="1"/>
          </p:nvPr>
        </p:nvSpPr>
        <p:spPr>
          <a:xfrm>
            <a:off x="685800" y="1828800"/>
            <a:ext cx="7772400" cy="4114800"/>
          </a:xfrm>
        </p:spPr>
        <p:txBody>
          <a:bodyPr/>
          <a:lstStyle/>
          <a:p>
            <a:pPr marL="288925" indent="-288925">
              <a:lnSpc>
                <a:spcPct val="90000"/>
              </a:lnSpc>
            </a:pPr>
            <a:r>
              <a:rPr lang="es-ES" sz="2400"/>
              <a:t>Criterios de exclusión:</a:t>
            </a:r>
          </a:p>
          <a:p>
            <a:pPr marL="765175" lvl="1">
              <a:lnSpc>
                <a:spcPct val="90000"/>
              </a:lnSpc>
            </a:pPr>
            <a:r>
              <a:rPr lang="es-ES" sz="2000"/>
              <a:t>pacientes con una indicación o contraindicación absoluta de alguno de los fármacos en estudio o </a:t>
            </a:r>
          </a:p>
          <a:p>
            <a:pPr marL="765175" lvl="1">
              <a:lnSpc>
                <a:spcPct val="90000"/>
              </a:lnSpc>
            </a:pPr>
            <a:r>
              <a:rPr lang="es-ES" sz="2000"/>
              <a:t>con indicación definitiva de tratamiento con insulina.</a:t>
            </a:r>
          </a:p>
          <a:p>
            <a:pPr marL="288925" indent="-288925">
              <a:lnSpc>
                <a:spcPct val="90000"/>
              </a:lnSpc>
            </a:pPr>
            <a:r>
              <a:rPr lang="es-ES" sz="2400"/>
              <a:t>Los participantes fueron distribuidos aleatoriamente según un esquema 2×2 a:</a:t>
            </a:r>
          </a:p>
          <a:p>
            <a:pPr marL="765175" lvl="1">
              <a:lnSpc>
                <a:spcPct val="90000"/>
              </a:lnSpc>
            </a:pPr>
            <a:r>
              <a:rPr lang="es-ES" sz="2000"/>
              <a:t>Recibir perindopril/indapamida o placebo.</a:t>
            </a:r>
          </a:p>
          <a:p>
            <a:pPr marL="765175" lvl="1">
              <a:lnSpc>
                <a:spcPct val="90000"/>
              </a:lnSpc>
            </a:pPr>
            <a:r>
              <a:rPr lang="es-ES" sz="2000"/>
              <a:t>Establecer un objetivo de HbA1c ≤6,5% o el que recomendasen las guías locales. A los asignados al grupo de control intensivo se les pidió que suspendiesen las sulfonilureas que estaban tomando y se les administró glicazida de liberación retardada a dosis de 30-120 mg/día.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anim calcmode="lin" valueType="num">
                                      <p:cBhvr additive="base">
                                        <p:cTn id="7" dur="500" fill="hold"/>
                                        <p:tgtEl>
                                          <p:spTgt spid="811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10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11011">
                                            <p:txEl>
                                              <p:pRg st="1" end="1"/>
                                            </p:txEl>
                                          </p:spTgt>
                                        </p:tgtEl>
                                        <p:attrNameLst>
                                          <p:attrName>style.visibility</p:attrName>
                                        </p:attrNameLst>
                                      </p:cBhvr>
                                      <p:to>
                                        <p:strVal val="visible"/>
                                      </p:to>
                                    </p:set>
                                    <p:anim calcmode="lin" valueType="num">
                                      <p:cBhvr additive="base">
                                        <p:cTn id="11" dur="500" fill="hold"/>
                                        <p:tgtEl>
                                          <p:spTgt spid="8110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10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11011">
                                            <p:txEl>
                                              <p:pRg st="2" end="2"/>
                                            </p:txEl>
                                          </p:spTgt>
                                        </p:tgtEl>
                                        <p:attrNameLst>
                                          <p:attrName>style.visibility</p:attrName>
                                        </p:attrNameLst>
                                      </p:cBhvr>
                                      <p:to>
                                        <p:strVal val="visible"/>
                                      </p:to>
                                    </p:set>
                                    <p:anim calcmode="lin" valueType="num">
                                      <p:cBhvr additive="base">
                                        <p:cTn id="15" dur="500" fill="hold"/>
                                        <p:tgtEl>
                                          <p:spTgt spid="8110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11011">
                                            <p:txEl>
                                              <p:pRg st="3" end="3"/>
                                            </p:txEl>
                                          </p:spTgt>
                                        </p:tgtEl>
                                        <p:attrNameLst>
                                          <p:attrName>style.visibility</p:attrName>
                                        </p:attrNameLst>
                                      </p:cBhvr>
                                      <p:to>
                                        <p:strVal val="visible"/>
                                      </p:to>
                                    </p:set>
                                    <p:anim calcmode="lin" valueType="num">
                                      <p:cBhvr additive="base">
                                        <p:cTn id="21" dur="500" fill="hold"/>
                                        <p:tgtEl>
                                          <p:spTgt spid="8110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101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11011">
                                            <p:txEl>
                                              <p:pRg st="4" end="4"/>
                                            </p:txEl>
                                          </p:spTgt>
                                        </p:tgtEl>
                                        <p:attrNameLst>
                                          <p:attrName>style.visibility</p:attrName>
                                        </p:attrNameLst>
                                      </p:cBhvr>
                                      <p:to>
                                        <p:strVal val="visible"/>
                                      </p:to>
                                    </p:set>
                                    <p:anim calcmode="lin" valueType="num">
                                      <p:cBhvr additive="base">
                                        <p:cTn id="25" dur="500" fill="hold"/>
                                        <p:tgtEl>
                                          <p:spTgt spid="8110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101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11011">
                                            <p:txEl>
                                              <p:pRg st="5" end="5"/>
                                            </p:txEl>
                                          </p:spTgt>
                                        </p:tgtEl>
                                        <p:attrNameLst>
                                          <p:attrName>style.visibility</p:attrName>
                                        </p:attrNameLst>
                                      </p:cBhvr>
                                      <p:to>
                                        <p:strVal val="visible"/>
                                      </p:to>
                                    </p:set>
                                    <p:anim calcmode="lin" valueType="num">
                                      <p:cBhvr additive="base">
                                        <p:cTn id="29" dur="500" fill="hold"/>
                                        <p:tgtEl>
                                          <p:spTgt spid="81101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11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s-ES"/>
              <a:t>Diseño (3)</a:t>
            </a:r>
          </a:p>
        </p:txBody>
      </p:sp>
      <p:sp>
        <p:nvSpPr>
          <p:cNvPr id="874499" name="Rectangle 3"/>
          <p:cNvSpPr>
            <a:spLocks noGrp="1" noChangeArrowheads="1"/>
          </p:cNvSpPr>
          <p:nvPr>
            <p:ph type="body" idx="1"/>
          </p:nvPr>
        </p:nvSpPr>
        <p:spPr>
          <a:xfrm>
            <a:off x="685800" y="1828800"/>
            <a:ext cx="7772400" cy="4114800"/>
          </a:xfrm>
        </p:spPr>
        <p:txBody>
          <a:bodyPr>
            <a:normAutofit lnSpcReduction="10000"/>
          </a:bodyPr>
          <a:lstStyle/>
          <a:p>
            <a:pPr marL="288925" indent="-288925">
              <a:lnSpc>
                <a:spcPct val="90000"/>
              </a:lnSpc>
            </a:pPr>
            <a:r>
              <a:rPr lang="es-ES" sz="2400" dirty="0"/>
              <a:t>Los </a:t>
            </a:r>
            <a:r>
              <a:rPr lang="es-ES" sz="2400" dirty="0" smtClean="0"/>
              <a:t>participantes </a:t>
            </a:r>
            <a:r>
              <a:rPr lang="es-ES" sz="2400" dirty="0"/>
              <a:t>asignados al grupo de control intensivo fueron visitados mensualmente los primeros 3 meses y trimestralmente a partir de esa fecha. </a:t>
            </a:r>
          </a:p>
          <a:p>
            <a:pPr marL="288925" indent="-288925">
              <a:lnSpc>
                <a:spcPct val="90000"/>
              </a:lnSpc>
            </a:pPr>
            <a:r>
              <a:rPr lang="es-ES" sz="2400" dirty="0"/>
              <a:t>A los del grupo control se les visitó cada 6 meses. </a:t>
            </a:r>
          </a:p>
          <a:p>
            <a:pPr marL="288925" indent="-288925">
              <a:lnSpc>
                <a:spcPct val="90000"/>
              </a:lnSpc>
            </a:pPr>
            <a:r>
              <a:rPr lang="es-ES" sz="2400" dirty="0"/>
              <a:t>En estas visitas se recogió información sobre:</a:t>
            </a:r>
          </a:p>
          <a:p>
            <a:pPr marL="765175" lvl="1">
              <a:lnSpc>
                <a:spcPct val="90000"/>
              </a:lnSpc>
            </a:pPr>
            <a:r>
              <a:rPr lang="es-ES" sz="2000" dirty="0"/>
              <a:t>tolerancia y la adherencia al tratamiento, </a:t>
            </a:r>
          </a:p>
          <a:p>
            <a:pPr marL="765175" lvl="1">
              <a:lnSpc>
                <a:spcPct val="90000"/>
              </a:lnSpc>
            </a:pPr>
            <a:r>
              <a:rPr lang="es-ES" sz="2000" dirty="0"/>
              <a:t>glucemia, HbA1c, </a:t>
            </a:r>
          </a:p>
          <a:p>
            <a:pPr marL="765175" lvl="1">
              <a:lnSpc>
                <a:spcPct val="90000"/>
              </a:lnSpc>
            </a:pPr>
            <a:r>
              <a:rPr lang="es-ES" sz="2000" dirty="0"/>
              <a:t>perfil </a:t>
            </a:r>
            <a:r>
              <a:rPr lang="es-ES" sz="2000" dirty="0" err="1"/>
              <a:t>lipídico</a:t>
            </a:r>
            <a:r>
              <a:rPr lang="es-ES" sz="2000" dirty="0"/>
              <a:t> y PA. </a:t>
            </a:r>
          </a:p>
          <a:p>
            <a:pPr marL="288925" indent="-288925">
              <a:lnSpc>
                <a:spcPct val="90000"/>
              </a:lnSpc>
            </a:pPr>
            <a:r>
              <a:rPr lang="es-ES" sz="2400" dirty="0"/>
              <a:t>En las visitas a los 2 y 4 años y en la visita final (5 años) se les practicó:</a:t>
            </a:r>
          </a:p>
          <a:p>
            <a:pPr marL="765175" lvl="1">
              <a:lnSpc>
                <a:spcPct val="90000"/>
              </a:lnSpc>
            </a:pPr>
            <a:r>
              <a:rPr lang="es-ES" sz="2000" dirty="0"/>
              <a:t>fondo de ojo, cociente albúmina/</a:t>
            </a:r>
            <a:r>
              <a:rPr lang="es-ES" sz="2000" dirty="0" err="1"/>
              <a:t>creatinina</a:t>
            </a:r>
            <a:r>
              <a:rPr lang="es-ES" sz="2000" dirty="0"/>
              <a:t>, </a:t>
            </a:r>
          </a:p>
          <a:p>
            <a:pPr marL="765175" lvl="1">
              <a:lnSpc>
                <a:spcPct val="90000"/>
              </a:lnSpc>
            </a:pPr>
            <a:r>
              <a:rPr lang="es-ES" sz="2000" dirty="0" err="1"/>
              <a:t>MiniMental</a:t>
            </a:r>
            <a:r>
              <a:rPr lang="es-ES" sz="2000" dirty="0"/>
              <a:t> y un test de calidad de vida.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anim calcmode="lin" valueType="num">
                                      <p:cBhvr additive="base">
                                        <p:cTn id="7" dur="500" fill="hold"/>
                                        <p:tgtEl>
                                          <p:spTgt spid="87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4499">
                                            <p:txEl>
                                              <p:pRg st="1" end="1"/>
                                            </p:txEl>
                                          </p:spTgt>
                                        </p:tgtEl>
                                        <p:attrNameLst>
                                          <p:attrName>style.visibility</p:attrName>
                                        </p:attrNameLst>
                                      </p:cBhvr>
                                      <p:to>
                                        <p:strVal val="visible"/>
                                      </p:to>
                                    </p:set>
                                    <p:anim calcmode="lin" valueType="num">
                                      <p:cBhvr additive="base">
                                        <p:cTn id="13" dur="500" fill="hold"/>
                                        <p:tgtEl>
                                          <p:spTgt spid="874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4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4499">
                                            <p:txEl>
                                              <p:pRg st="2" end="2"/>
                                            </p:txEl>
                                          </p:spTgt>
                                        </p:tgtEl>
                                        <p:attrNameLst>
                                          <p:attrName>style.visibility</p:attrName>
                                        </p:attrNameLst>
                                      </p:cBhvr>
                                      <p:to>
                                        <p:strVal val="visible"/>
                                      </p:to>
                                    </p:set>
                                    <p:anim calcmode="lin" valueType="num">
                                      <p:cBhvr additive="base">
                                        <p:cTn id="19" dur="500" fill="hold"/>
                                        <p:tgtEl>
                                          <p:spTgt spid="874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44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74499">
                                            <p:txEl>
                                              <p:pRg st="3" end="3"/>
                                            </p:txEl>
                                          </p:spTgt>
                                        </p:tgtEl>
                                        <p:attrNameLst>
                                          <p:attrName>style.visibility</p:attrName>
                                        </p:attrNameLst>
                                      </p:cBhvr>
                                      <p:to>
                                        <p:strVal val="visible"/>
                                      </p:to>
                                    </p:set>
                                    <p:anim calcmode="lin" valueType="num">
                                      <p:cBhvr additive="base">
                                        <p:cTn id="23" dur="500" fill="hold"/>
                                        <p:tgtEl>
                                          <p:spTgt spid="8744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744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74499">
                                            <p:txEl>
                                              <p:pRg st="4" end="4"/>
                                            </p:txEl>
                                          </p:spTgt>
                                        </p:tgtEl>
                                        <p:attrNameLst>
                                          <p:attrName>style.visibility</p:attrName>
                                        </p:attrNameLst>
                                      </p:cBhvr>
                                      <p:to>
                                        <p:strVal val="visible"/>
                                      </p:to>
                                    </p:set>
                                    <p:anim calcmode="lin" valueType="num">
                                      <p:cBhvr additive="base">
                                        <p:cTn id="27" dur="500" fill="hold"/>
                                        <p:tgtEl>
                                          <p:spTgt spid="8744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744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74499">
                                            <p:txEl>
                                              <p:pRg st="5" end="5"/>
                                            </p:txEl>
                                          </p:spTgt>
                                        </p:tgtEl>
                                        <p:attrNameLst>
                                          <p:attrName>style.visibility</p:attrName>
                                        </p:attrNameLst>
                                      </p:cBhvr>
                                      <p:to>
                                        <p:strVal val="visible"/>
                                      </p:to>
                                    </p:set>
                                    <p:anim calcmode="lin" valueType="num">
                                      <p:cBhvr additive="base">
                                        <p:cTn id="31" dur="500" fill="hold"/>
                                        <p:tgtEl>
                                          <p:spTgt spid="8744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74499">
                                            <p:txEl>
                                              <p:pRg st="6" end="6"/>
                                            </p:txEl>
                                          </p:spTgt>
                                        </p:tgtEl>
                                        <p:attrNameLst>
                                          <p:attrName>style.visibility</p:attrName>
                                        </p:attrNameLst>
                                      </p:cBhvr>
                                      <p:to>
                                        <p:strVal val="visible"/>
                                      </p:to>
                                    </p:set>
                                    <p:anim calcmode="lin" valueType="num">
                                      <p:cBhvr additive="base">
                                        <p:cTn id="37" dur="500" fill="hold"/>
                                        <p:tgtEl>
                                          <p:spTgt spid="8744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449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74499">
                                            <p:txEl>
                                              <p:pRg st="7" end="7"/>
                                            </p:txEl>
                                          </p:spTgt>
                                        </p:tgtEl>
                                        <p:attrNameLst>
                                          <p:attrName>style.visibility</p:attrName>
                                        </p:attrNameLst>
                                      </p:cBhvr>
                                      <p:to>
                                        <p:strVal val="visible"/>
                                      </p:to>
                                    </p:set>
                                    <p:anim calcmode="lin" valueType="num">
                                      <p:cBhvr additive="base">
                                        <p:cTn id="41" dur="500" fill="hold"/>
                                        <p:tgtEl>
                                          <p:spTgt spid="87449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7449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74499">
                                            <p:txEl>
                                              <p:pRg st="8" end="8"/>
                                            </p:txEl>
                                          </p:spTgt>
                                        </p:tgtEl>
                                        <p:attrNameLst>
                                          <p:attrName>style.visibility</p:attrName>
                                        </p:attrNameLst>
                                      </p:cBhvr>
                                      <p:to>
                                        <p:strVal val="visible"/>
                                      </p:to>
                                    </p:set>
                                    <p:anim calcmode="lin" valueType="num">
                                      <p:cBhvr additive="base">
                                        <p:cTn id="45" dur="500" fill="hold"/>
                                        <p:tgtEl>
                                          <p:spTgt spid="8744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744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srcRect/>
          <a:stretch>
            <a:fillRect/>
          </a:stretch>
        </p:blipFill>
        <p:spPr bwMode="auto">
          <a:xfrm>
            <a:off x="571472" y="142852"/>
            <a:ext cx="8072494" cy="1643074"/>
          </a:xfrm>
          <a:prstGeom prst="rect">
            <a:avLst/>
          </a:prstGeom>
          <a:noFill/>
          <a:ln w="9525">
            <a:noFill/>
            <a:miter lim="800000"/>
            <a:headEnd/>
            <a:tailEnd/>
          </a:ln>
          <a:effectLst/>
        </p:spPr>
      </p:pic>
      <p:pic>
        <p:nvPicPr>
          <p:cNvPr id="118787" name="Picture 3"/>
          <p:cNvPicPr>
            <a:picLocks noGrp="1" noChangeAspect="1" noChangeArrowheads="1"/>
          </p:cNvPicPr>
          <p:nvPr>
            <p:ph idx="1"/>
          </p:nvPr>
        </p:nvPicPr>
        <p:blipFill>
          <a:blip r:embed="rId4"/>
          <a:srcRect/>
          <a:stretch>
            <a:fillRect/>
          </a:stretch>
        </p:blipFill>
        <p:spPr bwMode="auto">
          <a:xfrm>
            <a:off x="990600" y="1898382"/>
            <a:ext cx="7467600" cy="4731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p:txBody>
          <a:bodyPr/>
          <a:lstStyle/>
          <a:p>
            <a:r>
              <a:rPr lang="es-ES"/>
              <a:t>Diseño (4)</a:t>
            </a:r>
          </a:p>
        </p:txBody>
      </p:sp>
      <p:sp>
        <p:nvSpPr>
          <p:cNvPr id="876547" name="Rectangle 3"/>
          <p:cNvSpPr>
            <a:spLocks noGrp="1" noChangeArrowheads="1"/>
          </p:cNvSpPr>
          <p:nvPr>
            <p:ph type="body" idx="1"/>
          </p:nvPr>
        </p:nvSpPr>
        <p:spPr>
          <a:xfrm>
            <a:off x="685800" y="1828800"/>
            <a:ext cx="7772400" cy="4114800"/>
          </a:xfrm>
        </p:spPr>
        <p:txBody>
          <a:bodyPr/>
          <a:lstStyle/>
          <a:p>
            <a:pPr marL="288925" indent="-288925"/>
            <a:r>
              <a:rPr lang="es-ES" sz="2800" dirty="0" err="1" smtClean="0"/>
              <a:t>End-points</a:t>
            </a:r>
            <a:r>
              <a:rPr lang="es-ES" sz="2800" dirty="0" smtClean="0"/>
              <a:t> primarios. </a:t>
            </a:r>
          </a:p>
          <a:p>
            <a:pPr marL="654685" lvl="1" indent="-288925"/>
            <a:r>
              <a:rPr lang="es-ES" dirty="0" smtClean="0"/>
              <a:t>Eventos </a:t>
            </a:r>
            <a:r>
              <a:rPr lang="es-ES" dirty="0" err="1"/>
              <a:t>macrovasculares</a:t>
            </a:r>
            <a:r>
              <a:rPr lang="es-ES" dirty="0"/>
              <a:t> (muerte de causa cardiovascular, infarto de miocardio y AVC) </a:t>
            </a:r>
            <a:endParaRPr lang="es-ES" dirty="0" smtClean="0"/>
          </a:p>
          <a:p>
            <a:pPr marL="654685" lvl="1" indent="-288925"/>
            <a:endParaRPr lang="es-ES" dirty="0" smtClean="0"/>
          </a:p>
          <a:p>
            <a:pPr marL="654685" lvl="1" indent="-288925"/>
            <a:r>
              <a:rPr lang="es-ES" dirty="0" smtClean="0"/>
              <a:t>Eventos </a:t>
            </a:r>
            <a:r>
              <a:rPr lang="es-ES" dirty="0" err="1"/>
              <a:t>microvasculares</a:t>
            </a:r>
            <a:r>
              <a:rPr lang="es-ES" dirty="0"/>
              <a:t> (nefropatía -definida como un cociente albúmina/</a:t>
            </a:r>
            <a:r>
              <a:rPr lang="es-ES" dirty="0" err="1"/>
              <a:t>creatinina</a:t>
            </a:r>
            <a:r>
              <a:rPr lang="es-ES" dirty="0"/>
              <a:t> &gt;300 o la elevación al doble de la cifra de </a:t>
            </a:r>
            <a:r>
              <a:rPr lang="es-ES" dirty="0" err="1"/>
              <a:t>creatinina</a:t>
            </a:r>
            <a:r>
              <a:rPr lang="es-ES" dirty="0"/>
              <a:t>- y retinopatía).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 calcmode="lin" valueType="num">
                                      <p:cBhvr additive="base">
                                        <p:cTn id="7" dur="500" fill="hold"/>
                                        <p:tgtEl>
                                          <p:spTgt spid="876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65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76547">
                                            <p:txEl>
                                              <p:pRg st="1" end="1"/>
                                            </p:txEl>
                                          </p:spTgt>
                                        </p:tgtEl>
                                        <p:attrNameLst>
                                          <p:attrName>style.visibility</p:attrName>
                                        </p:attrNameLst>
                                      </p:cBhvr>
                                      <p:to>
                                        <p:strVal val="visible"/>
                                      </p:to>
                                    </p:set>
                                    <p:anim calcmode="lin" valueType="num">
                                      <p:cBhvr additive="base">
                                        <p:cTn id="11" dur="500" fill="hold"/>
                                        <p:tgtEl>
                                          <p:spTgt spid="8765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765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76547">
                                            <p:txEl>
                                              <p:pRg st="3" end="3"/>
                                            </p:txEl>
                                          </p:spTgt>
                                        </p:tgtEl>
                                        <p:attrNameLst>
                                          <p:attrName>style.visibility</p:attrName>
                                        </p:attrNameLst>
                                      </p:cBhvr>
                                      <p:to>
                                        <p:strVal val="visible"/>
                                      </p:to>
                                    </p:set>
                                    <p:anim calcmode="lin" valueType="num">
                                      <p:cBhvr additive="base">
                                        <p:cTn id="15" dur="500" fill="hold"/>
                                        <p:tgtEl>
                                          <p:spTgt spid="87654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765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s-ES" dirty="0"/>
              <a:t>Resultados </a:t>
            </a:r>
          </a:p>
        </p:txBody>
      </p:sp>
      <p:pic>
        <p:nvPicPr>
          <p:cNvPr id="128002" name="Picture 2"/>
          <p:cNvPicPr>
            <a:picLocks noGrp="1" noChangeAspect="1" noChangeArrowheads="1"/>
          </p:cNvPicPr>
          <p:nvPr>
            <p:ph idx="1"/>
          </p:nvPr>
        </p:nvPicPr>
        <p:blipFill>
          <a:blip r:embed="rId3"/>
          <a:srcRect/>
          <a:stretch>
            <a:fillRect/>
          </a:stretch>
        </p:blipFill>
        <p:spPr bwMode="auto">
          <a:xfrm>
            <a:off x="532868" y="1643050"/>
            <a:ext cx="8122659" cy="4357718"/>
          </a:xfrm>
          <a:prstGeom prst="rect">
            <a:avLst/>
          </a:prstGeom>
          <a:noFill/>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6" name="5 Rectángulo redondeado"/>
          <p:cNvSpPr/>
          <p:nvPr/>
        </p:nvSpPr>
        <p:spPr>
          <a:xfrm>
            <a:off x="6572264" y="3429000"/>
            <a:ext cx="1857388" cy="21431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6 Rectángulo redondeado"/>
          <p:cNvSpPr/>
          <p:nvPr/>
        </p:nvSpPr>
        <p:spPr>
          <a:xfrm>
            <a:off x="6572264" y="4214818"/>
            <a:ext cx="1857388" cy="21431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7 Rectángulo redondeado"/>
          <p:cNvSpPr/>
          <p:nvPr/>
        </p:nvSpPr>
        <p:spPr>
          <a:xfrm>
            <a:off x="6572264" y="4857760"/>
            <a:ext cx="1857388" cy="21431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8 Rectángulo redondeado"/>
          <p:cNvSpPr/>
          <p:nvPr/>
        </p:nvSpPr>
        <p:spPr>
          <a:xfrm>
            <a:off x="6572264" y="5286388"/>
            <a:ext cx="1857388" cy="21431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285720" y="285728"/>
            <a:ext cx="6477000" cy="1143000"/>
          </a:xfrm>
        </p:spPr>
        <p:txBody>
          <a:bodyPr/>
          <a:lstStyle/>
          <a:p>
            <a:r>
              <a:rPr lang="es-ES" dirty="0"/>
              <a:t>Resultados </a:t>
            </a:r>
          </a:p>
        </p:txBody>
      </p:sp>
      <p:grpSp>
        <p:nvGrpSpPr>
          <p:cNvPr id="2" name="Group 6"/>
          <p:cNvGrpSpPr>
            <a:grpSpLocks/>
          </p:cNvGrpSpPr>
          <p:nvPr/>
        </p:nvGrpSpPr>
        <p:grpSpPr bwMode="auto">
          <a:xfrm>
            <a:off x="685800" y="1828800"/>
            <a:ext cx="7772400" cy="4186238"/>
            <a:chOff x="432" y="1152"/>
            <a:chExt cx="4896" cy="2637"/>
          </a:xfrm>
          <a:solidFill>
            <a:schemeClr val="tx1">
              <a:lumMod val="65000"/>
            </a:schemeClr>
          </a:solidFill>
        </p:grpSpPr>
        <p:graphicFrame>
          <p:nvGraphicFramePr>
            <p:cNvPr id="6" name="Object 2"/>
            <p:cNvGraphicFramePr>
              <a:graphicFrameLocks noChangeAspect="1"/>
            </p:cNvGraphicFramePr>
            <p:nvPr/>
          </p:nvGraphicFramePr>
          <p:xfrm>
            <a:off x="432" y="1152"/>
            <a:ext cx="4896" cy="2637"/>
          </p:xfrm>
          <a:graphic>
            <a:graphicData uri="http://schemas.openxmlformats.org/drawingml/2006/chart">
              <c:chart xmlns:c="http://schemas.openxmlformats.org/drawingml/2006/chart" xmlns:r="http://schemas.openxmlformats.org/officeDocument/2006/relationships" r:id="rId3"/>
            </a:graphicData>
          </a:graphic>
        </p:graphicFrame>
        <p:sp>
          <p:nvSpPr>
            <p:cNvPr id="884741" name="Text Box 5"/>
            <p:cNvSpPr txBox="1">
              <a:spLocks noChangeArrowheads="1"/>
            </p:cNvSpPr>
            <p:nvPr/>
          </p:nvSpPr>
          <p:spPr bwMode="auto">
            <a:xfrm>
              <a:off x="4656" y="1968"/>
              <a:ext cx="600" cy="233"/>
            </a:xfrm>
            <a:prstGeom prst="rect">
              <a:avLst/>
            </a:prstGeom>
            <a:grpFill/>
            <a:ln w="9525">
              <a:noFill/>
              <a:miter lim="800000"/>
              <a:headEnd/>
              <a:tailEnd/>
            </a:ln>
            <a:effectLst/>
          </p:spPr>
          <p:txBody>
            <a:bodyPr wrap="none">
              <a:spAutoFit/>
            </a:bodyPr>
            <a:lstStyle/>
            <a:p>
              <a:r>
                <a:rPr lang="es-ES">
                  <a:solidFill>
                    <a:schemeClr val="tx2">
                      <a:lumMod val="25000"/>
                    </a:schemeClr>
                  </a:solidFill>
                </a:rPr>
                <a:t>P&lt;0,001</a:t>
              </a:r>
            </a:p>
          </p:txBody>
        </p:sp>
      </p:grpSp>
      <p:sp>
        <p:nvSpPr>
          <p:cNvPr id="7" name="6 Rectángulo"/>
          <p:cNvSpPr/>
          <p:nvPr/>
        </p:nvSpPr>
        <p:spPr>
          <a:xfrm>
            <a:off x="4214810" y="4000504"/>
            <a:ext cx="385765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dirty="0" smtClean="0">
                <a:solidFill>
                  <a:schemeClr val="tx2">
                    <a:lumMod val="25000"/>
                  </a:schemeClr>
                </a:solidFill>
              </a:rPr>
              <a:t>En el grupo de intervención intensiva también fueron inferiores: </a:t>
            </a:r>
          </a:p>
          <a:p>
            <a:pPr lvl="1"/>
            <a:r>
              <a:rPr lang="es-ES" dirty="0" smtClean="0">
                <a:solidFill>
                  <a:schemeClr val="tx2">
                    <a:lumMod val="25000"/>
                  </a:schemeClr>
                </a:solidFill>
              </a:rPr>
              <a:t>la PAS: 1,6 </a:t>
            </a:r>
            <a:r>
              <a:rPr lang="es-ES" dirty="0" err="1" smtClean="0">
                <a:solidFill>
                  <a:schemeClr val="tx2">
                    <a:lumMod val="25000"/>
                  </a:schemeClr>
                </a:solidFill>
              </a:rPr>
              <a:t>mmHg</a:t>
            </a:r>
            <a:r>
              <a:rPr lang="es-ES" dirty="0" smtClean="0">
                <a:solidFill>
                  <a:schemeClr val="tx2">
                    <a:lumMod val="25000"/>
                  </a:schemeClr>
                </a:solidFill>
              </a:rPr>
              <a:t> y </a:t>
            </a:r>
          </a:p>
          <a:p>
            <a:pPr lvl="1"/>
            <a:r>
              <a:rPr lang="es-ES" dirty="0" smtClean="0">
                <a:solidFill>
                  <a:schemeClr val="tx2">
                    <a:lumMod val="25000"/>
                  </a:schemeClr>
                </a:solidFill>
              </a:rPr>
              <a:t>el peso: 0,7 kg.</a:t>
            </a:r>
            <a:endParaRPr lang="es-ES" dirty="0">
              <a:solidFill>
                <a:schemeClr val="tx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s-ES" dirty="0"/>
              <a:t>Resultados </a:t>
            </a:r>
          </a:p>
        </p:txBody>
      </p:sp>
      <p:grpSp>
        <p:nvGrpSpPr>
          <p:cNvPr id="2" name="Group 15"/>
          <p:cNvGrpSpPr>
            <a:grpSpLocks/>
          </p:cNvGrpSpPr>
          <p:nvPr/>
        </p:nvGrpSpPr>
        <p:grpSpPr bwMode="auto">
          <a:xfrm>
            <a:off x="685800" y="1905000"/>
            <a:ext cx="3810000" cy="4114800"/>
            <a:chOff x="432" y="1200"/>
            <a:chExt cx="2400" cy="2592"/>
          </a:xfrm>
        </p:grpSpPr>
        <p:graphicFrame>
          <p:nvGraphicFramePr>
            <p:cNvPr id="10" name="Object 3"/>
            <p:cNvGraphicFramePr>
              <a:graphicFrameLocks noChangeAspect="1"/>
            </p:cNvGraphicFramePr>
            <p:nvPr/>
          </p:nvGraphicFramePr>
          <p:xfrm>
            <a:off x="432" y="1200"/>
            <a:ext cx="2400" cy="2592"/>
          </p:xfrm>
          <a:graphic>
            <a:graphicData uri="http://schemas.openxmlformats.org/drawingml/2006/chart">
              <c:chart xmlns:c="http://schemas.openxmlformats.org/drawingml/2006/chart" xmlns:r="http://schemas.openxmlformats.org/officeDocument/2006/relationships" r:id="rId3"/>
            </a:graphicData>
          </a:graphic>
        </p:graphicFrame>
        <p:sp>
          <p:nvSpPr>
            <p:cNvPr id="888842" name="Text Box 10"/>
            <p:cNvSpPr txBox="1">
              <a:spLocks noChangeArrowheads="1"/>
            </p:cNvSpPr>
            <p:nvPr/>
          </p:nvSpPr>
          <p:spPr bwMode="auto">
            <a:xfrm>
              <a:off x="1824" y="1939"/>
              <a:ext cx="624" cy="233"/>
            </a:xfrm>
            <a:prstGeom prst="rect">
              <a:avLst/>
            </a:prstGeom>
            <a:noFill/>
            <a:ln w="9525">
              <a:noFill/>
              <a:miter lim="800000"/>
              <a:headEnd/>
              <a:tailEnd/>
            </a:ln>
            <a:effectLst/>
          </p:spPr>
          <p:txBody>
            <a:bodyPr>
              <a:spAutoFit/>
            </a:bodyPr>
            <a:lstStyle/>
            <a:p>
              <a:r>
                <a:rPr lang="es-ES">
                  <a:solidFill>
                    <a:schemeClr val="tx2">
                      <a:lumMod val="25000"/>
                    </a:schemeClr>
                  </a:solidFill>
                </a:rPr>
                <a:t>P=0.01</a:t>
              </a:r>
            </a:p>
          </p:txBody>
        </p:sp>
      </p:grpSp>
      <p:sp>
        <p:nvSpPr>
          <p:cNvPr id="888844" name="Text Box 12"/>
          <p:cNvSpPr txBox="1">
            <a:spLocks noChangeArrowheads="1"/>
          </p:cNvSpPr>
          <p:nvPr/>
        </p:nvSpPr>
        <p:spPr bwMode="auto">
          <a:xfrm>
            <a:off x="1911350" y="1447800"/>
            <a:ext cx="6623050" cy="336550"/>
          </a:xfrm>
          <a:prstGeom prst="rect">
            <a:avLst/>
          </a:prstGeom>
          <a:noFill/>
          <a:ln w="9525">
            <a:noFill/>
            <a:miter lim="800000"/>
            <a:headEnd/>
            <a:tailEnd/>
          </a:ln>
          <a:effectLst/>
        </p:spPr>
        <p:txBody>
          <a:bodyPr wrap="none">
            <a:spAutoFit/>
          </a:bodyPr>
          <a:lstStyle/>
          <a:p>
            <a:pPr algn="r"/>
            <a:r>
              <a:rPr lang="es-ES" sz="1600"/>
              <a:t>Incidencia acumulada de eventos  en función del grupo de tratamiento. </a:t>
            </a:r>
          </a:p>
        </p:txBody>
      </p:sp>
      <p:grpSp>
        <p:nvGrpSpPr>
          <p:cNvPr id="3" name="Group 16"/>
          <p:cNvGrpSpPr>
            <a:grpSpLocks/>
          </p:cNvGrpSpPr>
          <p:nvPr/>
        </p:nvGrpSpPr>
        <p:grpSpPr bwMode="auto">
          <a:xfrm>
            <a:off x="4648200" y="1905000"/>
            <a:ext cx="3810000" cy="4114800"/>
            <a:chOff x="2928" y="1200"/>
            <a:chExt cx="2400" cy="2592"/>
          </a:xfrm>
        </p:grpSpPr>
        <p:graphicFrame>
          <p:nvGraphicFramePr>
            <p:cNvPr id="11" name="Object 2"/>
            <p:cNvGraphicFramePr>
              <a:graphicFrameLocks noChangeAspect="1"/>
            </p:cNvGraphicFramePr>
            <p:nvPr/>
          </p:nvGraphicFramePr>
          <p:xfrm>
            <a:off x="2928" y="1200"/>
            <a:ext cx="2400" cy="2592"/>
          </p:xfrm>
          <a:graphic>
            <a:graphicData uri="http://schemas.openxmlformats.org/drawingml/2006/chart">
              <c:chart xmlns:c="http://schemas.openxmlformats.org/drawingml/2006/chart" xmlns:r="http://schemas.openxmlformats.org/officeDocument/2006/relationships" r:id="rId4"/>
            </a:graphicData>
          </a:graphic>
        </p:graphicFrame>
        <p:sp>
          <p:nvSpPr>
            <p:cNvPr id="888846" name="Text Box 14"/>
            <p:cNvSpPr txBox="1">
              <a:spLocks noChangeArrowheads="1"/>
            </p:cNvSpPr>
            <p:nvPr/>
          </p:nvSpPr>
          <p:spPr bwMode="auto">
            <a:xfrm>
              <a:off x="4464" y="1939"/>
              <a:ext cx="624" cy="233"/>
            </a:xfrm>
            <a:prstGeom prst="rect">
              <a:avLst/>
            </a:prstGeom>
            <a:noFill/>
            <a:ln w="9525">
              <a:noFill/>
              <a:miter lim="800000"/>
              <a:headEnd/>
              <a:tailEnd/>
            </a:ln>
            <a:effectLst/>
          </p:spPr>
          <p:txBody>
            <a:bodyPr>
              <a:spAutoFit/>
            </a:bodyPr>
            <a:lstStyle/>
            <a:p>
              <a:r>
                <a:rPr lang="es-ES">
                  <a:solidFill>
                    <a:schemeClr val="tx2">
                      <a:lumMod val="25000"/>
                    </a:schemeClr>
                  </a:solidFill>
                </a:rPr>
                <a:t>P=0.32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s-ES" dirty="0"/>
              <a:t>Resultados </a:t>
            </a:r>
          </a:p>
        </p:txBody>
      </p:sp>
      <p:grpSp>
        <p:nvGrpSpPr>
          <p:cNvPr id="2" name="Group 9"/>
          <p:cNvGrpSpPr>
            <a:grpSpLocks/>
          </p:cNvGrpSpPr>
          <p:nvPr/>
        </p:nvGrpSpPr>
        <p:grpSpPr bwMode="auto">
          <a:xfrm>
            <a:off x="685800" y="1905000"/>
            <a:ext cx="3810000" cy="4114800"/>
            <a:chOff x="432" y="1200"/>
            <a:chExt cx="2400" cy="2592"/>
          </a:xfrm>
        </p:grpSpPr>
        <p:graphicFrame>
          <p:nvGraphicFramePr>
            <p:cNvPr id="10" name="Object 3"/>
            <p:cNvGraphicFramePr>
              <a:graphicFrameLocks noChangeAspect="1"/>
            </p:cNvGraphicFramePr>
            <p:nvPr/>
          </p:nvGraphicFramePr>
          <p:xfrm>
            <a:off x="432" y="1200"/>
            <a:ext cx="2400" cy="2592"/>
          </p:xfrm>
          <a:graphic>
            <a:graphicData uri="http://schemas.openxmlformats.org/drawingml/2006/chart">
              <c:chart xmlns:c="http://schemas.openxmlformats.org/drawingml/2006/chart" xmlns:r="http://schemas.openxmlformats.org/officeDocument/2006/relationships" r:id="rId3"/>
            </a:graphicData>
          </a:graphic>
        </p:graphicFrame>
        <p:sp>
          <p:nvSpPr>
            <p:cNvPr id="890884" name="Text Box 4"/>
            <p:cNvSpPr txBox="1">
              <a:spLocks noChangeArrowheads="1"/>
            </p:cNvSpPr>
            <p:nvPr/>
          </p:nvSpPr>
          <p:spPr bwMode="auto">
            <a:xfrm>
              <a:off x="1824" y="1939"/>
              <a:ext cx="624" cy="233"/>
            </a:xfrm>
            <a:prstGeom prst="rect">
              <a:avLst/>
            </a:prstGeom>
            <a:noFill/>
            <a:ln w="9525">
              <a:noFill/>
              <a:miter lim="800000"/>
              <a:headEnd/>
              <a:tailEnd/>
            </a:ln>
            <a:effectLst/>
          </p:spPr>
          <p:txBody>
            <a:bodyPr>
              <a:spAutoFit/>
            </a:bodyPr>
            <a:lstStyle/>
            <a:p>
              <a:r>
                <a:rPr lang="es-ES">
                  <a:solidFill>
                    <a:schemeClr val="tx2">
                      <a:lumMod val="25000"/>
                    </a:schemeClr>
                  </a:solidFill>
                </a:rPr>
                <a:t>P=0.01</a:t>
              </a:r>
            </a:p>
          </p:txBody>
        </p:sp>
      </p:grpSp>
      <p:sp>
        <p:nvSpPr>
          <p:cNvPr id="890885" name="Text Box 5"/>
          <p:cNvSpPr txBox="1">
            <a:spLocks noChangeArrowheads="1"/>
          </p:cNvSpPr>
          <p:nvPr/>
        </p:nvSpPr>
        <p:spPr bwMode="auto">
          <a:xfrm>
            <a:off x="1911350" y="1447800"/>
            <a:ext cx="6623050" cy="336550"/>
          </a:xfrm>
          <a:prstGeom prst="rect">
            <a:avLst/>
          </a:prstGeom>
          <a:noFill/>
          <a:ln w="9525">
            <a:noFill/>
            <a:miter lim="800000"/>
            <a:headEnd/>
            <a:tailEnd/>
          </a:ln>
          <a:effectLst/>
        </p:spPr>
        <p:txBody>
          <a:bodyPr wrap="none">
            <a:spAutoFit/>
          </a:bodyPr>
          <a:lstStyle/>
          <a:p>
            <a:pPr algn="r"/>
            <a:r>
              <a:rPr lang="es-ES" sz="1600"/>
              <a:t>Incidencia acumulada de eventos  en función del grupo de tratamiento. </a:t>
            </a:r>
          </a:p>
        </p:txBody>
      </p:sp>
      <p:grpSp>
        <p:nvGrpSpPr>
          <p:cNvPr id="3" name="Group 8"/>
          <p:cNvGrpSpPr>
            <a:grpSpLocks/>
          </p:cNvGrpSpPr>
          <p:nvPr/>
        </p:nvGrpSpPr>
        <p:grpSpPr bwMode="auto">
          <a:xfrm>
            <a:off x="4648200" y="1905000"/>
            <a:ext cx="3810000" cy="4114800"/>
            <a:chOff x="2928" y="1200"/>
            <a:chExt cx="2400" cy="2592"/>
          </a:xfrm>
        </p:grpSpPr>
        <p:graphicFrame>
          <p:nvGraphicFramePr>
            <p:cNvPr id="11" name="Object 2"/>
            <p:cNvGraphicFramePr>
              <a:graphicFrameLocks noChangeAspect="1"/>
            </p:cNvGraphicFramePr>
            <p:nvPr/>
          </p:nvGraphicFramePr>
          <p:xfrm>
            <a:off x="2928" y="1200"/>
            <a:ext cx="2400" cy="2592"/>
          </p:xfrm>
          <a:graphic>
            <a:graphicData uri="http://schemas.openxmlformats.org/drawingml/2006/chart">
              <c:chart xmlns:c="http://schemas.openxmlformats.org/drawingml/2006/chart" xmlns:r="http://schemas.openxmlformats.org/officeDocument/2006/relationships" r:id="rId4"/>
            </a:graphicData>
          </a:graphic>
        </p:graphicFrame>
        <p:sp>
          <p:nvSpPr>
            <p:cNvPr id="890887" name="Text Box 7"/>
            <p:cNvSpPr txBox="1">
              <a:spLocks noChangeArrowheads="1"/>
            </p:cNvSpPr>
            <p:nvPr/>
          </p:nvSpPr>
          <p:spPr bwMode="auto">
            <a:xfrm>
              <a:off x="4416" y="1939"/>
              <a:ext cx="624" cy="233"/>
            </a:xfrm>
            <a:prstGeom prst="rect">
              <a:avLst/>
            </a:prstGeom>
            <a:noFill/>
            <a:ln w="9525">
              <a:noFill/>
              <a:miter lim="800000"/>
              <a:headEnd/>
              <a:tailEnd/>
            </a:ln>
            <a:effectLst/>
          </p:spPr>
          <p:txBody>
            <a:bodyPr>
              <a:spAutoFit/>
            </a:bodyPr>
            <a:lstStyle/>
            <a:p>
              <a:r>
                <a:rPr lang="es-ES" dirty="0">
                  <a:solidFill>
                    <a:schemeClr val="tx2">
                      <a:lumMod val="25000"/>
                    </a:schemeClr>
                  </a:solidFill>
                </a:rPr>
                <a:t>P=0.28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r>
              <a:rPr lang="es-ES" dirty="0"/>
              <a:t>Resultados </a:t>
            </a:r>
          </a:p>
        </p:txBody>
      </p:sp>
      <p:sp>
        <p:nvSpPr>
          <p:cNvPr id="868355" name="Rectangle 3"/>
          <p:cNvSpPr>
            <a:spLocks noGrp="1" noChangeArrowheads="1"/>
          </p:cNvSpPr>
          <p:nvPr>
            <p:ph type="body" idx="1"/>
          </p:nvPr>
        </p:nvSpPr>
        <p:spPr>
          <a:xfrm>
            <a:off x="685800" y="1752600"/>
            <a:ext cx="7772400" cy="4114800"/>
          </a:xfrm>
        </p:spPr>
        <p:txBody>
          <a:bodyPr/>
          <a:lstStyle/>
          <a:p>
            <a:pPr>
              <a:lnSpc>
                <a:spcPct val="90000"/>
              </a:lnSpc>
            </a:pPr>
            <a:r>
              <a:rPr lang="es-ES" sz="2800"/>
              <a:t>Los ingresos hospitalarios fueron más frecuentes en los pacientes asignados al grupo de tratamiento intensivo, especialmente por hipoglucemias graves, que fueron más frecuentes en este grupo (2,7% frente a 1,5%; </a:t>
            </a:r>
            <a:r>
              <a:rPr lang="es-ES" sz="2800" i="1"/>
              <a:t>hazard ratio</a:t>
            </a:r>
            <a:r>
              <a:rPr lang="es-ES" sz="2800"/>
              <a:t> 1,86; P&lt;0,001). </a:t>
            </a:r>
          </a:p>
          <a:p>
            <a:pPr>
              <a:lnSpc>
                <a:spcPct val="90000"/>
              </a:lnSpc>
            </a:pPr>
            <a:r>
              <a:rPr lang="es-ES" sz="2800"/>
              <a:t>En el análisis por subgrupos no se detectaron diferencias importantes del efecto del tratamiento en ninguno de ellos.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8355">
                                            <p:txEl>
                                              <p:pRg st="0" end="0"/>
                                            </p:txEl>
                                          </p:spTgt>
                                        </p:tgtEl>
                                        <p:attrNameLst>
                                          <p:attrName>style.visibility</p:attrName>
                                        </p:attrNameLst>
                                      </p:cBhvr>
                                      <p:to>
                                        <p:strVal val="visible"/>
                                      </p:to>
                                    </p:set>
                                    <p:anim calcmode="lin" valueType="num">
                                      <p:cBhvr additive="base">
                                        <p:cTn id="7" dur="500" fill="hold"/>
                                        <p:tgtEl>
                                          <p:spTgt spid="868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8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8355">
                                            <p:txEl>
                                              <p:pRg st="1" end="1"/>
                                            </p:txEl>
                                          </p:spTgt>
                                        </p:tgtEl>
                                        <p:attrNameLst>
                                          <p:attrName>style.visibility</p:attrName>
                                        </p:attrNameLst>
                                      </p:cBhvr>
                                      <p:to>
                                        <p:strVal val="visible"/>
                                      </p:to>
                                    </p:set>
                                    <p:anim calcmode="lin" valueType="num">
                                      <p:cBhvr additive="base">
                                        <p:cTn id="13" dur="500" fill="hold"/>
                                        <p:tgtEl>
                                          <p:spTgt spid="868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83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p:txBody>
          <a:bodyPr/>
          <a:lstStyle/>
          <a:p>
            <a:r>
              <a:rPr lang="es-ES" sz="2800"/>
              <a:t>Los autores concluyen que una estrategia de tratamiento intensivo de la diabetes utilizando glicazida de liberación retardada y otros fármacos si se necesitaban para alcanzar unos niveles de HbA1c ≤6,5% se asocia a una reducción del resultado combinado de complicaciones micro y macrovasculares del 10%, a expensas fundamentalmente de la reducción de la nefropatía diabética.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s-ES"/>
              <a:t>Comentario (1)</a:t>
            </a:r>
          </a:p>
        </p:txBody>
      </p:sp>
      <p:sp>
        <p:nvSpPr>
          <p:cNvPr id="247812" name="Rectangle 4"/>
          <p:cNvSpPr>
            <a:spLocks noGrp="1" noChangeArrowheads="1"/>
          </p:cNvSpPr>
          <p:nvPr>
            <p:ph type="body" idx="1"/>
          </p:nvPr>
        </p:nvSpPr>
        <p:spPr>
          <a:xfrm>
            <a:off x="685800" y="1752600"/>
            <a:ext cx="7772400" cy="4114800"/>
          </a:xfrm>
        </p:spPr>
        <p:txBody>
          <a:bodyPr/>
          <a:lstStyle/>
          <a:p>
            <a:r>
              <a:rPr lang="es-ES" sz="2000"/>
              <a:t>La diabetes se asocia a una menor esperanza de vida, especialmente por las complicaciones macrovasculares asociadas a la enfermedad. </a:t>
            </a:r>
          </a:p>
          <a:p>
            <a:r>
              <a:rPr lang="es-ES" sz="2000"/>
              <a:t>Los estudios observacionales publicados han detectado una asociación modesta entre el nivel de HbA1c y la incidencia de enfermedades cardiovasculares, de forma que se estima que cada incremento de un punto de HbA1c se asocia a un incremento de un 7-21% del riesgo de desarrollar una enfermedad cardiovascular en los pacientes con diabetes. </a:t>
            </a:r>
          </a:p>
          <a:p>
            <a:r>
              <a:rPr lang="es-ES" sz="2000"/>
              <a:t>Sin embargo los resultados de los estudios de intervención han obtenido resultados discordantes.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additive="base">
                                        <p:cTn id="7" dur="500" fill="hold"/>
                                        <p:tgtEl>
                                          <p:spTgt spid="247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7812">
                                            <p:txEl>
                                              <p:pRg st="1" end="1"/>
                                            </p:txEl>
                                          </p:spTgt>
                                        </p:tgtEl>
                                        <p:attrNameLst>
                                          <p:attrName>style.visibility</p:attrName>
                                        </p:attrNameLst>
                                      </p:cBhvr>
                                      <p:to>
                                        <p:strVal val="visible"/>
                                      </p:to>
                                    </p:set>
                                    <p:anim calcmode="lin" valueType="num">
                                      <p:cBhvr additive="base">
                                        <p:cTn id="13" dur="500" fill="hold"/>
                                        <p:tgtEl>
                                          <p:spTgt spid="2478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7812">
                                            <p:txEl>
                                              <p:pRg st="2" end="2"/>
                                            </p:txEl>
                                          </p:spTgt>
                                        </p:tgtEl>
                                        <p:attrNameLst>
                                          <p:attrName>style.visibility</p:attrName>
                                        </p:attrNameLst>
                                      </p:cBhvr>
                                      <p:to>
                                        <p:strVal val="visible"/>
                                      </p:to>
                                    </p:set>
                                    <p:anim calcmode="lin" valueType="num">
                                      <p:cBhvr additive="base">
                                        <p:cTn id="19" dur="500" fill="hold"/>
                                        <p:tgtEl>
                                          <p:spTgt spid="2478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78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r>
              <a:rPr lang="es-ES"/>
              <a:t>Comentario (2)</a:t>
            </a:r>
          </a:p>
        </p:txBody>
      </p:sp>
      <p:sp>
        <p:nvSpPr>
          <p:cNvPr id="819203" name="Rectangle 3"/>
          <p:cNvSpPr>
            <a:spLocks noGrp="1" noChangeArrowheads="1"/>
          </p:cNvSpPr>
          <p:nvPr>
            <p:ph type="body" idx="1"/>
          </p:nvPr>
        </p:nvSpPr>
        <p:spPr>
          <a:xfrm>
            <a:off x="685800" y="1752600"/>
            <a:ext cx="7772400" cy="4114800"/>
          </a:xfrm>
        </p:spPr>
        <p:txBody>
          <a:bodyPr/>
          <a:lstStyle/>
          <a:p>
            <a:r>
              <a:rPr lang="es-ES" sz="2000"/>
              <a:t>Por ejemplo, en el estudio UKPDS, los individuos asignados al grupo de intervención intensiva presentaron una menor incidencia de complicaciones microvasculares, pero no se observaron diferencias estadísticamente significativas en las complicaciones macrovasculares.</a:t>
            </a:r>
          </a:p>
          <a:p>
            <a:r>
              <a:rPr lang="es-ES" sz="2000"/>
              <a:t>En el mismo numero del </a:t>
            </a:r>
            <a:r>
              <a:rPr lang="es-ES" sz="2000" i="1"/>
              <a:t>New England</a:t>
            </a:r>
            <a:r>
              <a:rPr lang="es-ES" sz="2000"/>
              <a:t> se han publicado los resultados de dos estudios: </a:t>
            </a:r>
            <a:r>
              <a:rPr lang="es-ES" sz="2000" i="1"/>
              <a:t>ADVANCE</a:t>
            </a:r>
            <a:r>
              <a:rPr lang="es-ES" sz="2000"/>
              <a:t> y </a:t>
            </a:r>
            <a:r>
              <a:rPr lang="es-ES" sz="2000" i="1"/>
              <a:t>ACCORD</a:t>
            </a:r>
            <a:r>
              <a:rPr lang="es-ES" sz="2000"/>
              <a:t>. En el estudio </a:t>
            </a:r>
            <a:r>
              <a:rPr lang="es-ES" sz="2000" i="1"/>
              <a:t>ADVANCE</a:t>
            </a:r>
            <a:r>
              <a:rPr lang="es-ES" sz="2000"/>
              <a:t>, el grupo de intervención intensiva tenia un objetivo de HbA1c ≤6,5% basado en la utilizacion de una sulfonilurea (glicazida) y la medicación adicional que fuese necesaria para conseguir el objetivo.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03">
                                            <p:txEl>
                                              <p:pRg st="0" end="0"/>
                                            </p:txEl>
                                          </p:spTgt>
                                        </p:tgtEl>
                                        <p:attrNameLst>
                                          <p:attrName>style.visibility</p:attrName>
                                        </p:attrNameLst>
                                      </p:cBhvr>
                                      <p:to>
                                        <p:strVal val="visible"/>
                                      </p:to>
                                    </p:set>
                                    <p:anim calcmode="lin" valueType="num">
                                      <p:cBhvr additive="base">
                                        <p:cTn id="7" dur="500" fill="hold"/>
                                        <p:tgtEl>
                                          <p:spTgt spid="81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03">
                                            <p:txEl>
                                              <p:pRg st="1" end="1"/>
                                            </p:txEl>
                                          </p:spTgt>
                                        </p:tgtEl>
                                        <p:attrNameLst>
                                          <p:attrName>style.visibility</p:attrName>
                                        </p:attrNameLst>
                                      </p:cBhvr>
                                      <p:to>
                                        <p:strVal val="visible"/>
                                      </p:to>
                                    </p:set>
                                    <p:anim calcmode="lin" valueType="num">
                                      <p:cBhvr additive="base">
                                        <p:cTn id="13" dur="500" fill="hold"/>
                                        <p:tgtEl>
                                          <p:spTgt spid="81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s-ES"/>
              <a:t>Comentario (3)</a:t>
            </a:r>
          </a:p>
        </p:txBody>
      </p:sp>
      <p:sp>
        <p:nvSpPr>
          <p:cNvPr id="901123" name="Rectangle 3"/>
          <p:cNvSpPr>
            <a:spLocks noGrp="1" noChangeArrowheads="1"/>
          </p:cNvSpPr>
          <p:nvPr>
            <p:ph type="body" idx="1"/>
          </p:nvPr>
        </p:nvSpPr>
        <p:spPr>
          <a:xfrm>
            <a:off x="685800" y="1752600"/>
            <a:ext cx="7772400" cy="4114800"/>
          </a:xfrm>
        </p:spPr>
        <p:txBody>
          <a:bodyPr/>
          <a:lstStyle/>
          <a:p>
            <a:pPr>
              <a:lnSpc>
                <a:spcPct val="90000"/>
              </a:lnSpc>
            </a:pPr>
            <a:r>
              <a:rPr lang="es-ES" sz="2000"/>
              <a:t>A pesar de que se observó una reducción de un 10% en el resultado combinado de reducción de las complicaciones micro y macrovasculares, se dio a expensas de una reducción de las complicaciones microvasculares, especialmente la nefropatía, sin que se detectasen diferencias importantes en las enfermedades cardiovasculares ni en la mortalidad. Además, la asignación al grupo de intervención intensiva comportaba un mayor riesgo de ingreso hospitalario a consecuencia de hipoglicemias graves.</a:t>
            </a:r>
          </a:p>
          <a:p>
            <a:pPr>
              <a:lnSpc>
                <a:spcPct val="90000"/>
              </a:lnSpc>
            </a:pPr>
            <a:r>
              <a:rPr lang="es-ES" sz="2000"/>
              <a:t>En cambio, en el estudio </a:t>
            </a:r>
            <a:r>
              <a:rPr lang="es-ES" sz="2000" i="1"/>
              <a:t>ACCORD</a:t>
            </a:r>
            <a:r>
              <a:rPr lang="es-ES" sz="2000"/>
              <a:t> el objetivo de la intervención intensiva era conseguir HbA1c&lt;6%. </a:t>
            </a:r>
          </a:p>
          <a:p>
            <a:pPr>
              <a:lnSpc>
                <a:spcPct val="90000"/>
              </a:lnSpc>
            </a:pPr>
            <a:r>
              <a:rPr lang="es-ES" sz="2000"/>
              <a:t>Para ello se daba libertad absoluta a los investigadores para que eligiesen los hipoglicemiantes que considerasen idóneos en cada caso.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23">
                                            <p:txEl>
                                              <p:pRg st="0" end="0"/>
                                            </p:txEl>
                                          </p:spTgt>
                                        </p:tgtEl>
                                        <p:attrNameLst>
                                          <p:attrName>style.visibility</p:attrName>
                                        </p:attrNameLst>
                                      </p:cBhvr>
                                      <p:to>
                                        <p:strVal val="visible"/>
                                      </p:to>
                                    </p:set>
                                    <p:anim calcmode="lin" valueType="num">
                                      <p:cBhvr additive="base">
                                        <p:cTn id="7" dur="500" fill="hold"/>
                                        <p:tgtEl>
                                          <p:spTgt spid="901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23">
                                            <p:txEl>
                                              <p:pRg st="1" end="1"/>
                                            </p:txEl>
                                          </p:spTgt>
                                        </p:tgtEl>
                                        <p:attrNameLst>
                                          <p:attrName>style.visibility</p:attrName>
                                        </p:attrNameLst>
                                      </p:cBhvr>
                                      <p:to>
                                        <p:strVal val="visible"/>
                                      </p:to>
                                    </p:set>
                                    <p:anim calcmode="lin" valueType="num">
                                      <p:cBhvr additive="base">
                                        <p:cTn id="13" dur="500" fill="hold"/>
                                        <p:tgtEl>
                                          <p:spTgt spid="901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23">
                                            <p:txEl>
                                              <p:pRg st="2" end="2"/>
                                            </p:txEl>
                                          </p:spTgt>
                                        </p:tgtEl>
                                        <p:attrNameLst>
                                          <p:attrName>style.visibility</p:attrName>
                                        </p:attrNameLst>
                                      </p:cBhvr>
                                      <p:to>
                                        <p:strVal val="visible"/>
                                      </p:to>
                                    </p:set>
                                    <p:anim calcmode="lin" valueType="num">
                                      <p:cBhvr additive="base">
                                        <p:cTn id="19" dur="500" fill="hold"/>
                                        <p:tgtEl>
                                          <p:spTgt spid="901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571472" y="1571612"/>
            <a:ext cx="8043890" cy="3714776"/>
          </a:xfrm>
          <a:prstGeom prst="rect">
            <a:avLst/>
          </a:prstGeom>
          <a:noFill/>
          <a:ln w="9525">
            <a:noFill/>
            <a:miter lim="800000"/>
            <a:headEnd/>
            <a:tailEnd/>
          </a:ln>
          <a:effectLst/>
        </p:spPr>
      </p:pic>
      <p:sp>
        <p:nvSpPr>
          <p:cNvPr id="2" name="1 Título"/>
          <p:cNvSpPr>
            <a:spLocks noGrp="1"/>
          </p:cNvSpPr>
          <p:nvPr>
            <p:ph type="title"/>
          </p:nvPr>
        </p:nvSpPr>
        <p:spPr/>
        <p:txBody>
          <a:bodyPr/>
          <a:lstStyle/>
          <a:p>
            <a:pPr algn="ctr"/>
            <a:r>
              <a:rPr lang="es-ES" dirty="0" smtClean="0"/>
              <a:t>Estudio ENHANCE</a:t>
            </a:r>
            <a:endParaRPr lang="es-ES" dirty="0"/>
          </a:p>
        </p:txBody>
      </p:sp>
      <p:sp>
        <p:nvSpPr>
          <p:cNvPr id="5" name="4 Rectángulo"/>
          <p:cNvSpPr/>
          <p:nvPr/>
        </p:nvSpPr>
        <p:spPr>
          <a:xfrm>
            <a:off x="500034" y="5643578"/>
            <a:ext cx="8143932" cy="923330"/>
          </a:xfrm>
          <a:prstGeom prst="rect">
            <a:avLst/>
          </a:prstGeom>
        </p:spPr>
        <p:txBody>
          <a:bodyPr wrap="square">
            <a:spAutoFit/>
          </a:bodyPr>
          <a:lstStyle/>
          <a:p>
            <a:pPr marL="609600" indent="-609600" algn="ctr"/>
            <a:r>
              <a:rPr lang="en-US" dirty="0" err="1" smtClean="0"/>
              <a:t>Kantelein</a:t>
            </a:r>
            <a:r>
              <a:rPr lang="en-US" dirty="0" smtClean="0"/>
              <a:t>, J, MD, PhD, </a:t>
            </a:r>
            <a:r>
              <a:rPr lang="en-US" dirty="0" err="1" smtClean="0"/>
              <a:t>Akdim</a:t>
            </a:r>
            <a:r>
              <a:rPr lang="en-US" dirty="0" smtClean="0"/>
              <a:t>, A, MD, PhD, </a:t>
            </a:r>
            <a:r>
              <a:rPr lang="en-US" dirty="0" err="1" smtClean="0"/>
              <a:t>Stroes</a:t>
            </a:r>
            <a:r>
              <a:rPr lang="en-US" dirty="0" smtClean="0"/>
              <a:t>, E, MD, PhD, et al. </a:t>
            </a:r>
            <a:r>
              <a:rPr lang="en-US" dirty="0" err="1" smtClean="0"/>
              <a:t>Simvastatin</a:t>
            </a:r>
            <a:r>
              <a:rPr lang="en-US" dirty="0" smtClean="0"/>
              <a:t> with or without </a:t>
            </a:r>
            <a:r>
              <a:rPr lang="en-US" dirty="0" err="1" smtClean="0"/>
              <a:t>Ezetimibe</a:t>
            </a:r>
            <a:r>
              <a:rPr lang="en-US" dirty="0" smtClean="0"/>
              <a:t> in Familial Hypercholesterolemia. N </a:t>
            </a:r>
            <a:r>
              <a:rPr lang="en-US" dirty="0" err="1" smtClean="0"/>
              <a:t>Engl</a:t>
            </a:r>
            <a:r>
              <a:rPr lang="en-US" dirty="0" smtClean="0"/>
              <a:t> J Med 2008; 358:1431-1443.</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s-ES"/>
              <a:t>Comentario (4)</a:t>
            </a:r>
          </a:p>
        </p:txBody>
      </p:sp>
      <p:sp>
        <p:nvSpPr>
          <p:cNvPr id="903171" name="Rectangle 3"/>
          <p:cNvSpPr>
            <a:spLocks noGrp="1" noChangeArrowheads="1"/>
          </p:cNvSpPr>
          <p:nvPr>
            <p:ph type="body" idx="1"/>
          </p:nvPr>
        </p:nvSpPr>
        <p:spPr>
          <a:xfrm>
            <a:off x="685800" y="1752600"/>
            <a:ext cx="7772400" cy="4114800"/>
          </a:xfrm>
        </p:spPr>
        <p:txBody>
          <a:bodyPr/>
          <a:lstStyle/>
          <a:p>
            <a:r>
              <a:rPr lang="es-ES" sz="2400"/>
              <a:t>En este estudio los pacientes asignados al grupo de intervención intensiva presentaron un menor riesgo de infarto de miocardio no mortal, pero que quedó compensado por una mayor mortalidad total y por enfermedades cardiovasculares. También se dio un mayor número de hipoglicemias graves en el grupo intervención. </a:t>
            </a:r>
          </a:p>
          <a:p>
            <a:r>
              <a:rPr lang="es-ES" sz="2400"/>
              <a:t>Esta diferencia entre los dos grupos es difícil de interpretar.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3171">
                                            <p:txEl>
                                              <p:pRg st="0" end="0"/>
                                            </p:txEl>
                                          </p:spTgt>
                                        </p:tgtEl>
                                        <p:attrNameLst>
                                          <p:attrName>style.visibility</p:attrName>
                                        </p:attrNameLst>
                                      </p:cBhvr>
                                      <p:to>
                                        <p:strVal val="visible"/>
                                      </p:to>
                                    </p:set>
                                    <p:anim calcmode="lin" valueType="num">
                                      <p:cBhvr additive="base">
                                        <p:cTn id="7" dur="500" fill="hold"/>
                                        <p:tgtEl>
                                          <p:spTgt spid="90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3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3171">
                                            <p:txEl>
                                              <p:pRg st="1" end="1"/>
                                            </p:txEl>
                                          </p:spTgt>
                                        </p:tgtEl>
                                        <p:attrNameLst>
                                          <p:attrName>style.visibility</p:attrName>
                                        </p:attrNameLst>
                                      </p:cBhvr>
                                      <p:to>
                                        <p:strVal val="visible"/>
                                      </p:to>
                                    </p:set>
                                    <p:anim calcmode="lin" valueType="num">
                                      <p:cBhvr additive="base">
                                        <p:cTn id="13" dur="500" fill="hold"/>
                                        <p:tgtEl>
                                          <p:spTgt spid="903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31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r>
              <a:rPr lang="es-ES"/>
              <a:t>Comentario (5)</a:t>
            </a:r>
          </a:p>
        </p:txBody>
      </p:sp>
      <p:sp>
        <p:nvSpPr>
          <p:cNvPr id="905219" name="Rectangle 3"/>
          <p:cNvSpPr>
            <a:spLocks noGrp="1" noChangeArrowheads="1"/>
          </p:cNvSpPr>
          <p:nvPr>
            <p:ph type="body" idx="1"/>
          </p:nvPr>
        </p:nvSpPr>
        <p:spPr>
          <a:xfrm>
            <a:off x="685800" y="1752600"/>
            <a:ext cx="7772400" cy="4114800"/>
          </a:xfrm>
        </p:spPr>
        <p:txBody>
          <a:bodyPr>
            <a:normAutofit lnSpcReduction="10000"/>
          </a:bodyPr>
          <a:lstStyle/>
          <a:p>
            <a:pPr>
              <a:lnSpc>
                <a:spcPct val="90000"/>
              </a:lnSpc>
            </a:pPr>
            <a:r>
              <a:rPr lang="es-ES" sz="2000"/>
              <a:t>Los dos estudios estaban bien diseñados, han utilizado muestras de gran tamaño y los pacientes de ambos estudios pueden ser representativos de los diabéticos habituales en las consultas: edad media 62 y -66 años y tiempo de evolución de la diabetes: 8 y 10 años. </a:t>
            </a:r>
          </a:p>
          <a:p>
            <a:pPr>
              <a:lnSpc>
                <a:spcPct val="90000"/>
              </a:lnSpc>
            </a:pPr>
            <a:r>
              <a:rPr lang="es-ES" sz="2000"/>
              <a:t>Las principales diferencias entre los dos estudios fue el porcentaje de pacientes que tomaron tratamiento con tiazolidinedionas, estatinas y aspirina en el estudio </a:t>
            </a:r>
            <a:r>
              <a:rPr lang="es-ES" sz="2000" i="1"/>
              <a:t>ACCORD</a:t>
            </a:r>
            <a:r>
              <a:rPr lang="es-ES" sz="2000"/>
              <a:t> respecto al </a:t>
            </a:r>
            <a:r>
              <a:rPr lang="es-ES" sz="2000" i="1"/>
              <a:t>ADVANCE</a:t>
            </a:r>
            <a:r>
              <a:rPr lang="es-ES" sz="2000"/>
              <a:t> y el mayor incremento de peso observado en el grupo intrervención en el primero. </a:t>
            </a:r>
          </a:p>
          <a:p>
            <a:pPr>
              <a:lnSpc>
                <a:spcPct val="90000"/>
              </a:lnSpc>
            </a:pPr>
            <a:r>
              <a:rPr lang="es-ES" sz="2000"/>
              <a:t>Cabe la posibilidad de que una parte de las muertes que se clasificaron como de causa cardiovascular, en realidad se debieran a hipoglucemias, puesto que un porcentaje importante de las defunciones se clasificaron como "enfermedades cardiovasculares inesperadas o supuestas".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5219">
                                            <p:txEl>
                                              <p:pRg st="0" end="0"/>
                                            </p:txEl>
                                          </p:spTgt>
                                        </p:tgtEl>
                                        <p:attrNameLst>
                                          <p:attrName>style.visibility</p:attrName>
                                        </p:attrNameLst>
                                      </p:cBhvr>
                                      <p:to>
                                        <p:strVal val="visible"/>
                                      </p:to>
                                    </p:set>
                                    <p:anim calcmode="lin" valueType="num">
                                      <p:cBhvr additive="base">
                                        <p:cTn id="7" dur="500" fill="hold"/>
                                        <p:tgtEl>
                                          <p:spTgt spid="905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5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5219">
                                            <p:txEl>
                                              <p:pRg st="1" end="1"/>
                                            </p:txEl>
                                          </p:spTgt>
                                        </p:tgtEl>
                                        <p:attrNameLst>
                                          <p:attrName>style.visibility</p:attrName>
                                        </p:attrNameLst>
                                      </p:cBhvr>
                                      <p:to>
                                        <p:strVal val="visible"/>
                                      </p:to>
                                    </p:set>
                                    <p:anim calcmode="lin" valueType="num">
                                      <p:cBhvr additive="base">
                                        <p:cTn id="13" dur="500" fill="hold"/>
                                        <p:tgtEl>
                                          <p:spTgt spid="905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5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5219">
                                            <p:txEl>
                                              <p:pRg st="2" end="2"/>
                                            </p:txEl>
                                          </p:spTgt>
                                        </p:tgtEl>
                                        <p:attrNameLst>
                                          <p:attrName>style.visibility</p:attrName>
                                        </p:attrNameLst>
                                      </p:cBhvr>
                                      <p:to>
                                        <p:strVal val="visible"/>
                                      </p:to>
                                    </p:set>
                                    <p:anim calcmode="lin" valueType="num">
                                      <p:cBhvr additive="base">
                                        <p:cTn id="19" dur="500" fill="hold"/>
                                        <p:tgtEl>
                                          <p:spTgt spid="905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5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build="p"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S_tradnl"/>
          </a:p>
        </p:txBody>
      </p:sp>
      <p:sp>
        <p:nvSpPr>
          <p:cNvPr id="4" name="Marcador de contenido 3"/>
          <p:cNvSpPr>
            <a:spLocks noGrp="1"/>
          </p:cNvSpPr>
          <p:nvPr>
            <p:ph idx="1"/>
          </p:nvPr>
        </p:nvSpPr>
        <p:spPr/>
        <p:txBody>
          <a:bodyPr/>
          <a:lstStyle/>
          <a:p>
            <a:endParaRPr lang="es-ES_tradnl" dirty="0"/>
          </a:p>
        </p:txBody>
      </p:sp>
      <p:pic>
        <p:nvPicPr>
          <p:cNvPr id="5" name="Imagen 4"/>
          <p:cNvPicPr>
            <a:picLocks noChangeAspect="1"/>
          </p:cNvPicPr>
          <p:nvPr/>
        </p:nvPicPr>
        <p:blipFill>
          <a:blip r:embed="rId3"/>
          <a:stretch>
            <a:fillRect/>
          </a:stretch>
        </p:blipFill>
        <p:spPr>
          <a:xfrm>
            <a:off x="609600" y="304800"/>
            <a:ext cx="7848600" cy="2057400"/>
          </a:xfrm>
          <a:prstGeom prst="rect">
            <a:avLst/>
          </a:prstGeom>
        </p:spPr>
      </p:pic>
      <p:pic>
        <p:nvPicPr>
          <p:cNvPr id="6" name="Imagen 5"/>
          <p:cNvPicPr>
            <a:picLocks noChangeAspect="1"/>
          </p:cNvPicPr>
          <p:nvPr/>
        </p:nvPicPr>
        <p:blipFill>
          <a:blip r:embed="rId4"/>
          <a:stretch>
            <a:fillRect/>
          </a:stretch>
        </p:blipFill>
        <p:spPr>
          <a:xfrm>
            <a:off x="2286000" y="2514600"/>
            <a:ext cx="5092700" cy="18542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_tradnl" dirty="0"/>
          </a:p>
        </p:txBody>
      </p:sp>
      <p:sp>
        <p:nvSpPr>
          <p:cNvPr id="3" name="Título 2"/>
          <p:cNvSpPr>
            <a:spLocks noGrp="1"/>
          </p:cNvSpPr>
          <p:nvPr>
            <p:ph type="title"/>
          </p:nvPr>
        </p:nvSpPr>
        <p:spPr/>
        <p:txBody>
          <a:bodyPr/>
          <a:lstStyle/>
          <a:p>
            <a:endParaRPr lang="es-ES_tradnl"/>
          </a:p>
        </p:txBody>
      </p:sp>
      <p:pic>
        <p:nvPicPr>
          <p:cNvPr id="4" name="Imagen 3"/>
          <p:cNvPicPr>
            <a:picLocks noChangeAspect="1"/>
          </p:cNvPicPr>
          <p:nvPr/>
        </p:nvPicPr>
        <p:blipFill>
          <a:blip r:embed="rId2"/>
          <a:stretch>
            <a:fillRect/>
          </a:stretch>
        </p:blipFill>
        <p:spPr>
          <a:xfrm>
            <a:off x="152400" y="838200"/>
            <a:ext cx="8728364" cy="5334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_tradnl" dirty="0"/>
          </a:p>
        </p:txBody>
      </p:sp>
      <p:sp>
        <p:nvSpPr>
          <p:cNvPr id="3" name="Título 2"/>
          <p:cNvSpPr>
            <a:spLocks noGrp="1"/>
          </p:cNvSpPr>
          <p:nvPr>
            <p:ph type="title"/>
          </p:nvPr>
        </p:nvSpPr>
        <p:spPr/>
        <p:txBody>
          <a:bodyPr/>
          <a:lstStyle/>
          <a:p>
            <a:endParaRPr lang="es-ES_tradnl"/>
          </a:p>
        </p:txBody>
      </p:sp>
      <p:pic>
        <p:nvPicPr>
          <p:cNvPr id="4" name="Imagen 3"/>
          <p:cNvPicPr>
            <a:picLocks noChangeAspect="1"/>
          </p:cNvPicPr>
          <p:nvPr/>
        </p:nvPicPr>
        <p:blipFill>
          <a:blip r:embed="rId2"/>
          <a:stretch>
            <a:fillRect/>
          </a:stretch>
        </p:blipFill>
        <p:spPr>
          <a:xfrm>
            <a:off x="129565" y="533400"/>
            <a:ext cx="8767964" cy="5715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buNone/>
            </a:pPr>
            <a:endParaRPr lang="es-ES_tradnl" dirty="0" smtClean="0"/>
          </a:p>
          <a:p>
            <a:r>
              <a:rPr lang="es-ES_tradnl" dirty="0" err="1" smtClean="0"/>
              <a:t>Glucose</a:t>
            </a:r>
            <a:r>
              <a:rPr lang="es-ES_tradnl" dirty="0" smtClean="0"/>
              <a:t> Control </a:t>
            </a:r>
            <a:r>
              <a:rPr lang="es-ES_tradnl" dirty="0" err="1" smtClean="0"/>
              <a:t>and</a:t>
            </a:r>
            <a:r>
              <a:rPr lang="es-ES_tradnl" dirty="0" smtClean="0"/>
              <a:t> Vascular </a:t>
            </a:r>
            <a:r>
              <a:rPr lang="es-ES_tradnl" dirty="0" err="1" smtClean="0"/>
              <a:t>Complications</a:t>
            </a:r>
            <a:r>
              <a:rPr lang="es-ES_tradnl" dirty="0" smtClean="0"/>
              <a:t> in </a:t>
            </a:r>
            <a:r>
              <a:rPr lang="es-ES_tradnl" dirty="0" err="1" smtClean="0"/>
              <a:t>Veterans</a:t>
            </a:r>
            <a:r>
              <a:rPr lang="es-ES_tradnl" dirty="0" smtClean="0"/>
              <a:t> </a:t>
            </a:r>
            <a:r>
              <a:rPr lang="es-ES_tradnl" dirty="0" err="1" smtClean="0"/>
              <a:t>with</a:t>
            </a:r>
            <a:r>
              <a:rPr lang="es-ES_tradnl" dirty="0" smtClean="0"/>
              <a:t> </a:t>
            </a:r>
            <a:r>
              <a:rPr lang="es-ES_tradnl" dirty="0" err="1" smtClean="0"/>
              <a:t>Type</a:t>
            </a:r>
            <a:r>
              <a:rPr lang="es-ES_tradnl" dirty="0" smtClean="0"/>
              <a:t> 2 Diabetes</a:t>
            </a:r>
            <a:endParaRPr lang="es-ES_tradnl" dirty="0"/>
          </a:p>
        </p:txBody>
      </p:sp>
      <p:sp>
        <p:nvSpPr>
          <p:cNvPr id="3" name="Título 2"/>
          <p:cNvSpPr>
            <a:spLocks noGrp="1"/>
          </p:cNvSpPr>
          <p:nvPr>
            <p:ph type="title"/>
          </p:nvPr>
        </p:nvSpPr>
        <p:spPr/>
        <p:txBody>
          <a:bodyPr/>
          <a:lstStyle/>
          <a:p>
            <a:r>
              <a:rPr lang="es-ES_tradnl" dirty="0" smtClean="0"/>
              <a:t>VADT</a:t>
            </a:r>
            <a:endParaRPr lang="es-ES_tradnl"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dirty="0"/>
          </a:p>
        </p:txBody>
      </p:sp>
      <p:pic>
        <p:nvPicPr>
          <p:cNvPr id="143362" name="Picture 2"/>
          <p:cNvPicPr>
            <a:picLocks noGrp="1" noChangeAspect="1" noChangeArrowheads="1"/>
          </p:cNvPicPr>
          <p:nvPr>
            <p:ph idx="1"/>
          </p:nvPr>
        </p:nvPicPr>
        <p:blipFill>
          <a:blip r:embed="rId2"/>
          <a:srcRect/>
          <a:stretch>
            <a:fillRect/>
          </a:stretch>
        </p:blipFill>
        <p:spPr bwMode="auto">
          <a:xfrm>
            <a:off x="785786" y="1428736"/>
            <a:ext cx="7446729" cy="3448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s-ES"/>
              <a:t>Objetivos</a:t>
            </a:r>
          </a:p>
        </p:txBody>
      </p:sp>
      <p:sp>
        <p:nvSpPr>
          <p:cNvPr id="417795" name="Rectangle 3"/>
          <p:cNvSpPr>
            <a:spLocks noGrp="1" noChangeArrowheads="1"/>
          </p:cNvSpPr>
          <p:nvPr>
            <p:ph type="body" idx="1"/>
          </p:nvPr>
        </p:nvSpPr>
        <p:spPr/>
        <p:txBody>
          <a:bodyPr>
            <a:normAutofit/>
          </a:bodyPr>
          <a:lstStyle/>
          <a:p>
            <a:r>
              <a:rPr lang="es-ES" sz="4000" dirty="0"/>
              <a:t>Estudiar si una intervención multifactorial es eficaz para reducir la mortalidad asociada a la diabetes mellitus tipo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s-ES"/>
              <a:t>Diseño (1)</a:t>
            </a:r>
          </a:p>
        </p:txBody>
      </p:sp>
      <p:sp>
        <p:nvSpPr>
          <p:cNvPr id="418819" name="Rectangle 3"/>
          <p:cNvSpPr>
            <a:spLocks noGrp="1" noChangeArrowheads="1"/>
          </p:cNvSpPr>
          <p:nvPr>
            <p:ph type="body" idx="1"/>
          </p:nvPr>
        </p:nvSpPr>
        <p:spPr>
          <a:xfrm>
            <a:off x="685800" y="1828800"/>
            <a:ext cx="7772400" cy="4114800"/>
          </a:xfrm>
        </p:spPr>
        <p:txBody>
          <a:bodyPr/>
          <a:lstStyle/>
          <a:p>
            <a:pPr marL="288925" indent="-288925"/>
            <a:r>
              <a:rPr lang="es-ES" sz="2800"/>
              <a:t>El ensayo clínico </a:t>
            </a:r>
            <a:r>
              <a:rPr lang="es-ES" sz="2800" i="1"/>
              <a:t>Steno-2</a:t>
            </a:r>
            <a:r>
              <a:rPr lang="es-ES" sz="2800"/>
              <a:t> se inició en 1993. </a:t>
            </a:r>
          </a:p>
          <a:p>
            <a:pPr marL="288925" indent="-288925"/>
            <a:r>
              <a:rPr lang="es-ES" sz="2800"/>
              <a:t>Participaron 160 pacientes con diabetes tipo 2 y microalbuminuria persistente atendidos en una consulta especializada de diabetes, que fueron distribuidos al azar a recibir durante una media de 7,8 años:</a:t>
            </a:r>
          </a:p>
          <a:p>
            <a:pPr marL="765175" lvl="1"/>
            <a:r>
              <a:rPr lang="es-ES" sz="2400"/>
              <a:t>una intervención intensiva o </a:t>
            </a:r>
          </a:p>
          <a:p>
            <a:pPr marL="765175" lvl="1"/>
            <a:r>
              <a:rPr lang="es-ES" sz="2400"/>
              <a:t>los cuidados habituales.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additive="base">
                                        <p:cTn id="7"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additive="base">
                                        <p:cTn id="13"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8819">
                                            <p:txEl>
                                              <p:pRg st="2" end="2"/>
                                            </p:txEl>
                                          </p:spTgt>
                                        </p:tgtEl>
                                        <p:attrNameLst>
                                          <p:attrName>style.visibility</p:attrName>
                                        </p:attrNameLst>
                                      </p:cBhvr>
                                      <p:to>
                                        <p:strVal val="visible"/>
                                      </p:to>
                                    </p:set>
                                    <p:anim calcmode="lin" valueType="num">
                                      <p:cBhvr additive="base">
                                        <p:cTn id="1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8819">
                                            <p:txEl>
                                              <p:pRg st="3" end="3"/>
                                            </p:txEl>
                                          </p:spTgt>
                                        </p:tgtEl>
                                        <p:attrNameLst>
                                          <p:attrName>style.visibility</p:attrName>
                                        </p:attrNameLst>
                                      </p:cBhvr>
                                      <p:to>
                                        <p:strVal val="visible"/>
                                      </p:to>
                                    </p:set>
                                    <p:anim calcmode="lin" valueType="num">
                                      <p:cBhvr additive="base">
                                        <p:cTn id="21"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8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s-ES"/>
              <a:t>Diseño (2)</a:t>
            </a:r>
          </a:p>
        </p:txBody>
      </p:sp>
      <p:sp>
        <p:nvSpPr>
          <p:cNvPr id="419843" name="Rectangle 3"/>
          <p:cNvSpPr>
            <a:spLocks noGrp="1" noChangeArrowheads="1"/>
          </p:cNvSpPr>
          <p:nvPr>
            <p:ph type="body" idx="1"/>
          </p:nvPr>
        </p:nvSpPr>
        <p:spPr>
          <a:xfrm>
            <a:off x="685800" y="1752600"/>
            <a:ext cx="7772400" cy="4114800"/>
          </a:xfrm>
        </p:spPr>
        <p:txBody>
          <a:bodyPr/>
          <a:lstStyle/>
          <a:p>
            <a:pPr>
              <a:lnSpc>
                <a:spcPct val="90000"/>
              </a:lnSpc>
            </a:pPr>
            <a:r>
              <a:rPr lang="es-ES" sz="2400"/>
              <a:t>La intervención multifactorial incluía:</a:t>
            </a:r>
          </a:p>
          <a:p>
            <a:pPr lvl="1">
              <a:lnSpc>
                <a:spcPct val="90000"/>
              </a:lnSpc>
            </a:pPr>
            <a:r>
              <a:rPr lang="es-ES" sz="2000"/>
              <a:t>tratamiento de todos los pacientes con IECA y aspirina y </a:t>
            </a:r>
          </a:p>
          <a:p>
            <a:pPr lvl="1">
              <a:lnSpc>
                <a:spcPct val="90000"/>
              </a:lnSpc>
            </a:pPr>
            <a:r>
              <a:rPr lang="es-ES" sz="2000"/>
              <a:t>objetivos: </a:t>
            </a:r>
          </a:p>
          <a:p>
            <a:pPr lvl="2">
              <a:lnSpc>
                <a:spcPct val="90000"/>
              </a:lnSpc>
            </a:pPr>
            <a:r>
              <a:rPr lang="es-ES" sz="1800"/>
              <a:t>HbA1c &lt; 6,5% para la, </a:t>
            </a:r>
          </a:p>
          <a:p>
            <a:pPr lvl="2">
              <a:lnSpc>
                <a:spcPct val="90000"/>
              </a:lnSpc>
            </a:pPr>
            <a:r>
              <a:rPr lang="es-ES" sz="1800"/>
              <a:t>colesterol total &lt; 175 mg/dL, </a:t>
            </a:r>
          </a:p>
          <a:p>
            <a:pPr lvl="2">
              <a:lnSpc>
                <a:spcPct val="90000"/>
              </a:lnSpc>
            </a:pPr>
            <a:r>
              <a:rPr lang="es-ES" sz="1800"/>
              <a:t>triglicéridos &lt;150 mg/dL y </a:t>
            </a:r>
          </a:p>
          <a:p>
            <a:pPr lvl="2">
              <a:lnSpc>
                <a:spcPct val="90000"/>
              </a:lnSpc>
            </a:pPr>
            <a:r>
              <a:rPr lang="es-ES" sz="1800"/>
              <a:t>PA &lt; 130/80.</a:t>
            </a:r>
          </a:p>
          <a:p>
            <a:pPr>
              <a:lnSpc>
                <a:spcPct val="90000"/>
              </a:lnSpc>
            </a:pPr>
            <a:r>
              <a:rPr lang="es-ES" sz="2400"/>
              <a:t>Una vez finalizado el periodo de estudio:</a:t>
            </a:r>
          </a:p>
          <a:p>
            <a:pPr lvl="1">
              <a:lnSpc>
                <a:spcPct val="90000"/>
              </a:lnSpc>
            </a:pPr>
            <a:r>
              <a:rPr lang="es-ES" sz="2000"/>
              <a:t>se informó a todos los pacientes de los beneficios derivados de una intervención multifactorial de este tipo y </a:t>
            </a:r>
          </a:p>
          <a:p>
            <a:pPr lvl="1">
              <a:lnSpc>
                <a:spcPct val="90000"/>
              </a:lnSpc>
            </a:pPr>
            <a:r>
              <a:rPr lang="es-ES" sz="2000"/>
              <a:t>se siguió a todos los pacientes que seguían vivos durante una media de 4,5 años más.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anim calcmode="lin" valueType="num">
                                      <p:cBhvr additive="base">
                                        <p:cTn id="11" dur="500" fill="hold"/>
                                        <p:tgtEl>
                                          <p:spTgt spid="419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43">
                                            <p:txEl>
                                              <p:pRg st="2" end="2"/>
                                            </p:txEl>
                                          </p:spTgt>
                                        </p:tgtEl>
                                        <p:attrNameLst>
                                          <p:attrName>style.visibility</p:attrName>
                                        </p:attrNameLst>
                                      </p:cBhvr>
                                      <p:to>
                                        <p:strVal val="visible"/>
                                      </p:to>
                                    </p:set>
                                    <p:anim calcmode="lin" valueType="num">
                                      <p:cBhvr additive="base">
                                        <p:cTn id="15" dur="500" fill="hold"/>
                                        <p:tgtEl>
                                          <p:spTgt spid="419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9843">
                                            <p:txEl>
                                              <p:pRg st="3" end="3"/>
                                            </p:txEl>
                                          </p:spTgt>
                                        </p:tgtEl>
                                        <p:attrNameLst>
                                          <p:attrName>style.visibility</p:attrName>
                                        </p:attrNameLst>
                                      </p:cBhvr>
                                      <p:to>
                                        <p:strVal val="visible"/>
                                      </p:to>
                                    </p:set>
                                    <p:anim calcmode="lin" valueType="num">
                                      <p:cBhvr additive="base">
                                        <p:cTn id="19" dur="500" fill="hold"/>
                                        <p:tgtEl>
                                          <p:spTgt spid="419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9843">
                                            <p:txEl>
                                              <p:pRg st="4" end="4"/>
                                            </p:txEl>
                                          </p:spTgt>
                                        </p:tgtEl>
                                        <p:attrNameLst>
                                          <p:attrName>style.visibility</p:attrName>
                                        </p:attrNameLst>
                                      </p:cBhvr>
                                      <p:to>
                                        <p:strVal val="visible"/>
                                      </p:to>
                                    </p:set>
                                    <p:anim calcmode="lin" valueType="num">
                                      <p:cBhvr additive="base">
                                        <p:cTn id="23" dur="500" fill="hold"/>
                                        <p:tgtEl>
                                          <p:spTgt spid="4198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4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9843">
                                            <p:txEl>
                                              <p:pRg st="5" end="5"/>
                                            </p:txEl>
                                          </p:spTgt>
                                        </p:tgtEl>
                                        <p:attrNameLst>
                                          <p:attrName>style.visibility</p:attrName>
                                        </p:attrNameLst>
                                      </p:cBhvr>
                                      <p:to>
                                        <p:strVal val="visible"/>
                                      </p:to>
                                    </p:set>
                                    <p:anim calcmode="lin" valueType="num">
                                      <p:cBhvr additive="base">
                                        <p:cTn id="27" dur="500" fill="hold"/>
                                        <p:tgtEl>
                                          <p:spTgt spid="41984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984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19843">
                                            <p:txEl>
                                              <p:pRg st="6" end="6"/>
                                            </p:txEl>
                                          </p:spTgt>
                                        </p:tgtEl>
                                        <p:attrNameLst>
                                          <p:attrName>style.visibility</p:attrName>
                                        </p:attrNameLst>
                                      </p:cBhvr>
                                      <p:to>
                                        <p:strVal val="visible"/>
                                      </p:to>
                                    </p:set>
                                    <p:anim calcmode="lin" valueType="num">
                                      <p:cBhvr additive="base">
                                        <p:cTn id="31" dur="500" fill="hold"/>
                                        <p:tgtEl>
                                          <p:spTgt spid="41984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43">
                                            <p:txEl>
                                              <p:pRg st="7" end="7"/>
                                            </p:txEl>
                                          </p:spTgt>
                                        </p:tgtEl>
                                        <p:attrNameLst>
                                          <p:attrName>style.visibility</p:attrName>
                                        </p:attrNameLst>
                                      </p:cBhvr>
                                      <p:to>
                                        <p:strVal val="visible"/>
                                      </p:to>
                                    </p:set>
                                    <p:anim calcmode="lin" valueType="num">
                                      <p:cBhvr additive="base">
                                        <p:cTn id="37" dur="500" fill="hold"/>
                                        <p:tgtEl>
                                          <p:spTgt spid="41984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4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19843">
                                            <p:txEl>
                                              <p:pRg st="8" end="8"/>
                                            </p:txEl>
                                          </p:spTgt>
                                        </p:tgtEl>
                                        <p:attrNameLst>
                                          <p:attrName>style.visibility</p:attrName>
                                        </p:attrNameLst>
                                      </p:cBhvr>
                                      <p:to>
                                        <p:strVal val="visible"/>
                                      </p:to>
                                    </p:set>
                                    <p:anim calcmode="lin" valueType="num">
                                      <p:cBhvr additive="base">
                                        <p:cTn id="41" dur="500" fill="hold"/>
                                        <p:tgtEl>
                                          <p:spTgt spid="41984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984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9843">
                                            <p:txEl>
                                              <p:pRg st="9" end="9"/>
                                            </p:txEl>
                                          </p:spTgt>
                                        </p:tgtEl>
                                        <p:attrNameLst>
                                          <p:attrName>style.visibility</p:attrName>
                                        </p:attrNameLst>
                                      </p:cBhvr>
                                      <p:to>
                                        <p:strVal val="visible"/>
                                      </p:to>
                                    </p:set>
                                    <p:anim calcmode="lin" valueType="num">
                                      <p:cBhvr additive="base">
                                        <p:cTn id="45" dur="500" fill="hold"/>
                                        <p:tgtEl>
                                          <p:spTgt spid="41984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98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Connector 5"/>
          <p:cNvCxnSpPr/>
          <p:nvPr/>
        </p:nvCxnSpPr>
        <p:spPr>
          <a:xfrm>
            <a:off x="500094" y="5297510"/>
            <a:ext cx="82153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622566" y="1246196"/>
            <a:ext cx="714380" cy="3176073"/>
          </a:xfrm>
          <a:prstGeom prst="roundRect">
            <a:avLst/>
          </a:prstGeom>
          <a:solidFill>
            <a:schemeClr val="accent1">
              <a:alpha val="47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nvGrpSpPr>
          <p:cNvPr id="2" name="Group 47"/>
          <p:cNvGrpSpPr>
            <a:grpSpLocks/>
          </p:cNvGrpSpPr>
          <p:nvPr/>
        </p:nvGrpSpPr>
        <p:grpSpPr bwMode="auto">
          <a:xfrm>
            <a:off x="3356006" y="3225823"/>
            <a:ext cx="5381625" cy="574675"/>
            <a:chOff x="3213884" y="3857628"/>
            <a:chExt cx="5380106" cy="575097"/>
          </a:xfrm>
        </p:grpSpPr>
        <p:cxnSp>
          <p:nvCxnSpPr>
            <p:cNvPr id="10" name="Straight Connector 9"/>
            <p:cNvCxnSpPr/>
            <p:nvPr/>
          </p:nvCxnSpPr>
          <p:spPr>
            <a:xfrm>
              <a:off x="3215472" y="3857628"/>
              <a:ext cx="5378518" cy="11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5472" y="4429548"/>
              <a:ext cx="5364235" cy="31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286605" y="4142794"/>
              <a:ext cx="5719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928718" y="4142794"/>
              <a:ext cx="5719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64" name="TextBox 20"/>
            <p:cNvSpPr txBox="1">
              <a:spLocks noChangeArrowheads="1"/>
            </p:cNvSpPr>
            <p:nvPr/>
          </p:nvSpPr>
          <p:spPr bwMode="auto">
            <a:xfrm>
              <a:off x="3571868" y="4000504"/>
              <a:ext cx="4429156" cy="369332"/>
            </a:xfrm>
            <a:prstGeom prst="rect">
              <a:avLst/>
            </a:prstGeom>
            <a:noFill/>
            <a:ln w="9525">
              <a:noFill/>
              <a:miter lim="800000"/>
              <a:headEnd/>
              <a:tailEnd/>
            </a:ln>
          </p:spPr>
          <p:txBody>
            <a:bodyPr>
              <a:spAutoFit/>
            </a:bodyPr>
            <a:lstStyle/>
            <a:p>
              <a:pPr algn="ctr"/>
              <a:r>
                <a:rPr lang="nl-NL" b="1">
                  <a:latin typeface="Calibri" pitchFamily="34" charset="0"/>
                </a:rPr>
                <a:t>Simvastatin 80 mg</a:t>
              </a:r>
            </a:p>
          </p:txBody>
        </p:sp>
      </p:grpSp>
      <p:sp>
        <p:nvSpPr>
          <p:cNvPr id="9224" name="TextBox 21"/>
          <p:cNvSpPr txBox="1">
            <a:spLocks noChangeArrowheads="1"/>
          </p:cNvSpPr>
          <p:nvPr/>
        </p:nvSpPr>
        <p:spPr bwMode="auto">
          <a:xfrm>
            <a:off x="2803556" y="1393848"/>
            <a:ext cx="357188" cy="2892425"/>
          </a:xfrm>
          <a:prstGeom prst="rect">
            <a:avLst/>
          </a:prstGeom>
          <a:noFill/>
          <a:ln w="9525">
            <a:noFill/>
            <a:miter lim="800000"/>
            <a:headEnd/>
            <a:tailEnd/>
          </a:ln>
        </p:spPr>
        <p:txBody>
          <a:bodyPr>
            <a:spAutoFit/>
          </a:bodyPr>
          <a:lstStyle/>
          <a:p>
            <a:r>
              <a:rPr lang="nl-NL" sz="1400" b="1">
                <a:latin typeface="Calibri" pitchFamily="34" charset="0"/>
              </a:rPr>
              <a:t>RANDOMI</a:t>
            </a:r>
          </a:p>
          <a:p>
            <a:r>
              <a:rPr lang="nl-NL" sz="1400" b="1">
                <a:latin typeface="Calibri" pitchFamily="34" charset="0"/>
              </a:rPr>
              <a:t>ZAT</a:t>
            </a:r>
          </a:p>
          <a:p>
            <a:r>
              <a:rPr lang="nl-NL" sz="1400" b="1">
                <a:latin typeface="Calibri" pitchFamily="34" charset="0"/>
              </a:rPr>
              <a:t>I</a:t>
            </a:r>
          </a:p>
          <a:p>
            <a:r>
              <a:rPr lang="nl-NL" sz="1400" b="1">
                <a:latin typeface="Calibri" pitchFamily="34" charset="0"/>
              </a:rPr>
              <a:t>ON</a:t>
            </a:r>
          </a:p>
        </p:txBody>
      </p:sp>
      <p:cxnSp>
        <p:nvCxnSpPr>
          <p:cNvPr id="24" name="Straight Connector 23"/>
          <p:cNvCxnSpPr/>
          <p:nvPr/>
        </p:nvCxnSpPr>
        <p:spPr>
          <a:xfrm rot="5400000">
            <a:off x="2213006" y="5226073"/>
            <a:ext cx="715963" cy="158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226" name="TextBox 24"/>
          <p:cNvSpPr txBox="1">
            <a:spLocks noChangeArrowheads="1"/>
          </p:cNvSpPr>
          <p:nvPr/>
        </p:nvSpPr>
        <p:spPr bwMode="auto">
          <a:xfrm>
            <a:off x="2357469" y="5869010"/>
            <a:ext cx="642937" cy="369888"/>
          </a:xfrm>
          <a:prstGeom prst="rect">
            <a:avLst/>
          </a:prstGeom>
          <a:noFill/>
          <a:ln w="9525">
            <a:noFill/>
            <a:miter lim="800000"/>
            <a:headEnd/>
            <a:tailEnd/>
          </a:ln>
        </p:spPr>
        <p:txBody>
          <a:bodyPr>
            <a:spAutoFit/>
          </a:bodyPr>
          <a:lstStyle/>
          <a:p>
            <a:r>
              <a:rPr lang="nl-NL">
                <a:latin typeface="Calibri" pitchFamily="34" charset="0"/>
              </a:rPr>
              <a:t>0</a:t>
            </a:r>
          </a:p>
        </p:txBody>
      </p:sp>
      <p:cxnSp>
        <p:nvCxnSpPr>
          <p:cNvPr id="26" name="Straight Connector 25"/>
          <p:cNvCxnSpPr/>
          <p:nvPr/>
        </p:nvCxnSpPr>
        <p:spPr>
          <a:xfrm rot="5400000">
            <a:off x="8332025" y="5250679"/>
            <a:ext cx="765175" cy="158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228" name="TextBox 26"/>
          <p:cNvSpPr txBox="1">
            <a:spLocks noChangeArrowheads="1"/>
          </p:cNvSpPr>
          <p:nvPr/>
        </p:nvSpPr>
        <p:spPr bwMode="auto">
          <a:xfrm>
            <a:off x="8429656" y="5880123"/>
            <a:ext cx="642938" cy="368300"/>
          </a:xfrm>
          <a:prstGeom prst="rect">
            <a:avLst/>
          </a:prstGeom>
          <a:noFill/>
          <a:ln w="9525">
            <a:noFill/>
            <a:miter lim="800000"/>
            <a:headEnd/>
            <a:tailEnd/>
          </a:ln>
        </p:spPr>
        <p:txBody>
          <a:bodyPr>
            <a:spAutoFit/>
          </a:bodyPr>
          <a:lstStyle/>
          <a:p>
            <a:r>
              <a:rPr lang="nl-NL">
                <a:latin typeface="Calibri" pitchFamily="34" charset="0"/>
              </a:rPr>
              <a:t>24</a:t>
            </a:r>
          </a:p>
        </p:txBody>
      </p:sp>
      <p:sp>
        <p:nvSpPr>
          <p:cNvPr id="9229" name="TextBox 27"/>
          <p:cNvSpPr txBox="1">
            <a:spLocks noChangeArrowheads="1"/>
          </p:cNvSpPr>
          <p:nvPr/>
        </p:nvSpPr>
        <p:spPr bwMode="auto">
          <a:xfrm>
            <a:off x="4786344" y="6303985"/>
            <a:ext cx="1285875" cy="339725"/>
          </a:xfrm>
          <a:prstGeom prst="rect">
            <a:avLst/>
          </a:prstGeom>
          <a:noFill/>
          <a:ln w="9525">
            <a:noFill/>
            <a:miter lim="800000"/>
            <a:headEnd/>
            <a:tailEnd/>
          </a:ln>
        </p:spPr>
        <p:txBody>
          <a:bodyPr>
            <a:spAutoFit/>
          </a:bodyPr>
          <a:lstStyle/>
          <a:p>
            <a:r>
              <a:rPr lang="nl-NL" sz="1600" b="1">
                <a:latin typeface="Calibri" pitchFamily="34" charset="0"/>
              </a:rPr>
              <a:t>Months</a:t>
            </a:r>
          </a:p>
        </p:txBody>
      </p:sp>
      <p:cxnSp>
        <p:nvCxnSpPr>
          <p:cNvPr id="39" name="Straight Connector 38"/>
          <p:cNvCxnSpPr/>
          <p:nvPr/>
        </p:nvCxnSpPr>
        <p:spPr>
          <a:xfrm rot="5400000">
            <a:off x="5136387" y="5261792"/>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668743" y="5249886"/>
            <a:ext cx="714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791357" y="5287985"/>
            <a:ext cx="71596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214549" y="5245917"/>
            <a:ext cx="71596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234" name="TextBox 53"/>
          <p:cNvSpPr txBox="1">
            <a:spLocks noChangeArrowheads="1"/>
          </p:cNvSpPr>
          <p:nvPr/>
        </p:nvSpPr>
        <p:spPr bwMode="auto">
          <a:xfrm>
            <a:off x="3141694" y="5892823"/>
            <a:ext cx="642937" cy="369887"/>
          </a:xfrm>
          <a:prstGeom prst="rect">
            <a:avLst/>
          </a:prstGeom>
          <a:noFill/>
          <a:ln w="9525">
            <a:noFill/>
            <a:miter lim="800000"/>
            <a:headEnd/>
            <a:tailEnd/>
          </a:ln>
        </p:spPr>
        <p:txBody>
          <a:bodyPr>
            <a:spAutoFit/>
          </a:bodyPr>
          <a:lstStyle/>
          <a:p>
            <a:r>
              <a:rPr lang="nl-NL">
                <a:latin typeface="Calibri" pitchFamily="34" charset="0"/>
              </a:rPr>
              <a:t>3</a:t>
            </a:r>
          </a:p>
        </p:txBody>
      </p:sp>
      <p:sp>
        <p:nvSpPr>
          <p:cNvPr id="9235" name="TextBox 54"/>
          <p:cNvSpPr txBox="1">
            <a:spLocks noChangeArrowheads="1"/>
          </p:cNvSpPr>
          <p:nvPr/>
        </p:nvSpPr>
        <p:spPr bwMode="auto">
          <a:xfrm>
            <a:off x="3849719" y="5905523"/>
            <a:ext cx="642937" cy="369887"/>
          </a:xfrm>
          <a:prstGeom prst="rect">
            <a:avLst/>
          </a:prstGeom>
          <a:noFill/>
          <a:ln w="9525">
            <a:noFill/>
            <a:miter lim="800000"/>
            <a:headEnd/>
            <a:tailEnd/>
          </a:ln>
        </p:spPr>
        <p:txBody>
          <a:bodyPr>
            <a:spAutoFit/>
          </a:bodyPr>
          <a:lstStyle/>
          <a:p>
            <a:r>
              <a:rPr lang="nl-NL">
                <a:latin typeface="Calibri" pitchFamily="34" charset="0"/>
              </a:rPr>
              <a:t>6</a:t>
            </a:r>
          </a:p>
        </p:txBody>
      </p:sp>
      <p:sp>
        <p:nvSpPr>
          <p:cNvPr id="9236" name="TextBox 55"/>
          <p:cNvSpPr txBox="1">
            <a:spLocks noChangeArrowheads="1"/>
          </p:cNvSpPr>
          <p:nvPr/>
        </p:nvSpPr>
        <p:spPr bwMode="auto">
          <a:xfrm>
            <a:off x="4578381" y="5905523"/>
            <a:ext cx="642938" cy="369887"/>
          </a:xfrm>
          <a:prstGeom prst="rect">
            <a:avLst/>
          </a:prstGeom>
          <a:noFill/>
          <a:ln w="9525">
            <a:noFill/>
            <a:miter lim="800000"/>
            <a:headEnd/>
            <a:tailEnd/>
          </a:ln>
        </p:spPr>
        <p:txBody>
          <a:bodyPr>
            <a:spAutoFit/>
          </a:bodyPr>
          <a:lstStyle/>
          <a:p>
            <a:r>
              <a:rPr lang="nl-NL">
                <a:latin typeface="Calibri" pitchFamily="34" charset="0"/>
              </a:rPr>
              <a:t>9</a:t>
            </a:r>
          </a:p>
        </p:txBody>
      </p:sp>
      <p:sp>
        <p:nvSpPr>
          <p:cNvPr id="9237" name="TextBox 56"/>
          <p:cNvSpPr txBox="1">
            <a:spLocks noChangeArrowheads="1"/>
          </p:cNvSpPr>
          <p:nvPr/>
        </p:nvSpPr>
        <p:spPr bwMode="auto">
          <a:xfrm>
            <a:off x="5307044" y="5905523"/>
            <a:ext cx="642937" cy="369887"/>
          </a:xfrm>
          <a:prstGeom prst="rect">
            <a:avLst/>
          </a:prstGeom>
          <a:noFill/>
          <a:ln w="9525">
            <a:noFill/>
            <a:miter lim="800000"/>
            <a:headEnd/>
            <a:tailEnd/>
          </a:ln>
        </p:spPr>
        <p:txBody>
          <a:bodyPr>
            <a:spAutoFit/>
          </a:bodyPr>
          <a:lstStyle/>
          <a:p>
            <a:r>
              <a:rPr lang="nl-NL">
                <a:latin typeface="Calibri" pitchFamily="34" charset="0"/>
              </a:rPr>
              <a:t>12</a:t>
            </a:r>
          </a:p>
        </p:txBody>
      </p:sp>
      <p:sp>
        <p:nvSpPr>
          <p:cNvPr id="9238" name="TextBox 57"/>
          <p:cNvSpPr txBox="1">
            <a:spLocks noChangeArrowheads="1"/>
          </p:cNvSpPr>
          <p:nvPr/>
        </p:nvSpPr>
        <p:spPr bwMode="auto">
          <a:xfrm>
            <a:off x="6143656" y="5903935"/>
            <a:ext cx="642938" cy="368300"/>
          </a:xfrm>
          <a:prstGeom prst="rect">
            <a:avLst/>
          </a:prstGeom>
          <a:noFill/>
          <a:ln w="9525">
            <a:noFill/>
            <a:miter lim="800000"/>
            <a:headEnd/>
            <a:tailEnd/>
          </a:ln>
        </p:spPr>
        <p:txBody>
          <a:bodyPr>
            <a:spAutoFit/>
          </a:bodyPr>
          <a:lstStyle/>
          <a:p>
            <a:r>
              <a:rPr lang="nl-NL">
                <a:latin typeface="Calibri" pitchFamily="34" charset="0"/>
              </a:rPr>
              <a:t>15</a:t>
            </a:r>
          </a:p>
        </p:txBody>
      </p:sp>
      <p:sp>
        <p:nvSpPr>
          <p:cNvPr id="9239" name="TextBox 58"/>
          <p:cNvSpPr txBox="1">
            <a:spLocks noChangeArrowheads="1"/>
          </p:cNvSpPr>
          <p:nvPr/>
        </p:nvSpPr>
        <p:spPr bwMode="auto">
          <a:xfrm>
            <a:off x="6929469" y="5894410"/>
            <a:ext cx="642937" cy="369888"/>
          </a:xfrm>
          <a:prstGeom prst="rect">
            <a:avLst/>
          </a:prstGeom>
          <a:noFill/>
          <a:ln w="9525">
            <a:noFill/>
            <a:miter lim="800000"/>
            <a:headEnd/>
            <a:tailEnd/>
          </a:ln>
        </p:spPr>
        <p:txBody>
          <a:bodyPr>
            <a:spAutoFit/>
          </a:bodyPr>
          <a:lstStyle/>
          <a:p>
            <a:r>
              <a:rPr lang="nl-NL">
                <a:latin typeface="Calibri" pitchFamily="34" charset="0"/>
              </a:rPr>
              <a:t>18</a:t>
            </a:r>
          </a:p>
        </p:txBody>
      </p:sp>
      <p:sp>
        <p:nvSpPr>
          <p:cNvPr id="9240" name="TextBox 59"/>
          <p:cNvSpPr txBox="1">
            <a:spLocks noChangeArrowheads="1"/>
          </p:cNvSpPr>
          <p:nvPr/>
        </p:nvSpPr>
        <p:spPr bwMode="auto">
          <a:xfrm>
            <a:off x="7715281" y="5869010"/>
            <a:ext cx="642938" cy="369888"/>
          </a:xfrm>
          <a:prstGeom prst="rect">
            <a:avLst/>
          </a:prstGeom>
          <a:noFill/>
          <a:ln w="9525">
            <a:noFill/>
            <a:miter lim="800000"/>
            <a:headEnd/>
            <a:tailEnd/>
          </a:ln>
        </p:spPr>
        <p:txBody>
          <a:bodyPr>
            <a:spAutoFit/>
          </a:bodyPr>
          <a:lstStyle/>
          <a:p>
            <a:r>
              <a:rPr lang="nl-NL">
                <a:latin typeface="Calibri" pitchFamily="34" charset="0"/>
              </a:rPr>
              <a:t>21</a:t>
            </a:r>
          </a:p>
        </p:txBody>
      </p:sp>
      <p:sp>
        <p:nvSpPr>
          <p:cNvPr id="9241" name="TextBox 60"/>
          <p:cNvSpPr txBox="1">
            <a:spLocks noChangeArrowheads="1"/>
          </p:cNvSpPr>
          <p:nvPr/>
        </p:nvSpPr>
        <p:spPr bwMode="auto">
          <a:xfrm>
            <a:off x="92106" y="1368448"/>
            <a:ext cx="2551113" cy="307975"/>
          </a:xfrm>
          <a:prstGeom prst="rect">
            <a:avLst/>
          </a:prstGeom>
          <a:noFill/>
          <a:ln w="9525">
            <a:noFill/>
            <a:miter lim="800000"/>
            <a:headEnd/>
            <a:tailEnd/>
          </a:ln>
        </p:spPr>
        <p:txBody>
          <a:bodyPr>
            <a:spAutoFit/>
          </a:bodyPr>
          <a:lstStyle/>
          <a:p>
            <a:r>
              <a:rPr lang="nl-NL" sz="1400" b="1">
                <a:latin typeface="Calibri" pitchFamily="34" charset="0"/>
              </a:rPr>
              <a:t>Pre-randomization Phase</a:t>
            </a:r>
          </a:p>
        </p:txBody>
      </p:sp>
      <p:sp>
        <p:nvSpPr>
          <p:cNvPr id="9242" name="TextBox 61"/>
          <p:cNvSpPr txBox="1">
            <a:spLocks noChangeArrowheads="1"/>
          </p:cNvSpPr>
          <p:nvPr/>
        </p:nvSpPr>
        <p:spPr bwMode="auto">
          <a:xfrm>
            <a:off x="285781" y="2297135"/>
            <a:ext cx="2143125" cy="523875"/>
          </a:xfrm>
          <a:prstGeom prst="rect">
            <a:avLst/>
          </a:prstGeom>
          <a:noFill/>
          <a:ln w="9525">
            <a:noFill/>
            <a:miter lim="800000"/>
            <a:headEnd/>
            <a:tailEnd/>
          </a:ln>
        </p:spPr>
        <p:txBody>
          <a:bodyPr>
            <a:spAutoFit/>
          </a:bodyPr>
          <a:lstStyle/>
          <a:p>
            <a:pPr algn="ctr"/>
            <a:r>
              <a:rPr lang="nl-NL" sz="1400" b="1">
                <a:latin typeface="Calibri" pitchFamily="34" charset="0"/>
              </a:rPr>
              <a:t>FH:</a:t>
            </a:r>
          </a:p>
          <a:p>
            <a:pPr algn="ctr"/>
            <a:r>
              <a:rPr lang="nl-NL" sz="1400" b="1">
                <a:latin typeface="Calibri" pitchFamily="34" charset="0"/>
              </a:rPr>
              <a:t>LDL-c ≥ 210 mg/dL </a:t>
            </a:r>
          </a:p>
        </p:txBody>
      </p:sp>
      <p:cxnSp>
        <p:nvCxnSpPr>
          <p:cNvPr id="64" name="Straight Connector 63"/>
          <p:cNvCxnSpPr/>
          <p:nvPr/>
        </p:nvCxnSpPr>
        <p:spPr>
          <a:xfrm rot="5400000">
            <a:off x="498507" y="3868760"/>
            <a:ext cx="1858962"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44" name="TextBox 64"/>
          <p:cNvSpPr txBox="1">
            <a:spLocks noChangeArrowheads="1"/>
          </p:cNvSpPr>
          <p:nvPr/>
        </p:nvSpPr>
        <p:spPr bwMode="auto">
          <a:xfrm>
            <a:off x="142906" y="3583010"/>
            <a:ext cx="1285875" cy="738188"/>
          </a:xfrm>
          <a:prstGeom prst="rect">
            <a:avLst/>
          </a:prstGeom>
          <a:noFill/>
          <a:ln w="9525">
            <a:noFill/>
            <a:miter lim="800000"/>
            <a:headEnd/>
            <a:tailEnd/>
          </a:ln>
        </p:spPr>
        <p:txBody>
          <a:bodyPr>
            <a:spAutoFit/>
          </a:bodyPr>
          <a:lstStyle/>
          <a:p>
            <a:pPr algn="ctr"/>
            <a:r>
              <a:rPr lang="nl-NL" sz="1400" b="1">
                <a:latin typeface="Calibri" pitchFamily="34" charset="0"/>
              </a:rPr>
              <a:t>Screening and Fibrate Washout</a:t>
            </a:r>
          </a:p>
        </p:txBody>
      </p:sp>
      <p:sp>
        <p:nvSpPr>
          <p:cNvPr id="9245" name="TextBox 65"/>
          <p:cNvSpPr txBox="1">
            <a:spLocks noChangeArrowheads="1"/>
          </p:cNvSpPr>
          <p:nvPr/>
        </p:nvSpPr>
        <p:spPr bwMode="auto">
          <a:xfrm>
            <a:off x="1454181" y="3581423"/>
            <a:ext cx="1285875" cy="954087"/>
          </a:xfrm>
          <a:prstGeom prst="rect">
            <a:avLst/>
          </a:prstGeom>
          <a:noFill/>
          <a:ln w="9525">
            <a:noFill/>
            <a:miter lim="800000"/>
            <a:headEnd/>
            <a:tailEnd/>
          </a:ln>
        </p:spPr>
        <p:txBody>
          <a:bodyPr>
            <a:spAutoFit/>
          </a:bodyPr>
          <a:lstStyle/>
          <a:p>
            <a:pPr algn="ctr"/>
            <a:r>
              <a:rPr lang="nl-NL" sz="1400" b="1">
                <a:latin typeface="Calibri" pitchFamily="34" charset="0"/>
              </a:rPr>
              <a:t>Placebo Lead-In/ Drug Washout</a:t>
            </a:r>
          </a:p>
        </p:txBody>
      </p:sp>
      <p:cxnSp>
        <p:nvCxnSpPr>
          <p:cNvPr id="67" name="Straight Connector 66"/>
          <p:cNvCxnSpPr/>
          <p:nvPr/>
        </p:nvCxnSpPr>
        <p:spPr>
          <a:xfrm rot="5400000">
            <a:off x="1070800" y="5218929"/>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071718" y="5224486"/>
            <a:ext cx="714375"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27862" y="523162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49" name="TextBox 69"/>
          <p:cNvSpPr txBox="1">
            <a:spLocks noChangeArrowheads="1"/>
          </p:cNvSpPr>
          <p:nvPr/>
        </p:nvSpPr>
        <p:spPr bwMode="auto">
          <a:xfrm>
            <a:off x="571531" y="6154760"/>
            <a:ext cx="1285875" cy="338138"/>
          </a:xfrm>
          <a:prstGeom prst="rect">
            <a:avLst/>
          </a:prstGeom>
          <a:noFill/>
          <a:ln w="9525">
            <a:noFill/>
            <a:miter lim="800000"/>
            <a:headEnd/>
            <a:tailEnd/>
          </a:ln>
        </p:spPr>
        <p:txBody>
          <a:bodyPr>
            <a:spAutoFit/>
          </a:bodyPr>
          <a:lstStyle/>
          <a:p>
            <a:r>
              <a:rPr lang="nl-NL" sz="1600" b="1">
                <a:latin typeface="Calibri" pitchFamily="34" charset="0"/>
              </a:rPr>
              <a:t>Weeks</a:t>
            </a:r>
          </a:p>
        </p:txBody>
      </p:sp>
      <p:sp>
        <p:nvSpPr>
          <p:cNvPr id="9250" name="TextBox 70"/>
          <p:cNvSpPr txBox="1">
            <a:spLocks noChangeArrowheads="1"/>
          </p:cNvSpPr>
          <p:nvPr/>
        </p:nvSpPr>
        <p:spPr bwMode="auto">
          <a:xfrm>
            <a:off x="1189069" y="5715023"/>
            <a:ext cx="642937" cy="338137"/>
          </a:xfrm>
          <a:prstGeom prst="rect">
            <a:avLst/>
          </a:prstGeom>
          <a:noFill/>
          <a:ln w="9525">
            <a:noFill/>
            <a:miter lim="800000"/>
            <a:headEnd/>
            <a:tailEnd/>
          </a:ln>
        </p:spPr>
        <p:txBody>
          <a:bodyPr>
            <a:spAutoFit/>
          </a:bodyPr>
          <a:lstStyle/>
          <a:p>
            <a:r>
              <a:rPr lang="nl-NL" sz="1600">
                <a:latin typeface="Calibri" pitchFamily="34" charset="0"/>
              </a:rPr>
              <a:t>-6</a:t>
            </a:r>
          </a:p>
        </p:txBody>
      </p:sp>
      <p:sp>
        <p:nvSpPr>
          <p:cNvPr id="9251" name="TextBox 71"/>
          <p:cNvSpPr txBox="1">
            <a:spLocks noChangeArrowheads="1"/>
          </p:cNvSpPr>
          <p:nvPr/>
        </p:nvSpPr>
        <p:spPr bwMode="auto">
          <a:xfrm>
            <a:off x="296894" y="5726135"/>
            <a:ext cx="1071562" cy="307975"/>
          </a:xfrm>
          <a:prstGeom prst="rect">
            <a:avLst/>
          </a:prstGeom>
          <a:noFill/>
          <a:ln w="9525">
            <a:noFill/>
            <a:miter lim="800000"/>
            <a:headEnd/>
            <a:tailEnd/>
          </a:ln>
        </p:spPr>
        <p:txBody>
          <a:bodyPr>
            <a:spAutoFit/>
          </a:bodyPr>
          <a:lstStyle/>
          <a:p>
            <a:r>
              <a:rPr lang="nl-NL" sz="1400">
                <a:latin typeface="Calibri" pitchFamily="34" charset="0"/>
              </a:rPr>
              <a:t>-10 to -7</a:t>
            </a:r>
          </a:p>
        </p:txBody>
      </p:sp>
      <p:grpSp>
        <p:nvGrpSpPr>
          <p:cNvPr id="3" name="Group 48"/>
          <p:cNvGrpSpPr>
            <a:grpSpLocks/>
          </p:cNvGrpSpPr>
          <p:nvPr/>
        </p:nvGrpSpPr>
        <p:grpSpPr bwMode="auto">
          <a:xfrm>
            <a:off x="3368706" y="1939948"/>
            <a:ext cx="5381625" cy="574675"/>
            <a:chOff x="3213884" y="3857628"/>
            <a:chExt cx="5380106" cy="575097"/>
          </a:xfrm>
        </p:grpSpPr>
        <p:cxnSp>
          <p:nvCxnSpPr>
            <p:cNvPr id="50" name="Straight Connector 49"/>
            <p:cNvCxnSpPr/>
            <p:nvPr/>
          </p:nvCxnSpPr>
          <p:spPr>
            <a:xfrm>
              <a:off x="3215472" y="3857628"/>
              <a:ext cx="5378518" cy="11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15472" y="4429548"/>
              <a:ext cx="5364235" cy="31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8286605" y="4142794"/>
              <a:ext cx="5719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2928718" y="4142794"/>
              <a:ext cx="57192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59" name="TextBox 74"/>
            <p:cNvSpPr txBox="1">
              <a:spLocks noChangeArrowheads="1"/>
            </p:cNvSpPr>
            <p:nvPr/>
          </p:nvSpPr>
          <p:spPr bwMode="auto">
            <a:xfrm>
              <a:off x="3571868" y="4000504"/>
              <a:ext cx="4429156" cy="369332"/>
            </a:xfrm>
            <a:prstGeom prst="rect">
              <a:avLst/>
            </a:prstGeom>
            <a:noFill/>
            <a:ln w="9525">
              <a:noFill/>
              <a:miter lim="800000"/>
              <a:headEnd/>
              <a:tailEnd/>
            </a:ln>
          </p:spPr>
          <p:txBody>
            <a:bodyPr>
              <a:spAutoFit/>
            </a:bodyPr>
            <a:lstStyle/>
            <a:p>
              <a:pPr algn="ctr"/>
              <a:r>
                <a:rPr lang="nl-NL" b="1">
                  <a:latin typeface="Calibri" pitchFamily="34" charset="0"/>
                </a:rPr>
                <a:t>Ezetimibe 10 mg-Simvastatin 80 mg</a:t>
              </a:r>
            </a:p>
          </p:txBody>
        </p:sp>
      </p:grpSp>
      <p:sp>
        <p:nvSpPr>
          <p:cNvPr id="46" name="Right Brace 45"/>
          <p:cNvSpPr/>
          <p:nvPr/>
        </p:nvSpPr>
        <p:spPr>
          <a:xfrm rot="16200000">
            <a:off x="5357844" y="1582760"/>
            <a:ext cx="428625" cy="64293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l-NL"/>
          </a:p>
        </p:txBody>
      </p:sp>
      <p:sp>
        <p:nvSpPr>
          <p:cNvPr id="9254" name="TextBox 46"/>
          <p:cNvSpPr txBox="1">
            <a:spLocks noChangeArrowheads="1"/>
          </p:cNvSpPr>
          <p:nvPr/>
        </p:nvSpPr>
        <p:spPr bwMode="auto">
          <a:xfrm>
            <a:off x="3429031" y="4440260"/>
            <a:ext cx="4643438" cy="369888"/>
          </a:xfrm>
          <a:prstGeom prst="rect">
            <a:avLst/>
          </a:prstGeom>
          <a:noFill/>
          <a:ln w="9525">
            <a:noFill/>
            <a:miter lim="800000"/>
            <a:headEnd/>
            <a:tailEnd/>
          </a:ln>
        </p:spPr>
        <p:txBody>
          <a:bodyPr>
            <a:spAutoFit/>
          </a:bodyPr>
          <a:lstStyle/>
          <a:p>
            <a:r>
              <a:rPr lang="nl-NL" b="1">
                <a:latin typeface="Calibri" pitchFamily="34" charset="0"/>
              </a:rPr>
              <a:t>IMT assessment</a:t>
            </a:r>
          </a:p>
        </p:txBody>
      </p:sp>
      <p:sp>
        <p:nvSpPr>
          <p:cNvPr id="47" name="1 Título"/>
          <p:cNvSpPr txBox="1">
            <a:spLocks/>
          </p:cNvSpPr>
          <p:nvPr/>
        </p:nvSpPr>
        <p:spPr>
          <a:xfrm>
            <a:off x="457200" y="152400"/>
            <a:ext cx="8229600" cy="91440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200" b="0"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Estudio ENHANCE: Diseño</a:t>
            </a:r>
            <a:endParaRPr kumimoji="0" lang="es-E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grpSp>
        <p:nvGrpSpPr>
          <p:cNvPr id="48" name="Group 6"/>
          <p:cNvGrpSpPr>
            <a:grpSpLocks/>
          </p:cNvGrpSpPr>
          <p:nvPr/>
        </p:nvGrpSpPr>
        <p:grpSpPr bwMode="auto">
          <a:xfrm>
            <a:off x="304800" y="2362200"/>
            <a:ext cx="8624888" cy="1749421"/>
            <a:chOff x="160" y="2371"/>
            <a:chExt cx="5433" cy="1462"/>
          </a:xfrm>
        </p:grpSpPr>
        <p:pic>
          <p:nvPicPr>
            <p:cNvPr id="49" name="Picture 7" descr="2005 11 26 figure 1 nature"/>
            <p:cNvPicPr>
              <a:picLocks noChangeAspect="1" noChangeArrowheads="1"/>
            </p:cNvPicPr>
            <p:nvPr/>
          </p:nvPicPr>
          <p:blipFill>
            <a:blip r:embed="rId3"/>
            <a:srcRect/>
            <a:stretch>
              <a:fillRect/>
            </a:stretch>
          </p:blipFill>
          <p:spPr bwMode="auto">
            <a:xfrm>
              <a:off x="160" y="2371"/>
              <a:ext cx="3228" cy="1461"/>
            </a:xfrm>
            <a:prstGeom prst="rect">
              <a:avLst/>
            </a:prstGeom>
            <a:noFill/>
            <a:ln w="9525">
              <a:noFill/>
              <a:miter lim="800000"/>
              <a:headEnd/>
              <a:tailEnd/>
            </a:ln>
          </p:spPr>
        </p:pic>
        <p:pic>
          <p:nvPicPr>
            <p:cNvPr id="52" name="Picture 8" descr="2005 11 26 figure 2 nature carotid overview"/>
            <p:cNvPicPr>
              <a:picLocks noChangeAspect="1" noChangeArrowheads="1"/>
            </p:cNvPicPr>
            <p:nvPr/>
          </p:nvPicPr>
          <p:blipFill>
            <a:blip r:embed="rId4"/>
            <a:srcRect/>
            <a:stretch>
              <a:fillRect/>
            </a:stretch>
          </p:blipFill>
          <p:spPr bwMode="auto">
            <a:xfrm>
              <a:off x="3386" y="2371"/>
              <a:ext cx="2207" cy="146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900" decel="100000" fill="hold"/>
                                        <p:tgtEl>
                                          <p:spTgt spid="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es-ES"/>
              <a:t>Diseño (3)</a:t>
            </a:r>
          </a:p>
        </p:txBody>
      </p:sp>
      <p:sp>
        <p:nvSpPr>
          <p:cNvPr id="727043" name="Rectangle 3"/>
          <p:cNvSpPr>
            <a:spLocks noGrp="1" noChangeArrowheads="1"/>
          </p:cNvSpPr>
          <p:nvPr>
            <p:ph type="body" idx="1"/>
          </p:nvPr>
        </p:nvSpPr>
        <p:spPr>
          <a:xfrm>
            <a:off x="685800" y="1752600"/>
            <a:ext cx="7772400" cy="4114800"/>
          </a:xfrm>
        </p:spPr>
        <p:txBody>
          <a:bodyPr/>
          <a:lstStyle/>
          <a:p>
            <a:pPr eaLnBrk="0" hangingPunct="0">
              <a:spcBef>
                <a:spcPct val="0"/>
              </a:spcBef>
            </a:pPr>
            <a:r>
              <a:rPr lang="es-ES" sz="2400" dirty="0"/>
              <a:t>Variables de resultado:</a:t>
            </a:r>
          </a:p>
          <a:p>
            <a:pPr lvl="1" eaLnBrk="0" hangingPunct="0">
              <a:spcBef>
                <a:spcPct val="0"/>
              </a:spcBef>
            </a:pPr>
            <a:r>
              <a:rPr lang="es-ES" sz="2000" dirty="0"/>
              <a:t>Principal. Tiempo transcurrido hasta la muerte por cualquier causa. </a:t>
            </a:r>
          </a:p>
          <a:p>
            <a:pPr lvl="1" eaLnBrk="0" hangingPunct="0">
              <a:spcBef>
                <a:spcPct val="0"/>
              </a:spcBef>
            </a:pPr>
            <a:r>
              <a:rPr lang="es-ES" sz="2000" dirty="0"/>
              <a:t>Secundarias:</a:t>
            </a:r>
          </a:p>
          <a:p>
            <a:pPr lvl="2" eaLnBrk="0" hangingPunct="0">
              <a:spcBef>
                <a:spcPct val="0"/>
              </a:spcBef>
            </a:pPr>
            <a:r>
              <a:rPr lang="es-ES" sz="1800" dirty="0"/>
              <a:t>muertes de causa cardiovascular </a:t>
            </a:r>
            <a:r>
              <a:rPr lang="es-ES" sz="1800" dirty="0" smtClean="0"/>
              <a:t> y </a:t>
            </a:r>
            <a:endParaRPr lang="es-ES" sz="1800" dirty="0"/>
          </a:p>
          <a:p>
            <a:pPr lvl="2" eaLnBrk="0" hangingPunct="0">
              <a:spcBef>
                <a:spcPct val="0"/>
              </a:spcBef>
            </a:pPr>
            <a:r>
              <a:rPr lang="es-ES" sz="1800" dirty="0"/>
              <a:t>eventos cardiovasculares (muerte de causa cardiovascular, AVC, infarto de miocardio, revascularización coronaria o de una </a:t>
            </a:r>
            <a:r>
              <a:rPr lang="es-ES" sz="1800" dirty="0" err="1"/>
              <a:t>arteriopatía</a:t>
            </a:r>
            <a:r>
              <a:rPr lang="es-ES" sz="1800" dirty="0"/>
              <a:t> periférica o amputación por causa isquémica). </a:t>
            </a:r>
          </a:p>
          <a:p>
            <a:pPr lvl="1" eaLnBrk="0" hangingPunct="0">
              <a:spcBef>
                <a:spcPct val="0"/>
              </a:spcBef>
            </a:pPr>
            <a:r>
              <a:rPr lang="es-ES" sz="2000" dirty="0"/>
              <a:t>Terciarias. Desarrollo o progresión de:</a:t>
            </a:r>
          </a:p>
          <a:p>
            <a:pPr lvl="2" eaLnBrk="0" hangingPunct="0">
              <a:spcBef>
                <a:spcPct val="0"/>
              </a:spcBef>
            </a:pPr>
            <a:r>
              <a:rPr lang="es-ES" sz="1800" dirty="0"/>
              <a:t>nefropatía diabética,</a:t>
            </a:r>
          </a:p>
          <a:p>
            <a:pPr lvl="2" eaLnBrk="0" hangingPunct="0">
              <a:spcBef>
                <a:spcPct val="0"/>
              </a:spcBef>
            </a:pPr>
            <a:r>
              <a:rPr lang="es-ES" sz="1800" dirty="0"/>
              <a:t>Retinopatía diabética o </a:t>
            </a:r>
          </a:p>
          <a:p>
            <a:pPr lvl="2" eaLnBrk="0" hangingPunct="0">
              <a:spcBef>
                <a:spcPct val="0"/>
              </a:spcBef>
            </a:pPr>
            <a:r>
              <a:rPr lang="es-ES" sz="1800" dirty="0"/>
              <a:t>neuropatía diabética.</a:t>
            </a:r>
          </a:p>
          <a:p>
            <a:pPr eaLnBrk="0" hangingPunct="0">
              <a:spcBef>
                <a:spcPct val="0"/>
              </a:spcBef>
            </a:pPr>
            <a:r>
              <a:rPr lang="es-ES" sz="2400" dirty="0"/>
              <a:t>Análisis por intención de tratar.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anim calcmode="lin" valueType="num">
                                      <p:cBhvr additive="base">
                                        <p:cTn id="7" dur="500" fill="hold"/>
                                        <p:tgtEl>
                                          <p:spTgt spid="72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43">
                                            <p:txEl>
                                              <p:pRg st="1" end="1"/>
                                            </p:txEl>
                                          </p:spTgt>
                                        </p:tgtEl>
                                        <p:attrNameLst>
                                          <p:attrName>style.visibility</p:attrName>
                                        </p:attrNameLst>
                                      </p:cBhvr>
                                      <p:to>
                                        <p:strVal val="visible"/>
                                      </p:to>
                                    </p:set>
                                    <p:anim calcmode="lin" valueType="num">
                                      <p:cBhvr additive="base">
                                        <p:cTn id="13" dur="500" fill="hold"/>
                                        <p:tgtEl>
                                          <p:spTgt spid="727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43">
                                            <p:txEl>
                                              <p:pRg st="2" end="2"/>
                                            </p:txEl>
                                          </p:spTgt>
                                        </p:tgtEl>
                                        <p:attrNameLst>
                                          <p:attrName>style.visibility</p:attrName>
                                        </p:attrNameLst>
                                      </p:cBhvr>
                                      <p:to>
                                        <p:strVal val="visible"/>
                                      </p:to>
                                    </p:set>
                                    <p:anim calcmode="lin" valueType="num">
                                      <p:cBhvr additive="base">
                                        <p:cTn id="19" dur="500" fill="hold"/>
                                        <p:tgtEl>
                                          <p:spTgt spid="727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4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27043">
                                            <p:txEl>
                                              <p:pRg st="3" end="3"/>
                                            </p:txEl>
                                          </p:spTgt>
                                        </p:tgtEl>
                                        <p:attrNameLst>
                                          <p:attrName>style.visibility</p:attrName>
                                        </p:attrNameLst>
                                      </p:cBhvr>
                                      <p:to>
                                        <p:strVal val="visible"/>
                                      </p:to>
                                    </p:set>
                                    <p:anim calcmode="lin" valueType="num">
                                      <p:cBhvr additive="base">
                                        <p:cTn id="23" dur="500" fill="hold"/>
                                        <p:tgtEl>
                                          <p:spTgt spid="7270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2704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27043">
                                            <p:txEl>
                                              <p:pRg st="4" end="4"/>
                                            </p:txEl>
                                          </p:spTgt>
                                        </p:tgtEl>
                                        <p:attrNameLst>
                                          <p:attrName>style.visibility</p:attrName>
                                        </p:attrNameLst>
                                      </p:cBhvr>
                                      <p:to>
                                        <p:strVal val="visible"/>
                                      </p:to>
                                    </p:set>
                                    <p:anim calcmode="lin" valueType="num">
                                      <p:cBhvr additive="base">
                                        <p:cTn id="27" dur="500" fill="hold"/>
                                        <p:tgtEl>
                                          <p:spTgt spid="7270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27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27043">
                                            <p:txEl>
                                              <p:pRg st="5" end="5"/>
                                            </p:txEl>
                                          </p:spTgt>
                                        </p:tgtEl>
                                        <p:attrNameLst>
                                          <p:attrName>style.visibility</p:attrName>
                                        </p:attrNameLst>
                                      </p:cBhvr>
                                      <p:to>
                                        <p:strVal val="visible"/>
                                      </p:to>
                                    </p:set>
                                    <p:anim calcmode="lin" valueType="num">
                                      <p:cBhvr additive="base">
                                        <p:cTn id="33" dur="500" fill="hold"/>
                                        <p:tgtEl>
                                          <p:spTgt spid="72704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2704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27043">
                                            <p:txEl>
                                              <p:pRg st="6" end="6"/>
                                            </p:txEl>
                                          </p:spTgt>
                                        </p:tgtEl>
                                        <p:attrNameLst>
                                          <p:attrName>style.visibility</p:attrName>
                                        </p:attrNameLst>
                                      </p:cBhvr>
                                      <p:to>
                                        <p:strVal val="visible"/>
                                      </p:to>
                                    </p:set>
                                    <p:anim calcmode="lin" valueType="num">
                                      <p:cBhvr additive="base">
                                        <p:cTn id="37" dur="500" fill="hold"/>
                                        <p:tgtEl>
                                          <p:spTgt spid="7270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4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27043">
                                            <p:txEl>
                                              <p:pRg st="7" end="7"/>
                                            </p:txEl>
                                          </p:spTgt>
                                        </p:tgtEl>
                                        <p:attrNameLst>
                                          <p:attrName>style.visibility</p:attrName>
                                        </p:attrNameLst>
                                      </p:cBhvr>
                                      <p:to>
                                        <p:strVal val="visible"/>
                                      </p:to>
                                    </p:set>
                                    <p:anim calcmode="lin" valueType="num">
                                      <p:cBhvr additive="base">
                                        <p:cTn id="41" dur="500" fill="hold"/>
                                        <p:tgtEl>
                                          <p:spTgt spid="72704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2704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7043">
                                            <p:txEl>
                                              <p:pRg st="8" end="8"/>
                                            </p:txEl>
                                          </p:spTgt>
                                        </p:tgtEl>
                                        <p:attrNameLst>
                                          <p:attrName>style.visibility</p:attrName>
                                        </p:attrNameLst>
                                      </p:cBhvr>
                                      <p:to>
                                        <p:strVal val="visible"/>
                                      </p:to>
                                    </p:set>
                                    <p:anim calcmode="lin" valueType="num">
                                      <p:cBhvr additive="base">
                                        <p:cTn id="45" dur="500" fill="hold"/>
                                        <p:tgtEl>
                                          <p:spTgt spid="72704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270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27043">
                                            <p:txEl>
                                              <p:pRg st="9" end="9"/>
                                            </p:txEl>
                                          </p:spTgt>
                                        </p:tgtEl>
                                        <p:attrNameLst>
                                          <p:attrName>style.visibility</p:attrName>
                                        </p:attrNameLst>
                                      </p:cBhvr>
                                      <p:to>
                                        <p:strVal val="visible"/>
                                      </p:to>
                                    </p:set>
                                    <p:anim calcmode="lin" valueType="num">
                                      <p:cBhvr additive="base">
                                        <p:cTn id="51" dur="500" fill="hold"/>
                                        <p:tgtEl>
                                          <p:spTgt spid="72704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270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bldLvl="2"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es-ES"/>
              <a:t>Resultados (1)</a:t>
            </a:r>
          </a:p>
        </p:txBody>
      </p:sp>
      <p:sp>
        <p:nvSpPr>
          <p:cNvPr id="679939" name="Rectangle 3"/>
          <p:cNvSpPr>
            <a:spLocks noGrp="1" noChangeArrowheads="1"/>
          </p:cNvSpPr>
          <p:nvPr>
            <p:ph type="body" idx="1"/>
          </p:nvPr>
        </p:nvSpPr>
        <p:spPr>
          <a:xfrm>
            <a:off x="685800" y="1828800"/>
            <a:ext cx="7772400" cy="4114800"/>
          </a:xfrm>
        </p:spPr>
        <p:txBody>
          <a:bodyPr/>
          <a:lstStyle/>
          <a:p>
            <a:r>
              <a:rPr lang="es-ES" sz="2800"/>
              <a:t>Las características de los pacientes al inicio del estudio fueron similares: </a:t>
            </a:r>
          </a:p>
          <a:p>
            <a:pPr lvl="1"/>
            <a:r>
              <a:rPr lang="es-ES" sz="2400"/>
              <a:t>Edad media 55 años.</a:t>
            </a:r>
          </a:p>
          <a:p>
            <a:pPr lvl="1"/>
            <a:r>
              <a:rPr lang="es-ES" sz="2400"/>
              <a:t>El 75% eran varones.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 calcmode="lin" valueType="num">
                                      <p:cBhvr additive="base">
                                        <p:cTn id="7" dur="500" fill="hold"/>
                                        <p:tgtEl>
                                          <p:spTgt spid="67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9939">
                                            <p:txEl>
                                              <p:pRg st="1" end="1"/>
                                            </p:txEl>
                                          </p:spTgt>
                                        </p:tgtEl>
                                        <p:attrNameLst>
                                          <p:attrName>style.visibility</p:attrName>
                                        </p:attrNameLst>
                                      </p:cBhvr>
                                      <p:to>
                                        <p:strVal val="visible"/>
                                      </p:to>
                                    </p:set>
                                    <p:anim calcmode="lin" valueType="num">
                                      <p:cBhvr additive="base">
                                        <p:cTn id="11" dur="500" fill="hold"/>
                                        <p:tgtEl>
                                          <p:spTgt spid="67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7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79939">
                                            <p:txEl>
                                              <p:pRg st="2" end="2"/>
                                            </p:txEl>
                                          </p:spTgt>
                                        </p:tgtEl>
                                        <p:attrNameLst>
                                          <p:attrName>style.visibility</p:attrName>
                                        </p:attrNameLst>
                                      </p:cBhvr>
                                      <p:to>
                                        <p:strVal val="visible"/>
                                      </p:to>
                                    </p:set>
                                    <p:anim calcmode="lin" valueType="num">
                                      <p:cBhvr additive="base">
                                        <p:cTn id="15" dur="500" fill="hold"/>
                                        <p:tgtEl>
                                          <p:spTgt spid="67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7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s-ES"/>
              <a:t>Resultados (2)</a:t>
            </a:r>
          </a:p>
        </p:txBody>
      </p:sp>
      <p:graphicFrame>
        <p:nvGraphicFramePr>
          <p:cNvPr id="747667" name="Group 147"/>
          <p:cNvGraphicFramePr>
            <a:graphicFrameLocks noGrp="1"/>
          </p:cNvGraphicFramePr>
          <p:nvPr>
            <p:ph type="tbl" idx="1"/>
          </p:nvPr>
        </p:nvGraphicFramePr>
        <p:xfrm>
          <a:off x="685800" y="2209800"/>
          <a:ext cx="7620000" cy="3657601"/>
        </p:xfrm>
        <a:graphic>
          <a:graphicData uri="http://schemas.openxmlformats.org/drawingml/2006/table">
            <a:tbl>
              <a:tblPr/>
              <a:tblGrid>
                <a:gridCol w="2209800"/>
                <a:gridCol w="990600"/>
                <a:gridCol w="914400"/>
                <a:gridCol w="838200"/>
                <a:gridCol w="914400"/>
                <a:gridCol w="838200"/>
                <a:gridCol w="914400"/>
              </a:tblGrid>
              <a:tr h="9398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Inicio (1993)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Final del estudio</a:t>
                      </a:r>
                      <a:r>
                        <a:rPr kumimoji="0" lang="es-ES" sz="16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bg1"/>
                          </a:solidFill>
                          <a:effectLst/>
                          <a:latin typeface="Arial" charset="0"/>
                        </a:rPr>
                        <a:t>(2000)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Final del seguimiento (2006)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r>
              <a:tr h="544513">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rPr>
                        <a:t>Interv.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rPr>
                        <a:t>Interv.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err="1" smtClean="0">
                          <a:ln>
                            <a:noFill/>
                          </a:ln>
                          <a:solidFill>
                            <a:schemeClr val="bg1"/>
                          </a:solidFill>
                          <a:effectLst/>
                          <a:latin typeface="Arial" charset="0"/>
                        </a:rPr>
                        <a:t>Interv</a:t>
                      </a:r>
                      <a:r>
                        <a:rPr kumimoji="0" lang="es-ES" sz="1600" b="1" i="0" u="none" strike="noStrike" cap="none" normalizeH="0" baseline="0" dirty="0" smtClean="0">
                          <a:ln>
                            <a:noFill/>
                          </a:ln>
                          <a:solidFill>
                            <a:schemeClr val="bg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2"/>
                          </a:solidFill>
                          <a:effectLst/>
                          <a:latin typeface="Arial" charset="0"/>
                        </a:rPr>
                        <a:t>HbA1c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Col. total (mg/dL)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Triglicéridos (mg/dL)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PA (mm Hg)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146/85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149/86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131/73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146/78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140/74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146/73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bl>
          </a:graphicData>
        </a:graphic>
      </p:graphicFrame>
      <p:sp>
        <p:nvSpPr>
          <p:cNvPr id="747564" name="Text Box 44"/>
          <p:cNvSpPr txBox="1">
            <a:spLocks noChangeArrowheads="1"/>
          </p:cNvSpPr>
          <p:nvPr/>
        </p:nvSpPr>
        <p:spPr bwMode="auto">
          <a:xfrm>
            <a:off x="1905000" y="1614488"/>
            <a:ext cx="6248400" cy="366712"/>
          </a:xfrm>
          <a:prstGeom prst="rect">
            <a:avLst/>
          </a:prstGeom>
          <a:noFill/>
          <a:ln w="9525">
            <a:noFill/>
            <a:miter lim="800000"/>
            <a:headEnd/>
            <a:tailEnd/>
          </a:ln>
          <a:effectLst/>
        </p:spPr>
        <p:txBody>
          <a:bodyPr>
            <a:spAutoFit/>
          </a:bodyPr>
          <a:lstStyle/>
          <a:p>
            <a:r>
              <a:rPr lang="es-ES" sz="1800"/>
              <a:t>Valores de las variables de control a lo largo del estudio.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667"/>
                                        </p:tgtEl>
                                        <p:attrNameLst>
                                          <p:attrName>style.visibility</p:attrName>
                                        </p:attrNameLst>
                                      </p:cBhvr>
                                      <p:to>
                                        <p:strVal val="visible"/>
                                      </p:to>
                                    </p:set>
                                    <p:anim calcmode="lin" valueType="num">
                                      <p:cBhvr additive="base">
                                        <p:cTn id="7" dur="500" fill="hold"/>
                                        <p:tgtEl>
                                          <p:spTgt spid="747667"/>
                                        </p:tgtEl>
                                        <p:attrNameLst>
                                          <p:attrName>ppt_x</p:attrName>
                                        </p:attrNameLst>
                                      </p:cBhvr>
                                      <p:tavLst>
                                        <p:tav tm="0">
                                          <p:val>
                                            <p:strVal val="0-#ppt_w/2"/>
                                          </p:val>
                                        </p:tav>
                                        <p:tav tm="100000">
                                          <p:val>
                                            <p:strVal val="#ppt_x"/>
                                          </p:val>
                                        </p:tav>
                                      </p:tavLst>
                                    </p:anim>
                                    <p:anim calcmode="lin" valueType="num">
                                      <p:cBhvr additive="base">
                                        <p:cTn id="8" dur="500" fill="hold"/>
                                        <p:tgtEl>
                                          <p:spTgt spid="7476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533400" y="228600"/>
            <a:ext cx="6477000" cy="1143000"/>
          </a:xfrm>
        </p:spPr>
        <p:txBody>
          <a:bodyPr/>
          <a:lstStyle/>
          <a:p>
            <a:r>
              <a:rPr lang="es-ES" dirty="0"/>
              <a:t>Resultados (3)</a:t>
            </a:r>
          </a:p>
        </p:txBody>
      </p:sp>
      <p:graphicFrame>
        <p:nvGraphicFramePr>
          <p:cNvPr id="749660" name="Group 92"/>
          <p:cNvGraphicFramePr>
            <a:graphicFrameLocks noGrp="1"/>
          </p:cNvGraphicFramePr>
          <p:nvPr>
            <p:ph type="tbl" idx="1"/>
          </p:nvPr>
        </p:nvGraphicFramePr>
        <p:xfrm>
          <a:off x="685800" y="2209800"/>
          <a:ext cx="7772400" cy="3946209"/>
        </p:xfrm>
        <a:graphic>
          <a:graphicData uri="http://schemas.openxmlformats.org/drawingml/2006/table">
            <a:tbl>
              <a:tblPr/>
              <a:tblGrid>
                <a:gridCol w="2254250"/>
                <a:gridCol w="1009650"/>
                <a:gridCol w="933450"/>
                <a:gridCol w="854075"/>
                <a:gridCol w="933450"/>
                <a:gridCol w="854075"/>
                <a:gridCol w="933450"/>
              </a:tblGrid>
              <a:tr h="6969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Inicio (1993)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Final del estudio</a:t>
                      </a:r>
                      <a:r>
                        <a:rPr kumimoji="0" lang="es-ES" sz="1600" b="0" i="0" u="none" strike="noStrike" cap="none" normalizeH="0" baseline="0" dirty="0" smtClean="0">
                          <a:ln>
                            <a:noFill/>
                          </a:ln>
                          <a:solidFill>
                            <a:schemeClr val="bg1"/>
                          </a:solidFill>
                          <a:effectLst/>
                          <a:latin typeface="Arial" charset="0"/>
                        </a:rPr>
                        <a:t> (2000)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Final del seguimiento (2006)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endParaRPr lang="es-ES"/>
                    </a:p>
                  </a:txBody>
                  <a:tcPr/>
                </a:tc>
              </a:tr>
              <a:tr h="40322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rPr>
                        <a:t>Interv.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err="1" smtClean="0">
                          <a:ln>
                            <a:noFill/>
                          </a:ln>
                          <a:solidFill>
                            <a:schemeClr val="bg1"/>
                          </a:solidFill>
                          <a:effectLst/>
                          <a:latin typeface="Arial" charset="0"/>
                        </a:rPr>
                        <a:t>Interv</a:t>
                      </a:r>
                      <a:r>
                        <a:rPr kumimoji="0" lang="es-ES" sz="1600" b="1" i="0" u="none" strike="noStrike" cap="none" normalizeH="0" baseline="0" dirty="0" smtClean="0">
                          <a:ln>
                            <a:noFill/>
                          </a:ln>
                          <a:solidFill>
                            <a:schemeClr val="bg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rPr>
                        <a:t>Interv.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rPr>
                        <a:t>Control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IECA/ARA II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err="1" smtClean="0">
                          <a:ln>
                            <a:noFill/>
                          </a:ln>
                          <a:solidFill>
                            <a:schemeClr val="bg2"/>
                          </a:solidFill>
                          <a:effectLst/>
                          <a:latin typeface="Arial" charset="0"/>
                        </a:rPr>
                        <a:t>Antihipertensivos</a:t>
                      </a:r>
                      <a:endParaRPr kumimoji="0" lang="es-ES" sz="1600" b="1" i="0" u="none" strike="noStrike" cap="none" normalizeH="0" baseline="0" dirty="0" smtClean="0">
                        <a:ln>
                          <a:noFill/>
                        </a:ln>
                        <a:solidFill>
                          <a:schemeClr val="bg2"/>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Estatinas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Aspirina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Hipoglicemiantes orales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47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2"/>
                          </a:solidFill>
                          <a:effectLst/>
                          <a:latin typeface="Arial" charset="0"/>
                        </a:rPr>
                        <a:t>Insulina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schemeClr>
                    </a:solidFill>
                  </a:tcPr>
                </a:tc>
              </a:tr>
            </a:tbl>
          </a:graphicData>
        </a:graphic>
      </p:graphicFrame>
      <p:sp>
        <p:nvSpPr>
          <p:cNvPr id="749625" name="Text Box 57"/>
          <p:cNvSpPr txBox="1">
            <a:spLocks noChangeArrowheads="1"/>
          </p:cNvSpPr>
          <p:nvPr/>
        </p:nvSpPr>
        <p:spPr bwMode="auto">
          <a:xfrm>
            <a:off x="838200" y="1600200"/>
            <a:ext cx="8077200" cy="400110"/>
          </a:xfrm>
          <a:prstGeom prst="rect">
            <a:avLst/>
          </a:prstGeom>
          <a:noFill/>
          <a:ln w="9525">
            <a:noFill/>
            <a:miter lim="800000"/>
            <a:headEnd/>
            <a:tailEnd/>
          </a:ln>
          <a:effectLst/>
        </p:spPr>
        <p:txBody>
          <a:bodyPr wrap="square">
            <a:spAutoFit/>
          </a:bodyPr>
          <a:lstStyle/>
          <a:p>
            <a:r>
              <a:rPr lang="es-ES" sz="2000"/>
              <a:t>Porcentaje de pacientes tratados con diferentes grupos farmacológicos.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9660"/>
                                        </p:tgtEl>
                                        <p:attrNameLst>
                                          <p:attrName>style.visibility</p:attrName>
                                        </p:attrNameLst>
                                      </p:cBhvr>
                                      <p:to>
                                        <p:strVal val="visible"/>
                                      </p:to>
                                    </p:set>
                                    <p:anim calcmode="lin" valueType="num">
                                      <p:cBhvr additive="base">
                                        <p:cTn id="7" dur="500" fill="hold"/>
                                        <p:tgtEl>
                                          <p:spTgt spid="749660"/>
                                        </p:tgtEl>
                                        <p:attrNameLst>
                                          <p:attrName>ppt_x</p:attrName>
                                        </p:attrNameLst>
                                      </p:cBhvr>
                                      <p:tavLst>
                                        <p:tav tm="0">
                                          <p:val>
                                            <p:strVal val="0-#ppt_w/2"/>
                                          </p:val>
                                        </p:tav>
                                        <p:tav tm="100000">
                                          <p:val>
                                            <p:strVal val="#ppt_x"/>
                                          </p:val>
                                        </p:tav>
                                      </p:tavLst>
                                    </p:anim>
                                    <p:anim calcmode="lin" valueType="num">
                                      <p:cBhvr additive="base">
                                        <p:cTn id="8" dur="500" fill="hold"/>
                                        <p:tgtEl>
                                          <p:spTgt spid="749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p:txBody>
          <a:bodyPr/>
          <a:lstStyle/>
          <a:p>
            <a:r>
              <a:rPr lang="es-ES" dirty="0"/>
              <a:t>Resultados (4)</a:t>
            </a:r>
          </a:p>
        </p:txBody>
      </p:sp>
      <p:grpSp>
        <p:nvGrpSpPr>
          <p:cNvPr id="2" name="Group 5"/>
          <p:cNvGrpSpPr>
            <a:grpSpLocks/>
          </p:cNvGrpSpPr>
          <p:nvPr/>
        </p:nvGrpSpPr>
        <p:grpSpPr bwMode="auto">
          <a:xfrm>
            <a:off x="685800" y="1828800"/>
            <a:ext cx="7772400" cy="4186238"/>
            <a:chOff x="432" y="1152"/>
            <a:chExt cx="4896" cy="2637"/>
          </a:xfrm>
        </p:grpSpPr>
        <p:graphicFrame>
          <p:nvGraphicFramePr>
            <p:cNvPr id="6" name="Object 2"/>
            <p:cNvGraphicFramePr>
              <a:graphicFrameLocks noChangeAspect="1"/>
            </p:cNvGraphicFramePr>
            <p:nvPr/>
          </p:nvGraphicFramePr>
          <p:xfrm>
            <a:off x="432" y="1152"/>
            <a:ext cx="4896" cy="2637"/>
          </p:xfrm>
          <a:graphic>
            <a:graphicData uri="http://schemas.openxmlformats.org/drawingml/2006/chart">
              <c:chart xmlns:c="http://schemas.openxmlformats.org/drawingml/2006/chart" xmlns:r="http://schemas.openxmlformats.org/officeDocument/2006/relationships" r:id="rId3"/>
            </a:graphicData>
          </a:graphic>
        </p:graphicFrame>
        <p:sp>
          <p:nvSpPr>
            <p:cNvPr id="751620" name="Text Box 4"/>
            <p:cNvSpPr txBox="1">
              <a:spLocks noChangeArrowheads="1"/>
            </p:cNvSpPr>
            <p:nvPr/>
          </p:nvSpPr>
          <p:spPr bwMode="auto">
            <a:xfrm>
              <a:off x="1008" y="1632"/>
              <a:ext cx="2421" cy="233"/>
            </a:xfrm>
            <a:prstGeom prst="rect">
              <a:avLst/>
            </a:prstGeom>
            <a:noFill/>
            <a:ln w="9525">
              <a:noFill/>
              <a:miter lim="800000"/>
              <a:headEnd/>
              <a:tailEnd/>
            </a:ln>
            <a:effectLst/>
          </p:spPr>
          <p:txBody>
            <a:bodyPr wrap="none">
              <a:spAutoFit/>
            </a:bodyPr>
            <a:lstStyle/>
            <a:p>
              <a:r>
                <a:rPr lang="es-ES" i="1" dirty="0">
                  <a:solidFill>
                    <a:schemeClr val="tx2">
                      <a:lumMod val="25000"/>
                    </a:schemeClr>
                  </a:solidFill>
                </a:rPr>
                <a:t>HR</a:t>
              </a:r>
              <a:r>
                <a:rPr lang="es-ES" dirty="0">
                  <a:solidFill>
                    <a:schemeClr val="tx2">
                      <a:lumMod val="25000"/>
                    </a:schemeClr>
                  </a:solidFill>
                </a:rPr>
                <a:t> 0,54; IC95% 0,32 a 0,89&gt;; P=0,02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r>
              <a:rPr lang="es-ES" dirty="0"/>
              <a:t>Resultados (5)</a:t>
            </a:r>
          </a:p>
        </p:txBody>
      </p:sp>
      <p:grpSp>
        <p:nvGrpSpPr>
          <p:cNvPr id="2" name="Group 6"/>
          <p:cNvGrpSpPr>
            <a:grpSpLocks/>
          </p:cNvGrpSpPr>
          <p:nvPr/>
        </p:nvGrpSpPr>
        <p:grpSpPr bwMode="auto">
          <a:xfrm>
            <a:off x="685800" y="1828800"/>
            <a:ext cx="7772400" cy="4186238"/>
            <a:chOff x="432" y="1152"/>
            <a:chExt cx="4896" cy="2637"/>
          </a:xfrm>
        </p:grpSpPr>
        <p:graphicFrame>
          <p:nvGraphicFramePr>
            <p:cNvPr id="6" name="Object 2"/>
            <p:cNvGraphicFramePr>
              <a:graphicFrameLocks noChangeAspect="1"/>
            </p:cNvGraphicFramePr>
            <p:nvPr/>
          </p:nvGraphicFramePr>
          <p:xfrm>
            <a:off x="432" y="1152"/>
            <a:ext cx="4896" cy="2637"/>
          </p:xfrm>
          <a:graphic>
            <a:graphicData uri="http://schemas.openxmlformats.org/drawingml/2006/chart">
              <c:chart xmlns:c="http://schemas.openxmlformats.org/drawingml/2006/chart" xmlns:r="http://schemas.openxmlformats.org/officeDocument/2006/relationships" r:id="rId3"/>
            </a:graphicData>
          </a:graphic>
        </p:graphicFrame>
        <p:sp>
          <p:nvSpPr>
            <p:cNvPr id="753669" name="Text Box 5"/>
            <p:cNvSpPr txBox="1">
              <a:spLocks noChangeArrowheads="1"/>
            </p:cNvSpPr>
            <p:nvPr/>
          </p:nvSpPr>
          <p:spPr bwMode="auto">
            <a:xfrm>
              <a:off x="1035" y="1632"/>
              <a:ext cx="2329" cy="233"/>
            </a:xfrm>
            <a:prstGeom prst="rect">
              <a:avLst/>
            </a:prstGeom>
            <a:noFill/>
            <a:ln w="9525">
              <a:noFill/>
              <a:miter lim="800000"/>
              <a:headEnd/>
              <a:tailEnd/>
            </a:ln>
            <a:effectLst/>
          </p:spPr>
          <p:txBody>
            <a:bodyPr wrap="none">
              <a:spAutoFit/>
            </a:bodyPr>
            <a:lstStyle/>
            <a:p>
              <a:r>
                <a:rPr lang="es-ES" i="1">
                  <a:solidFill>
                    <a:schemeClr val="tx2">
                      <a:lumMod val="25000"/>
                    </a:schemeClr>
                  </a:solidFill>
                </a:rPr>
                <a:t>HR</a:t>
              </a:r>
              <a:r>
                <a:rPr lang="es-ES">
                  <a:solidFill>
                    <a:schemeClr val="tx2">
                      <a:lumMod val="25000"/>
                    </a:schemeClr>
                  </a:solidFill>
                </a:rPr>
                <a:t> 0,43; IC95% 0,19 a 0,94; P=0,04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571472" y="214290"/>
            <a:ext cx="6477000" cy="1143000"/>
          </a:xfrm>
        </p:spPr>
        <p:txBody>
          <a:bodyPr/>
          <a:lstStyle/>
          <a:p>
            <a:r>
              <a:rPr lang="es-ES" dirty="0"/>
              <a:t>Resultados (6)</a:t>
            </a:r>
          </a:p>
        </p:txBody>
      </p:sp>
      <p:grpSp>
        <p:nvGrpSpPr>
          <p:cNvPr id="2" name="Group 12"/>
          <p:cNvGrpSpPr>
            <a:grpSpLocks/>
          </p:cNvGrpSpPr>
          <p:nvPr/>
        </p:nvGrpSpPr>
        <p:grpSpPr bwMode="auto">
          <a:xfrm>
            <a:off x="685800" y="1828800"/>
            <a:ext cx="7772400" cy="4224338"/>
            <a:chOff x="432" y="1152"/>
            <a:chExt cx="4896" cy="2661"/>
          </a:xfrm>
        </p:grpSpPr>
        <p:graphicFrame>
          <p:nvGraphicFramePr>
            <p:cNvPr id="13" name="Object 2"/>
            <p:cNvGraphicFramePr>
              <a:graphicFrameLocks noChangeAspect="1"/>
            </p:cNvGraphicFramePr>
            <p:nvPr/>
          </p:nvGraphicFramePr>
          <p:xfrm>
            <a:off x="432" y="1152"/>
            <a:ext cx="4896" cy="2637"/>
          </p:xfrm>
          <a:graphic>
            <a:graphicData uri="http://schemas.openxmlformats.org/drawingml/2006/chart">
              <c:chart xmlns:c="http://schemas.openxmlformats.org/drawingml/2006/chart" xmlns:r="http://schemas.openxmlformats.org/officeDocument/2006/relationships" r:id="rId3"/>
            </a:graphicData>
          </a:graphic>
        </p:graphicFrame>
        <p:sp>
          <p:nvSpPr>
            <p:cNvPr id="755716" name="Text Box 4"/>
            <p:cNvSpPr txBox="1">
              <a:spLocks noChangeArrowheads="1"/>
            </p:cNvSpPr>
            <p:nvPr/>
          </p:nvSpPr>
          <p:spPr bwMode="auto">
            <a:xfrm>
              <a:off x="1069" y="3619"/>
              <a:ext cx="638" cy="194"/>
            </a:xfrm>
            <a:prstGeom prst="rect">
              <a:avLst/>
            </a:prstGeom>
            <a:noFill/>
            <a:ln w="9525">
              <a:noFill/>
              <a:miter lim="800000"/>
              <a:headEnd/>
              <a:tailEnd/>
            </a:ln>
            <a:effectLst/>
          </p:spPr>
          <p:txBody>
            <a:bodyPr wrap="none">
              <a:spAutoFit/>
            </a:bodyPr>
            <a:lstStyle/>
            <a:p>
              <a:r>
                <a:rPr lang="es-ES" sz="1400" dirty="0">
                  <a:solidFill>
                    <a:schemeClr val="tx2">
                      <a:lumMod val="25000"/>
                    </a:schemeClr>
                  </a:solidFill>
                </a:rPr>
                <a:t>Nefropatía</a:t>
              </a:r>
            </a:p>
          </p:txBody>
        </p:sp>
        <p:sp>
          <p:nvSpPr>
            <p:cNvPr id="755717" name="Text Box 5"/>
            <p:cNvSpPr txBox="1">
              <a:spLocks noChangeArrowheads="1"/>
            </p:cNvSpPr>
            <p:nvPr/>
          </p:nvSpPr>
          <p:spPr bwMode="auto">
            <a:xfrm>
              <a:off x="2070" y="3617"/>
              <a:ext cx="686" cy="194"/>
            </a:xfrm>
            <a:prstGeom prst="rect">
              <a:avLst/>
            </a:prstGeom>
            <a:noFill/>
            <a:ln w="9525">
              <a:noFill/>
              <a:miter lim="800000"/>
              <a:headEnd/>
              <a:tailEnd/>
            </a:ln>
            <a:effectLst/>
          </p:spPr>
          <p:txBody>
            <a:bodyPr wrap="none">
              <a:spAutoFit/>
            </a:bodyPr>
            <a:lstStyle/>
            <a:p>
              <a:r>
                <a:rPr lang="es-ES" sz="1400" dirty="0">
                  <a:solidFill>
                    <a:schemeClr val="tx2">
                      <a:lumMod val="25000"/>
                    </a:schemeClr>
                  </a:solidFill>
                </a:rPr>
                <a:t>Retinopatía</a:t>
              </a:r>
            </a:p>
          </p:txBody>
        </p:sp>
        <p:sp>
          <p:nvSpPr>
            <p:cNvPr id="755718" name="Text Box 6"/>
            <p:cNvSpPr txBox="1">
              <a:spLocks noChangeArrowheads="1"/>
            </p:cNvSpPr>
            <p:nvPr/>
          </p:nvSpPr>
          <p:spPr bwMode="auto">
            <a:xfrm>
              <a:off x="2969" y="3617"/>
              <a:ext cx="1105" cy="174"/>
            </a:xfrm>
            <a:prstGeom prst="rect">
              <a:avLst/>
            </a:prstGeom>
            <a:noFill/>
            <a:ln w="9525">
              <a:noFill/>
              <a:miter lim="800000"/>
              <a:headEnd/>
              <a:tailEnd/>
            </a:ln>
            <a:effectLst/>
          </p:spPr>
          <p:txBody>
            <a:bodyPr wrap="none">
              <a:spAutoFit/>
            </a:bodyPr>
            <a:lstStyle/>
            <a:p>
              <a:r>
                <a:rPr lang="es-ES" sz="1200" dirty="0">
                  <a:solidFill>
                    <a:schemeClr val="tx2">
                      <a:lumMod val="25000"/>
                    </a:schemeClr>
                  </a:solidFill>
                </a:rPr>
                <a:t>Neuropatía autonómica</a:t>
              </a:r>
            </a:p>
          </p:txBody>
        </p:sp>
        <p:sp>
          <p:nvSpPr>
            <p:cNvPr id="755719" name="Text Box 7"/>
            <p:cNvSpPr txBox="1">
              <a:spLocks noChangeArrowheads="1"/>
            </p:cNvSpPr>
            <p:nvPr/>
          </p:nvSpPr>
          <p:spPr bwMode="auto">
            <a:xfrm>
              <a:off x="4126" y="3617"/>
              <a:ext cx="1157" cy="194"/>
            </a:xfrm>
            <a:prstGeom prst="rect">
              <a:avLst/>
            </a:prstGeom>
            <a:noFill/>
            <a:ln w="9525">
              <a:noFill/>
              <a:miter lim="800000"/>
              <a:headEnd/>
              <a:tailEnd/>
            </a:ln>
            <a:effectLst/>
          </p:spPr>
          <p:txBody>
            <a:bodyPr wrap="none">
              <a:spAutoFit/>
            </a:bodyPr>
            <a:lstStyle/>
            <a:p>
              <a:r>
                <a:rPr lang="es-ES" sz="1400" dirty="0">
                  <a:solidFill>
                    <a:schemeClr val="tx2">
                      <a:lumMod val="25000"/>
                    </a:schemeClr>
                  </a:solidFill>
                </a:rPr>
                <a:t>Neuropatía periférica</a:t>
              </a:r>
            </a:p>
          </p:txBody>
        </p:sp>
        <p:sp>
          <p:nvSpPr>
            <p:cNvPr id="755720" name="Text Box 8"/>
            <p:cNvSpPr txBox="1">
              <a:spLocks noChangeArrowheads="1"/>
            </p:cNvSpPr>
            <p:nvPr/>
          </p:nvSpPr>
          <p:spPr bwMode="auto">
            <a:xfrm>
              <a:off x="855" y="2025"/>
              <a:ext cx="847" cy="291"/>
            </a:xfrm>
            <a:prstGeom prst="rect">
              <a:avLst/>
            </a:prstGeom>
            <a:noFill/>
            <a:ln w="9525">
              <a:noFill/>
              <a:miter lim="800000"/>
              <a:headEnd/>
              <a:tailEnd/>
            </a:ln>
            <a:effectLst/>
          </p:spPr>
          <p:txBody>
            <a:bodyPr wrap="none">
              <a:spAutoFit/>
            </a:bodyPr>
            <a:lstStyle/>
            <a:p>
              <a:r>
                <a:rPr lang="es-ES" sz="1200" dirty="0">
                  <a:solidFill>
                    <a:schemeClr val="tx2">
                      <a:lumMod val="25000"/>
                    </a:schemeClr>
                  </a:solidFill>
                </a:rPr>
                <a:t>RR 0,44</a:t>
              </a:r>
            </a:p>
            <a:p>
              <a:r>
                <a:rPr lang="es-ES" sz="1200" dirty="0">
                  <a:solidFill>
                    <a:schemeClr val="tx2">
                      <a:lumMod val="25000"/>
                    </a:schemeClr>
                  </a:solidFill>
                </a:rPr>
                <a:t>IC95% 0,25 a 0,77</a:t>
              </a:r>
            </a:p>
          </p:txBody>
        </p:sp>
        <p:sp>
          <p:nvSpPr>
            <p:cNvPr id="755721" name="Text Box 9"/>
            <p:cNvSpPr txBox="1">
              <a:spLocks noChangeArrowheads="1"/>
            </p:cNvSpPr>
            <p:nvPr/>
          </p:nvSpPr>
          <p:spPr bwMode="auto">
            <a:xfrm>
              <a:off x="1971" y="1536"/>
              <a:ext cx="856" cy="291"/>
            </a:xfrm>
            <a:prstGeom prst="rect">
              <a:avLst/>
            </a:prstGeom>
            <a:noFill/>
            <a:ln w="9525">
              <a:noFill/>
              <a:miter lim="800000"/>
              <a:headEnd/>
              <a:tailEnd/>
            </a:ln>
            <a:effectLst/>
          </p:spPr>
          <p:txBody>
            <a:bodyPr wrap="none">
              <a:spAutoFit/>
            </a:bodyPr>
            <a:lstStyle/>
            <a:p>
              <a:r>
                <a:rPr lang="es-ES" sz="1200" dirty="0">
                  <a:solidFill>
                    <a:schemeClr val="tx2">
                      <a:lumMod val="25000"/>
                    </a:schemeClr>
                  </a:solidFill>
                </a:rPr>
                <a:t>RR 0,45</a:t>
              </a:r>
            </a:p>
            <a:p>
              <a:r>
                <a:rPr lang="es-ES" sz="1200" dirty="0">
                  <a:solidFill>
                    <a:schemeClr val="tx2">
                      <a:lumMod val="25000"/>
                    </a:schemeClr>
                  </a:solidFill>
                </a:rPr>
                <a:t>IC95% 0,37 a 0,88</a:t>
              </a:r>
            </a:p>
          </p:txBody>
        </p:sp>
        <p:sp>
          <p:nvSpPr>
            <p:cNvPr id="755722" name="Text Box 10"/>
            <p:cNvSpPr txBox="1">
              <a:spLocks noChangeArrowheads="1"/>
            </p:cNvSpPr>
            <p:nvPr/>
          </p:nvSpPr>
          <p:spPr bwMode="auto">
            <a:xfrm>
              <a:off x="3075" y="1536"/>
              <a:ext cx="840" cy="291"/>
            </a:xfrm>
            <a:prstGeom prst="rect">
              <a:avLst/>
            </a:prstGeom>
            <a:noFill/>
            <a:ln w="9525">
              <a:noFill/>
              <a:miter lim="800000"/>
              <a:headEnd/>
              <a:tailEnd/>
            </a:ln>
            <a:effectLst/>
          </p:spPr>
          <p:txBody>
            <a:bodyPr wrap="none">
              <a:spAutoFit/>
            </a:bodyPr>
            <a:lstStyle/>
            <a:p>
              <a:r>
                <a:rPr lang="es-ES" sz="1200" dirty="0">
                  <a:solidFill>
                    <a:schemeClr val="tx2">
                      <a:lumMod val="25000"/>
                    </a:schemeClr>
                  </a:solidFill>
                </a:rPr>
                <a:t>RR 0,53</a:t>
              </a:r>
            </a:p>
            <a:p>
              <a:r>
                <a:rPr lang="es-ES" sz="1200" dirty="0">
                  <a:solidFill>
                    <a:schemeClr val="tx2">
                      <a:lumMod val="25000"/>
                    </a:schemeClr>
                  </a:solidFill>
                </a:rPr>
                <a:t>IC95% 0,34 a 0,81</a:t>
              </a:r>
            </a:p>
          </p:txBody>
        </p:sp>
        <p:sp>
          <p:nvSpPr>
            <p:cNvPr id="755723" name="Text Box 11"/>
            <p:cNvSpPr txBox="1">
              <a:spLocks noChangeArrowheads="1"/>
            </p:cNvSpPr>
            <p:nvPr/>
          </p:nvSpPr>
          <p:spPr bwMode="auto">
            <a:xfrm>
              <a:off x="4180" y="1728"/>
              <a:ext cx="816" cy="291"/>
            </a:xfrm>
            <a:prstGeom prst="rect">
              <a:avLst/>
            </a:prstGeom>
            <a:noFill/>
            <a:ln w="9525">
              <a:noFill/>
              <a:miter lim="800000"/>
              <a:headEnd/>
              <a:tailEnd/>
            </a:ln>
            <a:effectLst/>
          </p:spPr>
          <p:txBody>
            <a:bodyPr wrap="none">
              <a:spAutoFit/>
            </a:bodyPr>
            <a:lstStyle/>
            <a:p>
              <a:r>
                <a:rPr lang="es-ES" sz="1200" dirty="0">
                  <a:solidFill>
                    <a:schemeClr val="tx2">
                      <a:lumMod val="25000"/>
                    </a:schemeClr>
                  </a:solidFill>
                </a:rPr>
                <a:t>RR 0,97</a:t>
              </a:r>
            </a:p>
            <a:p>
              <a:r>
                <a:rPr lang="es-ES" sz="1200" dirty="0">
                  <a:solidFill>
                    <a:schemeClr val="tx2">
                      <a:lumMod val="25000"/>
                    </a:schemeClr>
                  </a:solidFill>
                </a:rPr>
                <a:t>IC95% 0,62 a 1,51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lstStyle/>
          <a:p>
            <a:r>
              <a:rPr lang="es-ES"/>
              <a:t>Resultados (7)</a:t>
            </a:r>
          </a:p>
        </p:txBody>
      </p:sp>
      <p:sp>
        <p:nvSpPr>
          <p:cNvPr id="729091" name="Rectangle 3"/>
          <p:cNvSpPr>
            <a:spLocks noGrp="1" noChangeArrowheads="1"/>
          </p:cNvSpPr>
          <p:nvPr>
            <p:ph type="body" idx="1"/>
          </p:nvPr>
        </p:nvSpPr>
        <p:spPr>
          <a:xfrm>
            <a:off x="685800" y="1828800"/>
            <a:ext cx="7772400" cy="4114800"/>
          </a:xfrm>
        </p:spPr>
        <p:txBody>
          <a:bodyPr/>
          <a:lstStyle/>
          <a:p>
            <a:r>
              <a:rPr lang="es-ES" sz="2800"/>
              <a:t>Las diferencias en el número de complicaciones derivadas del tratamiento (hipoglicemias, hemorragias digestivas altas, dolores musculares y tos) entre los dos grupos no fueron estadísticamente significativas.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anim calcmode="lin" valueType="num">
                                      <p:cBhvr additive="base">
                                        <p:cTn id="7" dur="500" fill="hold"/>
                                        <p:tgtEl>
                                          <p:spTgt spid="72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90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autoUpdateAnimBg="0"/>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Conclusiones</a:t>
            </a:r>
          </a:p>
        </p:txBody>
      </p:sp>
      <p:sp>
        <p:nvSpPr>
          <p:cNvPr id="27651" name="Rectangle 3"/>
          <p:cNvSpPr>
            <a:spLocks noGrp="1" noChangeArrowheads="1"/>
          </p:cNvSpPr>
          <p:nvPr>
            <p:ph type="body" idx="1"/>
          </p:nvPr>
        </p:nvSpPr>
        <p:spPr/>
        <p:txBody>
          <a:bodyPr/>
          <a:lstStyle/>
          <a:p>
            <a:r>
              <a:rPr lang="es-ES" sz="2800"/>
              <a:t>Los autores concluyen que una intervención multifactorial intensiva sobre la diabetes tipo 2 con varios fármacos y técnicas de modificación de la conducta tienen una eficacia mantenida sobre:</a:t>
            </a:r>
          </a:p>
          <a:p>
            <a:pPr lvl="1"/>
            <a:r>
              <a:rPr lang="es-ES" sz="2400"/>
              <a:t>las complicaciones vasculares y </a:t>
            </a:r>
          </a:p>
          <a:p>
            <a:pPr lvl="1"/>
            <a:r>
              <a:rPr lang="es-ES" sz="2400"/>
              <a:t>las tasas de mortalidad total y </a:t>
            </a:r>
          </a:p>
          <a:p>
            <a:pPr lvl="1"/>
            <a:r>
              <a:rPr lang="es-ES" sz="2400"/>
              <a:t>de muertes por enfermedades cardiovasculares.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s-ES"/>
              <a:t>Comentario (1)</a:t>
            </a:r>
          </a:p>
        </p:txBody>
      </p:sp>
      <p:sp>
        <p:nvSpPr>
          <p:cNvPr id="247812" name="Rectangle 4"/>
          <p:cNvSpPr>
            <a:spLocks noGrp="1" noChangeArrowheads="1"/>
          </p:cNvSpPr>
          <p:nvPr>
            <p:ph type="body" idx="1"/>
          </p:nvPr>
        </p:nvSpPr>
        <p:spPr>
          <a:xfrm>
            <a:off x="685800" y="1752600"/>
            <a:ext cx="7772400" cy="4114800"/>
          </a:xfrm>
        </p:spPr>
        <p:txBody>
          <a:bodyPr/>
          <a:lstStyle/>
          <a:p>
            <a:pPr>
              <a:lnSpc>
                <a:spcPct val="90000"/>
              </a:lnSpc>
            </a:pPr>
            <a:r>
              <a:rPr lang="es-ES" sz="2400"/>
              <a:t>La prevalencia de la diabetes va en aumento y se asocia a una reducción de la esperanza de vida de aproximadamente 8 años. </a:t>
            </a:r>
          </a:p>
          <a:p>
            <a:pPr>
              <a:lnSpc>
                <a:spcPct val="90000"/>
              </a:lnSpc>
            </a:pPr>
            <a:r>
              <a:rPr lang="es-ES" sz="2400"/>
              <a:t>Para prevenir las complicaciones relacionadas con la enfermedad y el exceso de muertes producido por la misma todas las guías de práctica clínica recomiendan que el tratamiento debe incluir el control de:</a:t>
            </a:r>
          </a:p>
          <a:p>
            <a:pPr lvl="1">
              <a:lnSpc>
                <a:spcPct val="90000"/>
              </a:lnSpc>
            </a:pPr>
            <a:r>
              <a:rPr lang="es-ES" sz="2000"/>
              <a:t>glicemia, </a:t>
            </a:r>
          </a:p>
          <a:p>
            <a:pPr lvl="1">
              <a:lnSpc>
                <a:spcPct val="90000"/>
              </a:lnSpc>
            </a:pPr>
            <a:r>
              <a:rPr lang="es-ES" sz="2000"/>
              <a:t>perfil lipídico, </a:t>
            </a:r>
          </a:p>
          <a:p>
            <a:pPr lvl="1">
              <a:lnSpc>
                <a:spcPct val="90000"/>
              </a:lnSpc>
            </a:pPr>
            <a:r>
              <a:rPr lang="es-ES" sz="2000"/>
              <a:t>peso y </a:t>
            </a:r>
          </a:p>
          <a:p>
            <a:pPr lvl="1">
              <a:lnSpc>
                <a:spcPct val="90000"/>
              </a:lnSpc>
            </a:pPr>
            <a:r>
              <a:rPr lang="es-ES" sz="2000"/>
              <a:t>PA.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additive="base">
                                        <p:cTn id="7" dur="500" fill="hold"/>
                                        <p:tgtEl>
                                          <p:spTgt spid="247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7812">
                                            <p:txEl>
                                              <p:pRg st="1" end="1"/>
                                            </p:txEl>
                                          </p:spTgt>
                                        </p:tgtEl>
                                        <p:attrNameLst>
                                          <p:attrName>style.visibility</p:attrName>
                                        </p:attrNameLst>
                                      </p:cBhvr>
                                      <p:to>
                                        <p:strVal val="visible"/>
                                      </p:to>
                                    </p:set>
                                    <p:anim calcmode="lin" valueType="num">
                                      <p:cBhvr additive="base">
                                        <p:cTn id="13" dur="500" fill="hold"/>
                                        <p:tgtEl>
                                          <p:spTgt spid="2478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7812">
                                            <p:txEl>
                                              <p:pRg st="2" end="2"/>
                                            </p:txEl>
                                          </p:spTgt>
                                        </p:tgtEl>
                                        <p:attrNameLst>
                                          <p:attrName>style.visibility</p:attrName>
                                        </p:attrNameLst>
                                      </p:cBhvr>
                                      <p:to>
                                        <p:strVal val="visible"/>
                                      </p:to>
                                    </p:set>
                                    <p:anim calcmode="lin" valueType="num">
                                      <p:cBhvr additive="base">
                                        <p:cTn id="17" dur="500" fill="hold"/>
                                        <p:tgtEl>
                                          <p:spTgt spid="24781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781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7812">
                                            <p:txEl>
                                              <p:pRg st="3" end="3"/>
                                            </p:txEl>
                                          </p:spTgt>
                                        </p:tgtEl>
                                        <p:attrNameLst>
                                          <p:attrName>style.visibility</p:attrName>
                                        </p:attrNameLst>
                                      </p:cBhvr>
                                      <p:to>
                                        <p:strVal val="visible"/>
                                      </p:to>
                                    </p:set>
                                    <p:anim calcmode="lin" valueType="num">
                                      <p:cBhvr additive="base">
                                        <p:cTn id="21" dur="500" fill="hold"/>
                                        <p:tgtEl>
                                          <p:spTgt spid="24781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781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7812">
                                            <p:txEl>
                                              <p:pRg st="4" end="4"/>
                                            </p:txEl>
                                          </p:spTgt>
                                        </p:tgtEl>
                                        <p:attrNameLst>
                                          <p:attrName>style.visibility</p:attrName>
                                        </p:attrNameLst>
                                      </p:cBhvr>
                                      <p:to>
                                        <p:strVal val="visible"/>
                                      </p:to>
                                    </p:set>
                                    <p:anim calcmode="lin" valueType="num">
                                      <p:cBhvr additive="base">
                                        <p:cTn id="25" dur="500" fill="hold"/>
                                        <p:tgtEl>
                                          <p:spTgt spid="24781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781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47812">
                                            <p:txEl>
                                              <p:pRg st="5" end="5"/>
                                            </p:txEl>
                                          </p:spTgt>
                                        </p:tgtEl>
                                        <p:attrNameLst>
                                          <p:attrName>style.visibility</p:attrName>
                                        </p:attrNameLst>
                                      </p:cBhvr>
                                      <p:to>
                                        <p:strVal val="visible"/>
                                      </p:to>
                                    </p:set>
                                    <p:anim calcmode="lin" valueType="num">
                                      <p:cBhvr additive="base">
                                        <p:cTn id="29" dur="500" fill="hold"/>
                                        <p:tgtEl>
                                          <p:spTgt spid="24781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78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41" name="Picture 5"/>
          <p:cNvPicPr>
            <a:picLocks noGrp="1" noChangeAspect="1" noChangeArrowheads="1"/>
          </p:cNvPicPr>
          <p:nvPr>
            <p:ph sz="quarter" idx="1"/>
          </p:nvPr>
        </p:nvPicPr>
        <p:blipFill>
          <a:blip r:embed="rId2"/>
          <a:stretch>
            <a:fillRect/>
          </a:stretch>
        </p:blipFill>
        <p:spPr>
          <a:xfrm>
            <a:off x="457200" y="1381900"/>
            <a:ext cx="6248400" cy="4790299"/>
          </a:xfrm>
          <a:noFill/>
          <a:ln>
            <a:solidFill>
              <a:schemeClr val="accent1"/>
            </a:solidFill>
          </a:ln>
        </p:spPr>
      </p:pic>
      <p:sp>
        <p:nvSpPr>
          <p:cNvPr id="11" name="Marcador de texto 10"/>
          <p:cNvSpPr>
            <a:spLocks noGrp="1"/>
          </p:cNvSpPr>
          <p:nvPr>
            <p:ph type="body" idx="2"/>
          </p:nvPr>
        </p:nvSpPr>
        <p:spPr/>
        <p:txBody>
          <a:bodyPr/>
          <a:lstStyle/>
          <a:p>
            <a:pPr>
              <a:buFont typeface="Arial"/>
              <a:buChar char="•"/>
            </a:pPr>
            <a:r>
              <a:rPr lang="es-ES_tradnl" dirty="0" smtClean="0"/>
              <a:t>Ligeramente mas obesos en el grupo con </a:t>
            </a:r>
            <a:r>
              <a:rPr lang="es-ES_tradnl" dirty="0" err="1" smtClean="0"/>
              <a:t>Ezetimibe</a:t>
            </a:r>
            <a:r>
              <a:rPr lang="es-ES_tradnl" dirty="0" smtClean="0"/>
              <a:t>.</a:t>
            </a:r>
          </a:p>
          <a:p>
            <a:pPr>
              <a:buFont typeface="Arial"/>
              <a:buChar char="•"/>
            </a:pPr>
            <a:r>
              <a:rPr lang="es-ES_tradnl" dirty="0" smtClean="0"/>
              <a:t>Alto porcentaje de uso previo de </a:t>
            </a:r>
            <a:r>
              <a:rPr lang="es-ES_tradnl" dirty="0" err="1" smtClean="0"/>
              <a:t>estatinas</a:t>
            </a:r>
            <a:r>
              <a:rPr lang="es-ES_tradnl" dirty="0" smtClean="0"/>
              <a:t>.</a:t>
            </a:r>
            <a:endParaRPr lang="es-ES_tradnl" dirty="0"/>
          </a:p>
        </p:txBody>
      </p:sp>
      <p:sp>
        <p:nvSpPr>
          <p:cNvPr id="39938" name="Rectangle 2"/>
          <p:cNvSpPr>
            <a:spLocks noGrp="1" noChangeArrowheads="1"/>
          </p:cNvSpPr>
          <p:nvPr>
            <p:ph type="title"/>
          </p:nvPr>
        </p:nvSpPr>
        <p:spPr/>
        <p:txBody>
          <a:bodyPr>
            <a:normAutofit/>
          </a:bodyPr>
          <a:lstStyle/>
          <a:p>
            <a:r>
              <a:rPr lang="en-US" smtClean="0"/>
              <a:t>Caracteristicas basales</a:t>
            </a:r>
            <a:endParaRPr lang="en-US" dirty="0"/>
          </a:p>
        </p:txBody>
      </p:sp>
      <p:sp>
        <p:nvSpPr>
          <p:cNvPr id="39949" name="Oval 13"/>
          <p:cNvSpPr>
            <a:spLocks noChangeArrowheads="1"/>
          </p:cNvSpPr>
          <p:nvPr/>
        </p:nvSpPr>
        <p:spPr bwMode="auto">
          <a:xfrm>
            <a:off x="533400" y="2819400"/>
            <a:ext cx="5943600" cy="304800"/>
          </a:xfrm>
          <a:prstGeom prst="ellipse">
            <a:avLst/>
          </a:prstGeom>
          <a:noFill/>
          <a:ln w="9525">
            <a:solidFill>
              <a:schemeClr val="tx2">
                <a:lumMod val="10000"/>
              </a:schemeClr>
            </a:solidFill>
            <a:miter lim="800000"/>
            <a:headEnd/>
            <a:tailEnd/>
          </a:ln>
          <a:effectLst/>
        </p:spPr>
        <p:txBody>
          <a:bodyPr wrap="none" anchor="ctr"/>
          <a:lstStyle/>
          <a:p>
            <a:endParaRPr lang="es-ES"/>
          </a:p>
        </p:txBody>
      </p:sp>
      <p:sp>
        <p:nvSpPr>
          <p:cNvPr id="12" name="Oval 13"/>
          <p:cNvSpPr>
            <a:spLocks noChangeArrowheads="1"/>
          </p:cNvSpPr>
          <p:nvPr/>
        </p:nvSpPr>
        <p:spPr bwMode="auto">
          <a:xfrm>
            <a:off x="609600" y="4343400"/>
            <a:ext cx="5943600" cy="304800"/>
          </a:xfrm>
          <a:prstGeom prst="ellipse">
            <a:avLst/>
          </a:prstGeom>
          <a:noFill/>
          <a:ln w="9525">
            <a:solidFill>
              <a:schemeClr val="tx2">
                <a:lumMod val="10000"/>
              </a:schemeClr>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s-ES"/>
              <a:t>Comentario (2)</a:t>
            </a:r>
          </a:p>
        </p:txBody>
      </p:sp>
      <p:sp>
        <p:nvSpPr>
          <p:cNvPr id="268291" name="Rectangle 3"/>
          <p:cNvSpPr>
            <a:spLocks noGrp="1" noChangeArrowheads="1"/>
          </p:cNvSpPr>
          <p:nvPr>
            <p:ph type="body" idx="1"/>
          </p:nvPr>
        </p:nvSpPr>
        <p:spPr>
          <a:xfrm>
            <a:off x="685800" y="1828800"/>
            <a:ext cx="7772400" cy="4114800"/>
          </a:xfrm>
        </p:spPr>
        <p:txBody>
          <a:bodyPr/>
          <a:lstStyle/>
          <a:p>
            <a:r>
              <a:rPr lang="es-ES" sz="2400"/>
              <a:t>Para ello es necesario:</a:t>
            </a:r>
          </a:p>
          <a:p>
            <a:pPr lvl="1"/>
            <a:r>
              <a:rPr lang="es-ES" sz="2000"/>
              <a:t>influir en el estilo de vida del paciente para que siga una dieta y un programa de ejercicio adecuados y </a:t>
            </a:r>
          </a:p>
          <a:p>
            <a:pPr lvl="1"/>
            <a:r>
              <a:rPr lang="es-ES" sz="2000"/>
              <a:t>el tratamiento farmacológico para conseguir las metas del tratamiento. </a:t>
            </a:r>
          </a:p>
          <a:p>
            <a:r>
              <a:rPr lang="es-ES" sz="2400"/>
              <a:t>En estudios previos se ha demostrado que:</a:t>
            </a:r>
          </a:p>
          <a:p>
            <a:pPr lvl="1"/>
            <a:r>
              <a:rPr lang="es-ES" sz="2000"/>
              <a:t>el control estrecho de la glicemia se asocia a una menor incidencia de complicaciones microvasculares, </a:t>
            </a:r>
          </a:p>
          <a:p>
            <a:pPr lvl="1"/>
            <a:r>
              <a:rPr lang="es-ES" sz="2000"/>
              <a:t>el control estricto de la HTA se asocia a una menor incidencia de complicaciones macrovasculares y de muertes por esta causa.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anim calcmode="lin" valueType="num">
                                      <p:cBhvr additive="base">
                                        <p:cTn id="11" dur="500" fill="hold"/>
                                        <p:tgtEl>
                                          <p:spTgt spid="2682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82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anim calcmode="lin" valueType="num">
                                      <p:cBhvr additive="base">
                                        <p:cTn id="15" dur="500" fill="hold"/>
                                        <p:tgtEl>
                                          <p:spTgt spid="2682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8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68291">
                                            <p:txEl>
                                              <p:pRg st="3" end="3"/>
                                            </p:txEl>
                                          </p:spTgt>
                                        </p:tgtEl>
                                        <p:attrNameLst>
                                          <p:attrName>style.visibility</p:attrName>
                                        </p:attrNameLst>
                                      </p:cBhvr>
                                      <p:to>
                                        <p:strVal val="visible"/>
                                      </p:to>
                                    </p:set>
                                    <p:anim calcmode="lin" valueType="num">
                                      <p:cBhvr additive="base">
                                        <p:cTn id="21" dur="500" fill="hold"/>
                                        <p:tgtEl>
                                          <p:spTgt spid="2682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829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8291">
                                            <p:txEl>
                                              <p:pRg st="4" end="4"/>
                                            </p:txEl>
                                          </p:spTgt>
                                        </p:tgtEl>
                                        <p:attrNameLst>
                                          <p:attrName>style.visibility</p:attrName>
                                        </p:attrNameLst>
                                      </p:cBhvr>
                                      <p:to>
                                        <p:strVal val="visible"/>
                                      </p:to>
                                    </p:set>
                                    <p:anim calcmode="lin" valueType="num">
                                      <p:cBhvr additive="base">
                                        <p:cTn id="25" dur="500" fill="hold"/>
                                        <p:tgtEl>
                                          <p:spTgt spid="2682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82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8291">
                                            <p:txEl>
                                              <p:pRg st="5" end="5"/>
                                            </p:txEl>
                                          </p:spTgt>
                                        </p:tgtEl>
                                        <p:attrNameLst>
                                          <p:attrName>style.visibility</p:attrName>
                                        </p:attrNameLst>
                                      </p:cBhvr>
                                      <p:to>
                                        <p:strVal val="visible"/>
                                      </p:to>
                                    </p:set>
                                    <p:anim calcmode="lin" valueType="num">
                                      <p:cBhvr additive="base">
                                        <p:cTn id="29" dur="500" fill="hold"/>
                                        <p:tgtEl>
                                          <p:spTgt spid="26829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8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lstStyle/>
          <a:p>
            <a:r>
              <a:rPr lang="es-ES"/>
              <a:t>Comentario (4)</a:t>
            </a:r>
          </a:p>
        </p:txBody>
      </p:sp>
      <p:sp>
        <p:nvSpPr>
          <p:cNvPr id="757763" name="Rectangle 3"/>
          <p:cNvSpPr>
            <a:spLocks noGrp="1" noChangeArrowheads="1"/>
          </p:cNvSpPr>
          <p:nvPr>
            <p:ph type="body" idx="1"/>
          </p:nvPr>
        </p:nvSpPr>
        <p:spPr>
          <a:xfrm>
            <a:off x="685800" y="1828800"/>
            <a:ext cx="7772400" cy="4114800"/>
          </a:xfrm>
        </p:spPr>
        <p:txBody>
          <a:bodyPr/>
          <a:lstStyle/>
          <a:p>
            <a:r>
              <a:rPr lang="es-ES" sz="2400"/>
              <a:t>En una publicación previa en la que se recogían los resultados al final del periodo de intervención, los autores detectaron que la intervención intensiva se asociaba a un menor riesgo de desarrollo de complicaciones micro y macrovasculares (con la excepción de la neuropatía periférica). </a:t>
            </a:r>
          </a:p>
          <a:p>
            <a:r>
              <a:rPr lang="es-ES" sz="2400"/>
              <a:t>Los resultados de esta publicación demuestran, además, que produce una reducción de la mortalidad cardiovascular y por otras causas a largo plazo incluso más allá de la duración de la intervención.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 calcmode="lin" valueType="num">
                                      <p:cBhvr additive="base">
                                        <p:cTn id="7" dur="500" fill="hold"/>
                                        <p:tgtEl>
                                          <p:spTgt spid="75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63">
                                            <p:txEl>
                                              <p:pRg st="1" end="1"/>
                                            </p:txEl>
                                          </p:spTgt>
                                        </p:tgtEl>
                                        <p:attrNameLst>
                                          <p:attrName>style.visibility</p:attrName>
                                        </p:attrNameLst>
                                      </p:cBhvr>
                                      <p:to>
                                        <p:strVal val="visible"/>
                                      </p:to>
                                    </p:set>
                                    <p:anim calcmode="lin" valueType="num">
                                      <p:cBhvr additive="base">
                                        <p:cTn id="13" dur="500" fill="hold"/>
                                        <p:tgtEl>
                                          <p:spTgt spid="75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autoUpdateAnimBg="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r>
              <a:rPr lang="es-ES"/>
              <a:t>Comentario (3)</a:t>
            </a:r>
          </a:p>
        </p:txBody>
      </p:sp>
      <p:sp>
        <p:nvSpPr>
          <p:cNvPr id="720899" name="Rectangle 3"/>
          <p:cNvSpPr>
            <a:spLocks noGrp="1" noChangeArrowheads="1"/>
          </p:cNvSpPr>
          <p:nvPr>
            <p:ph type="body" idx="1"/>
          </p:nvPr>
        </p:nvSpPr>
        <p:spPr>
          <a:xfrm>
            <a:off x="685800" y="1828800"/>
            <a:ext cx="7772400" cy="4114800"/>
          </a:xfrm>
        </p:spPr>
        <p:txBody>
          <a:bodyPr/>
          <a:lstStyle/>
          <a:p>
            <a:r>
              <a:rPr lang="es-ES" sz="2400"/>
              <a:t>En este estudio se incluyó solamente a pacientes con diabetes tipo 2 y microalbuminuria, por definición, de alto riesgo, por lo que estaba indicado el tratamiento con IECA. </a:t>
            </a:r>
          </a:p>
          <a:p>
            <a:r>
              <a:rPr lang="es-ES" sz="2400"/>
              <a:t>Además a los pacientes del grupo intervención se les administró aspirina. </a:t>
            </a:r>
          </a:p>
          <a:p>
            <a:r>
              <a:rPr lang="es-ES" sz="2400"/>
              <a:t>La American Diabetes Association recomienda valorar su utilización en pacientes diabéticos de alto riesgo entre los que incluye también a los pacientes con microalbuminuria.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0899">
                                            <p:txEl>
                                              <p:pRg st="0" end="0"/>
                                            </p:txEl>
                                          </p:spTgt>
                                        </p:tgtEl>
                                        <p:attrNameLst>
                                          <p:attrName>style.visibility</p:attrName>
                                        </p:attrNameLst>
                                      </p:cBhvr>
                                      <p:to>
                                        <p:strVal val="visible"/>
                                      </p:to>
                                    </p:set>
                                    <p:anim calcmode="lin" valueType="num">
                                      <p:cBhvr additive="base">
                                        <p:cTn id="7" dur="500" fill="hold"/>
                                        <p:tgtEl>
                                          <p:spTgt spid="72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0899">
                                            <p:txEl>
                                              <p:pRg st="1" end="1"/>
                                            </p:txEl>
                                          </p:spTgt>
                                        </p:tgtEl>
                                        <p:attrNameLst>
                                          <p:attrName>style.visibility</p:attrName>
                                        </p:attrNameLst>
                                      </p:cBhvr>
                                      <p:to>
                                        <p:strVal val="visible"/>
                                      </p:to>
                                    </p:set>
                                    <p:anim calcmode="lin" valueType="num">
                                      <p:cBhvr additive="base">
                                        <p:cTn id="13" dur="500" fill="hold"/>
                                        <p:tgtEl>
                                          <p:spTgt spid="72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0899">
                                            <p:txEl>
                                              <p:pRg st="2" end="2"/>
                                            </p:txEl>
                                          </p:spTgt>
                                        </p:tgtEl>
                                        <p:attrNameLst>
                                          <p:attrName>style.visibility</p:attrName>
                                        </p:attrNameLst>
                                      </p:cBhvr>
                                      <p:to>
                                        <p:strVal val="visible"/>
                                      </p:to>
                                    </p:set>
                                    <p:anim calcmode="lin" valueType="num">
                                      <p:cBhvr additive="base">
                                        <p:cTn id="19" dur="500" fill="hold"/>
                                        <p:tgtEl>
                                          <p:spTgt spid="72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build="p" autoUpdateAnimBg="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r>
              <a:rPr lang="es-ES"/>
              <a:t>Comentario (5)</a:t>
            </a:r>
          </a:p>
        </p:txBody>
      </p:sp>
      <p:sp>
        <p:nvSpPr>
          <p:cNvPr id="759811" name="Rectangle 3"/>
          <p:cNvSpPr>
            <a:spLocks noGrp="1" noChangeArrowheads="1"/>
          </p:cNvSpPr>
          <p:nvPr>
            <p:ph type="body" idx="1"/>
          </p:nvPr>
        </p:nvSpPr>
        <p:spPr>
          <a:xfrm>
            <a:off x="685800" y="1828800"/>
            <a:ext cx="7772400" cy="4114800"/>
          </a:xfrm>
        </p:spPr>
        <p:txBody>
          <a:bodyPr/>
          <a:lstStyle/>
          <a:p>
            <a:r>
              <a:rPr lang="es-ES" sz="2800"/>
              <a:t>Sin embargo, por el diseño del estudio es imposible conocer cuál es la aportación relativa de cada uno de los componentes de la misma. </a:t>
            </a:r>
          </a:p>
          <a:p>
            <a:r>
              <a:rPr lang="es-ES" sz="2800"/>
              <a:t>Pese a todo, parece razonable incorporar esta intervención al tratamiento de los pacientes diabéticos tipo 2 de alto riesgo.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anim calcmode="lin" valueType="num">
                                      <p:cBhvr additive="base">
                                        <p:cTn id="7" dur="500" fill="hold"/>
                                        <p:tgtEl>
                                          <p:spTgt spid="75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9811">
                                            <p:txEl>
                                              <p:pRg st="1" end="1"/>
                                            </p:txEl>
                                          </p:spTgt>
                                        </p:tgtEl>
                                        <p:attrNameLst>
                                          <p:attrName>style.visibility</p:attrName>
                                        </p:attrNameLst>
                                      </p:cBhvr>
                                      <p:to>
                                        <p:strVal val="visible"/>
                                      </p:to>
                                    </p:set>
                                    <p:anim calcmode="lin" valueType="num">
                                      <p:cBhvr additive="base">
                                        <p:cTn id="13" dur="500" fill="hold"/>
                                        <p:tgtEl>
                                          <p:spTgt spid="75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98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autoUpdateAnimBg="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S_tradnl"/>
          </a:p>
        </p:txBody>
      </p:sp>
      <p:pic>
        <p:nvPicPr>
          <p:cNvPr id="4" name="Imagen 3"/>
          <p:cNvPicPr>
            <a:picLocks noChangeAspect="1"/>
          </p:cNvPicPr>
          <p:nvPr/>
        </p:nvPicPr>
        <p:blipFill>
          <a:blip r:embed="rId2"/>
          <a:stretch>
            <a:fillRect/>
          </a:stretch>
        </p:blipFill>
        <p:spPr>
          <a:xfrm>
            <a:off x="609600" y="381000"/>
            <a:ext cx="7924800" cy="1752600"/>
          </a:xfrm>
          <a:prstGeom prst="rect">
            <a:avLst/>
          </a:prstGeom>
        </p:spPr>
      </p:pic>
      <p:pic>
        <p:nvPicPr>
          <p:cNvPr id="5" name="Imagen 4"/>
          <p:cNvPicPr>
            <a:picLocks noChangeAspect="1"/>
          </p:cNvPicPr>
          <p:nvPr/>
        </p:nvPicPr>
        <p:blipFill>
          <a:blip r:embed="rId3"/>
          <a:stretch>
            <a:fillRect/>
          </a:stretch>
        </p:blipFill>
        <p:spPr>
          <a:xfrm>
            <a:off x="457200" y="2286000"/>
            <a:ext cx="4038600" cy="2222500"/>
          </a:xfrm>
          <a:prstGeom prst="rect">
            <a:avLst/>
          </a:prstGeom>
        </p:spPr>
      </p:pic>
      <p:pic>
        <p:nvPicPr>
          <p:cNvPr id="6" name="Imagen 5"/>
          <p:cNvPicPr>
            <a:picLocks noChangeAspect="1"/>
          </p:cNvPicPr>
          <p:nvPr/>
        </p:nvPicPr>
        <p:blipFill>
          <a:blip r:embed="rId4"/>
          <a:stretch>
            <a:fillRect/>
          </a:stretch>
        </p:blipFill>
        <p:spPr>
          <a:xfrm>
            <a:off x="4572000" y="3352800"/>
            <a:ext cx="4279900" cy="29718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_tradnl" dirty="0"/>
          </a:p>
        </p:txBody>
      </p:sp>
      <p:sp>
        <p:nvSpPr>
          <p:cNvPr id="3" name="Título 2"/>
          <p:cNvSpPr>
            <a:spLocks noGrp="1"/>
          </p:cNvSpPr>
          <p:nvPr>
            <p:ph type="title"/>
          </p:nvPr>
        </p:nvSpPr>
        <p:spPr/>
        <p:txBody>
          <a:bodyPr/>
          <a:lstStyle/>
          <a:p>
            <a:endParaRPr lang="es-ES_tradnl"/>
          </a:p>
        </p:txBody>
      </p:sp>
      <p:pic>
        <p:nvPicPr>
          <p:cNvPr id="4" name="Imagen 3"/>
          <p:cNvPicPr>
            <a:picLocks noChangeAspect="1"/>
          </p:cNvPicPr>
          <p:nvPr/>
        </p:nvPicPr>
        <p:blipFill>
          <a:blip r:embed="rId2"/>
          <a:stretch>
            <a:fillRect/>
          </a:stretch>
        </p:blipFill>
        <p:spPr>
          <a:xfrm>
            <a:off x="762000" y="533400"/>
            <a:ext cx="7467600" cy="2806700"/>
          </a:xfrm>
          <a:prstGeom prst="rect">
            <a:avLst/>
          </a:prstGeom>
        </p:spPr>
      </p:pic>
      <p:pic>
        <p:nvPicPr>
          <p:cNvPr id="5" name="Imagen 4"/>
          <p:cNvPicPr>
            <a:picLocks noChangeAspect="1"/>
          </p:cNvPicPr>
          <p:nvPr/>
        </p:nvPicPr>
        <p:blipFill>
          <a:blip r:embed="rId3"/>
          <a:stretch>
            <a:fillRect/>
          </a:stretch>
        </p:blipFill>
        <p:spPr>
          <a:xfrm>
            <a:off x="2362200" y="3810000"/>
            <a:ext cx="4279900" cy="2590800"/>
          </a:xfrm>
          <a:prstGeom prst="rect">
            <a:avLst/>
          </a:prstGeom>
        </p:spPr>
      </p:pic>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dirty="0" smtClean="0"/>
              <a:t>Vitaminas</a:t>
            </a:r>
            <a:endParaRPr lang="es-E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44386" name="Picture 2"/>
          <p:cNvPicPr>
            <a:picLocks noGrp="1" noChangeAspect="1" noChangeArrowheads="1"/>
          </p:cNvPicPr>
          <p:nvPr>
            <p:ph idx="1"/>
          </p:nvPr>
        </p:nvPicPr>
        <p:blipFill>
          <a:blip r:embed="rId2"/>
          <a:srcRect/>
          <a:stretch>
            <a:fillRect/>
          </a:stretch>
        </p:blipFill>
        <p:spPr bwMode="auto">
          <a:xfrm>
            <a:off x="214282" y="285728"/>
            <a:ext cx="5086350" cy="1866900"/>
          </a:xfrm>
          <a:prstGeom prst="rect">
            <a:avLst/>
          </a:prstGeom>
          <a:noFill/>
          <a:ln w="9525">
            <a:noFill/>
            <a:miter lim="800000"/>
            <a:headEnd/>
            <a:tailEnd/>
          </a:ln>
          <a:effectLst/>
        </p:spPr>
      </p:pic>
      <p:pic>
        <p:nvPicPr>
          <p:cNvPr id="144387" name="Picture 3"/>
          <p:cNvPicPr>
            <a:picLocks noChangeAspect="1" noChangeArrowheads="1"/>
          </p:cNvPicPr>
          <p:nvPr/>
        </p:nvPicPr>
        <p:blipFill>
          <a:blip r:embed="rId3"/>
          <a:srcRect/>
          <a:stretch>
            <a:fillRect/>
          </a:stretch>
        </p:blipFill>
        <p:spPr bwMode="auto">
          <a:xfrm>
            <a:off x="1921790" y="3786190"/>
            <a:ext cx="6708835" cy="2657480"/>
          </a:xfrm>
          <a:prstGeom prst="rect">
            <a:avLst/>
          </a:prstGeom>
          <a:noFill/>
          <a:ln w="9525">
            <a:noFill/>
            <a:miter lim="800000"/>
            <a:headEnd/>
            <a:tailEnd/>
          </a:ln>
          <a:effectLst/>
        </p:spPr>
      </p:pic>
      <p:sp>
        <p:nvSpPr>
          <p:cNvPr id="6" name="5 CuadroTexto"/>
          <p:cNvSpPr txBox="1"/>
          <p:nvPr/>
        </p:nvSpPr>
        <p:spPr>
          <a:xfrm>
            <a:off x="1285852" y="2428868"/>
            <a:ext cx="6407267" cy="1477328"/>
          </a:xfrm>
          <a:prstGeom prst="rect">
            <a:avLst/>
          </a:prstGeom>
          <a:noFill/>
        </p:spPr>
        <p:txBody>
          <a:bodyPr wrap="none" rtlCol="0">
            <a:spAutoFit/>
          </a:bodyPr>
          <a:lstStyle/>
          <a:p>
            <a:r>
              <a:rPr lang="es-ES" dirty="0" smtClean="0"/>
              <a:t>Seguimiento 8 años</a:t>
            </a:r>
            <a:endParaRPr lang="en-US" dirty="0" smtClean="0"/>
          </a:p>
          <a:p>
            <a:r>
              <a:rPr lang="en-US" dirty="0" smtClean="0"/>
              <a:t>14 641  medicos  </a:t>
            </a:r>
            <a:r>
              <a:rPr lang="en-US" dirty="0" err="1" smtClean="0"/>
              <a:t>varones</a:t>
            </a:r>
            <a:r>
              <a:rPr lang="en-US" dirty="0" smtClean="0"/>
              <a:t> </a:t>
            </a:r>
            <a:r>
              <a:rPr lang="en-US" dirty="0" err="1" smtClean="0"/>
              <a:t>incluidos</a:t>
            </a:r>
            <a:endParaRPr lang="en-US" dirty="0" smtClean="0"/>
          </a:p>
          <a:p>
            <a:r>
              <a:rPr lang="en-US" dirty="0" smtClean="0"/>
              <a:t>&gt; 5o </a:t>
            </a:r>
            <a:r>
              <a:rPr lang="en-US" dirty="0" err="1" smtClean="0"/>
              <a:t>años</a:t>
            </a:r>
            <a:endParaRPr lang="en-US" dirty="0" smtClean="0"/>
          </a:p>
          <a:p>
            <a:r>
              <a:rPr lang="en-US" dirty="0" smtClean="0"/>
              <a:t>754 hombres (5.1%) con </a:t>
            </a:r>
            <a:r>
              <a:rPr lang="en-US" dirty="0" err="1" smtClean="0"/>
              <a:t>enfermedad</a:t>
            </a:r>
            <a:r>
              <a:rPr lang="en-US" dirty="0" smtClean="0"/>
              <a:t> cardiovascular </a:t>
            </a:r>
            <a:r>
              <a:rPr lang="en-US" dirty="0" err="1" smtClean="0"/>
              <a:t>prevalente</a:t>
            </a:r>
            <a:r>
              <a:rPr lang="en-US" dirty="0" smtClean="0"/>
              <a:t>.</a:t>
            </a:r>
          </a:p>
          <a:p>
            <a:endParaRPr lang="es-ES"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45410" name="Picture 2"/>
          <p:cNvPicPr>
            <a:picLocks noChangeAspect="1" noChangeArrowheads="1"/>
          </p:cNvPicPr>
          <p:nvPr/>
        </p:nvPicPr>
        <p:blipFill>
          <a:blip r:embed="rId3"/>
          <a:srcRect/>
          <a:stretch>
            <a:fillRect/>
          </a:stretch>
        </p:blipFill>
        <p:spPr bwMode="auto">
          <a:xfrm>
            <a:off x="214282" y="285728"/>
            <a:ext cx="5086350" cy="1981200"/>
          </a:xfrm>
          <a:prstGeom prst="rect">
            <a:avLst/>
          </a:prstGeom>
          <a:noFill/>
          <a:ln w="9525">
            <a:noFill/>
            <a:miter lim="800000"/>
            <a:headEnd/>
            <a:tailEnd/>
          </a:ln>
          <a:effectLst/>
        </p:spPr>
      </p:pic>
      <p:sp>
        <p:nvSpPr>
          <p:cNvPr id="5" name="4 Rectángulo"/>
          <p:cNvSpPr/>
          <p:nvPr/>
        </p:nvSpPr>
        <p:spPr>
          <a:xfrm>
            <a:off x="2928926" y="6488668"/>
            <a:ext cx="3163238" cy="369332"/>
          </a:xfrm>
          <a:prstGeom prst="rect">
            <a:avLst/>
          </a:prstGeom>
        </p:spPr>
        <p:txBody>
          <a:bodyPr wrap="none">
            <a:spAutoFit/>
          </a:bodyPr>
          <a:lstStyle/>
          <a:p>
            <a:r>
              <a:rPr lang="es-ES" i="1" dirty="0" smtClean="0"/>
              <a:t>JAMA. 2008;299(17):2027-2036</a:t>
            </a:r>
          </a:p>
        </p:txBody>
      </p:sp>
      <p:pic>
        <p:nvPicPr>
          <p:cNvPr id="145411" name="Picture 3"/>
          <p:cNvPicPr>
            <a:picLocks noGrp="1" noChangeAspect="1" noChangeArrowheads="1"/>
          </p:cNvPicPr>
          <p:nvPr>
            <p:ph idx="1"/>
          </p:nvPr>
        </p:nvPicPr>
        <p:blipFill>
          <a:blip r:embed="rId4"/>
          <a:srcRect/>
          <a:stretch>
            <a:fillRect/>
          </a:stretch>
        </p:blipFill>
        <p:spPr bwMode="auto">
          <a:xfrm>
            <a:off x="3929058" y="2857496"/>
            <a:ext cx="4905399" cy="3471513"/>
          </a:xfrm>
          <a:prstGeom prst="rect">
            <a:avLst/>
          </a:prstGeom>
          <a:noFill/>
          <a:ln w="9525">
            <a:noFill/>
            <a:miter lim="800000"/>
            <a:headEnd/>
            <a:tailEnd/>
          </a:ln>
          <a:effectLst/>
        </p:spPr>
      </p:pic>
      <p:sp>
        <p:nvSpPr>
          <p:cNvPr id="7" name="6 CuadroTexto"/>
          <p:cNvSpPr txBox="1"/>
          <p:nvPr/>
        </p:nvSpPr>
        <p:spPr>
          <a:xfrm>
            <a:off x="500034" y="2500306"/>
            <a:ext cx="3562065" cy="3139321"/>
          </a:xfrm>
          <a:prstGeom prst="rect">
            <a:avLst/>
          </a:prstGeom>
          <a:noFill/>
        </p:spPr>
        <p:txBody>
          <a:bodyPr wrap="none" rtlCol="0">
            <a:spAutoFit/>
          </a:bodyPr>
          <a:lstStyle/>
          <a:p>
            <a:r>
              <a:rPr lang="es-ES" dirty="0" smtClean="0"/>
              <a:t>5442 mujeres  profesionales  salud</a:t>
            </a:r>
          </a:p>
          <a:p>
            <a:endParaRPr lang="es-ES" dirty="0" smtClean="0"/>
          </a:p>
          <a:p>
            <a:r>
              <a:rPr lang="es-ES" dirty="0" smtClean="0"/>
              <a:t>&gt;42 años</a:t>
            </a:r>
          </a:p>
          <a:p>
            <a:endParaRPr lang="es-ES" dirty="0" smtClean="0"/>
          </a:p>
          <a:p>
            <a:r>
              <a:rPr lang="es-ES" dirty="0" smtClean="0"/>
              <a:t>Historia de ECV o &gt; 3 FRCV</a:t>
            </a:r>
          </a:p>
          <a:p>
            <a:endParaRPr lang="es-ES" dirty="0" smtClean="0"/>
          </a:p>
          <a:p>
            <a:r>
              <a:rPr lang="en-US" dirty="0" err="1" smtClean="0"/>
              <a:t>Una</a:t>
            </a:r>
            <a:r>
              <a:rPr lang="en-US" dirty="0" smtClean="0"/>
              <a:t> </a:t>
            </a:r>
            <a:r>
              <a:rPr lang="en-US" dirty="0" err="1" smtClean="0"/>
              <a:t>combinacion</a:t>
            </a:r>
            <a:r>
              <a:rPr lang="en-US" dirty="0" smtClean="0"/>
              <a:t> de2.5 mg de </a:t>
            </a:r>
          </a:p>
          <a:p>
            <a:r>
              <a:rPr lang="en-US" dirty="0" err="1" smtClean="0"/>
              <a:t>Acido</a:t>
            </a:r>
            <a:r>
              <a:rPr lang="en-US" dirty="0" smtClean="0"/>
              <a:t> </a:t>
            </a:r>
            <a:r>
              <a:rPr lang="en-US" dirty="0" err="1" smtClean="0"/>
              <a:t>folico</a:t>
            </a:r>
            <a:r>
              <a:rPr lang="en-US" dirty="0" smtClean="0"/>
              <a:t>, 50 mg of vitamin B6,</a:t>
            </a:r>
          </a:p>
          <a:p>
            <a:r>
              <a:rPr lang="en-US" dirty="0" smtClean="0"/>
              <a:t> y 1 mg vitamin </a:t>
            </a:r>
            <a:r>
              <a:rPr lang="es-ES" dirty="0" smtClean="0"/>
              <a:t>B12</a:t>
            </a:r>
          </a:p>
          <a:p>
            <a:endParaRPr lang="es-ES" dirty="0" smtClean="0"/>
          </a:p>
          <a:p>
            <a:r>
              <a:rPr lang="es-ES" dirty="0" smtClean="0"/>
              <a:t>7,3 años de seguimiento.</a:t>
            </a:r>
            <a:endParaRPr lang="es-ES"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p:cNvPicPr>
            <a:picLocks noGrp="1" noChangeAspect="1" noChangeArrowheads="1"/>
          </p:cNvPicPr>
          <p:nvPr>
            <p:ph idx="1"/>
          </p:nvPr>
        </p:nvPicPr>
        <p:blipFill>
          <a:blip r:embed="rId3"/>
          <a:srcRect/>
          <a:stretch>
            <a:fillRect/>
          </a:stretch>
        </p:blipFill>
        <p:spPr bwMode="auto">
          <a:xfrm>
            <a:off x="285720" y="142852"/>
            <a:ext cx="5400675" cy="2924175"/>
          </a:xfrm>
          <a:prstGeom prst="rect">
            <a:avLst/>
          </a:prstGeom>
          <a:noFill/>
          <a:ln w="9525">
            <a:noFill/>
            <a:miter lim="800000"/>
            <a:headEnd/>
            <a:tailEnd/>
          </a:ln>
          <a:effectLst/>
        </p:spPr>
      </p:pic>
      <p:pic>
        <p:nvPicPr>
          <p:cNvPr id="146435" name="Picture 3"/>
          <p:cNvPicPr>
            <a:picLocks noChangeAspect="1" noChangeArrowheads="1"/>
          </p:cNvPicPr>
          <p:nvPr/>
        </p:nvPicPr>
        <p:blipFill>
          <a:blip r:embed="rId4"/>
          <a:srcRect/>
          <a:stretch>
            <a:fillRect/>
          </a:stretch>
        </p:blipFill>
        <p:spPr bwMode="auto">
          <a:xfrm>
            <a:off x="857224" y="3500438"/>
            <a:ext cx="4015568" cy="2286016"/>
          </a:xfrm>
          <a:prstGeom prst="rect">
            <a:avLst/>
          </a:prstGeom>
          <a:noFill/>
          <a:ln w="9525">
            <a:noFill/>
            <a:miter lim="800000"/>
            <a:headEnd/>
            <a:tailEnd/>
          </a:ln>
          <a:effectLst/>
        </p:spPr>
      </p:pic>
      <p:pic>
        <p:nvPicPr>
          <p:cNvPr id="146436" name="Picture 4"/>
          <p:cNvPicPr>
            <a:picLocks noChangeAspect="1" noChangeArrowheads="1"/>
          </p:cNvPicPr>
          <p:nvPr/>
        </p:nvPicPr>
        <p:blipFill>
          <a:blip r:embed="rId5"/>
          <a:srcRect/>
          <a:stretch>
            <a:fillRect/>
          </a:stretch>
        </p:blipFill>
        <p:spPr bwMode="auto">
          <a:xfrm>
            <a:off x="6500826" y="2143116"/>
            <a:ext cx="2162175" cy="4238625"/>
          </a:xfrm>
          <a:prstGeom prst="rect">
            <a:avLst/>
          </a:prstGeom>
          <a:noFill/>
          <a:ln w="9525">
            <a:noFill/>
            <a:miter lim="800000"/>
            <a:headEnd/>
            <a:tailEnd/>
          </a:ln>
          <a:effectLst/>
        </p:spPr>
      </p:pic>
      <p:sp>
        <p:nvSpPr>
          <p:cNvPr id="7" name="6 CuadroTexto"/>
          <p:cNvSpPr txBox="1"/>
          <p:nvPr/>
        </p:nvSpPr>
        <p:spPr>
          <a:xfrm>
            <a:off x="6072198" y="428604"/>
            <a:ext cx="2559868" cy="923330"/>
          </a:xfrm>
          <a:prstGeom prst="rect">
            <a:avLst/>
          </a:prstGeom>
          <a:noFill/>
        </p:spPr>
        <p:txBody>
          <a:bodyPr wrap="none" rtlCol="0">
            <a:spAutoFit/>
          </a:bodyPr>
          <a:lstStyle/>
          <a:p>
            <a:r>
              <a:rPr lang="es-ES" dirty="0" smtClean="0"/>
              <a:t>1739 pacientes</a:t>
            </a:r>
          </a:p>
          <a:p>
            <a:r>
              <a:rPr lang="es-ES" dirty="0" smtClean="0"/>
              <a:t>5,4 años de seguimiento</a:t>
            </a:r>
          </a:p>
          <a:p>
            <a:endParaRPr lang="es-ES" dirty="0"/>
          </a:p>
        </p:txBody>
      </p:sp>
      <p:sp>
        <p:nvSpPr>
          <p:cNvPr id="8" name="7 Rectángulo"/>
          <p:cNvSpPr/>
          <p:nvPr/>
        </p:nvSpPr>
        <p:spPr>
          <a:xfrm>
            <a:off x="5786446" y="1142984"/>
            <a:ext cx="4572000" cy="923330"/>
          </a:xfrm>
          <a:prstGeom prst="rect">
            <a:avLst/>
          </a:prstGeom>
        </p:spPr>
        <p:txBody>
          <a:bodyPr>
            <a:spAutoFit/>
          </a:bodyPr>
          <a:lstStyle/>
          <a:p>
            <a:r>
              <a:rPr lang="en-US" dirty="0" smtClean="0"/>
              <a:t>La </a:t>
            </a:r>
            <a:r>
              <a:rPr lang="en-US" dirty="0" err="1" smtClean="0"/>
              <a:t>prevalencia</a:t>
            </a:r>
            <a:r>
              <a:rPr lang="en-US" dirty="0" smtClean="0"/>
              <a:t> global de  </a:t>
            </a:r>
          </a:p>
          <a:p>
            <a:r>
              <a:rPr lang="en-US" dirty="0" smtClean="0"/>
              <a:t>25-OH D &lt;15 </a:t>
            </a:r>
            <a:r>
              <a:rPr lang="en-US" dirty="0" err="1" smtClean="0"/>
              <a:t>ng</a:t>
            </a:r>
            <a:r>
              <a:rPr lang="en-US" dirty="0" smtClean="0"/>
              <a:t>/</a:t>
            </a:r>
            <a:r>
              <a:rPr lang="en-US" dirty="0" err="1" smtClean="0"/>
              <a:t>mL</a:t>
            </a:r>
            <a:r>
              <a:rPr lang="en-US" dirty="0" smtClean="0"/>
              <a:t> was 28%,</a:t>
            </a:r>
          </a:p>
          <a:p>
            <a:r>
              <a:rPr lang="en-US" dirty="0" smtClean="0"/>
              <a:t>Con un 9%  25-OH D&lt;10 </a:t>
            </a:r>
            <a:r>
              <a:rPr lang="en-US" dirty="0" err="1" smtClean="0"/>
              <a:t>ng</a:t>
            </a:r>
            <a:r>
              <a:rPr lang="en-US" dirty="0" smtClean="0"/>
              <a:t>/</a:t>
            </a:r>
            <a:r>
              <a:rPr lang="en-US" dirty="0" err="1" smtClean="0"/>
              <a:t>mL.</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Box 86"/>
          <p:cNvSpPr txBox="1">
            <a:spLocks noChangeArrowheads="1"/>
          </p:cNvSpPr>
          <p:nvPr/>
        </p:nvSpPr>
        <p:spPr bwMode="auto">
          <a:xfrm>
            <a:off x="1730375" y="6215063"/>
            <a:ext cx="3244850" cy="338137"/>
          </a:xfrm>
          <a:prstGeom prst="rect">
            <a:avLst/>
          </a:prstGeom>
          <a:noFill/>
          <a:ln w="9525">
            <a:noFill/>
            <a:miter lim="800000"/>
            <a:headEnd/>
            <a:tailEnd/>
          </a:ln>
        </p:spPr>
        <p:txBody>
          <a:bodyPr>
            <a:spAutoFit/>
          </a:bodyPr>
          <a:lstStyle/>
          <a:p>
            <a:pPr algn="ctr"/>
            <a:r>
              <a:rPr lang="en-US" sz="1600" b="1">
                <a:latin typeface="Calibri" pitchFamily="34" charset="0"/>
              </a:rPr>
              <a:t>Months</a:t>
            </a:r>
            <a:endParaRPr lang="nl-NL" sz="1600" b="1">
              <a:latin typeface="Calibri" pitchFamily="34" charset="0"/>
            </a:endParaRPr>
          </a:p>
        </p:txBody>
      </p:sp>
      <p:sp>
        <p:nvSpPr>
          <p:cNvPr id="13315" name="Title 98"/>
          <p:cNvSpPr>
            <a:spLocks/>
          </p:cNvSpPr>
          <p:nvPr/>
        </p:nvSpPr>
        <p:spPr bwMode="auto">
          <a:xfrm>
            <a:off x="615950" y="261938"/>
            <a:ext cx="8229600" cy="677862"/>
          </a:xfrm>
          <a:prstGeom prst="rect">
            <a:avLst/>
          </a:prstGeom>
          <a:noFill/>
          <a:ln w="9525">
            <a:noFill/>
            <a:miter lim="800000"/>
            <a:headEnd/>
            <a:tailEnd/>
          </a:ln>
        </p:spPr>
        <p:txBody>
          <a:bodyPr anchor="ctr"/>
          <a:lstStyle/>
          <a:p>
            <a:pPr algn="ctr"/>
            <a:r>
              <a:rPr lang="en-US" sz="4000" dirty="0" err="1" smtClean="0">
                <a:latin typeface="+mj-lt"/>
              </a:rPr>
              <a:t>Resultados</a:t>
            </a:r>
            <a:r>
              <a:rPr lang="en-US" sz="4000" dirty="0" smtClean="0">
                <a:latin typeface="+mj-lt"/>
              </a:rPr>
              <a:t> LDL</a:t>
            </a:r>
            <a:r>
              <a:rPr lang="en-US" sz="4000" dirty="0">
                <a:latin typeface="+mj-lt"/>
              </a:rPr>
              <a:t>-</a:t>
            </a:r>
            <a:r>
              <a:rPr lang="en-US" sz="4000" dirty="0" err="1" smtClean="0">
                <a:latin typeface="+mj-lt"/>
              </a:rPr>
              <a:t>colesterol</a:t>
            </a:r>
            <a:endParaRPr lang="nl-NL" sz="4000" dirty="0">
              <a:latin typeface="+mj-lt"/>
            </a:endParaRPr>
          </a:p>
        </p:txBody>
      </p:sp>
      <p:sp>
        <p:nvSpPr>
          <p:cNvPr id="13316" name="TextBox 99"/>
          <p:cNvSpPr txBox="1">
            <a:spLocks noChangeArrowheads="1"/>
          </p:cNvSpPr>
          <p:nvPr/>
        </p:nvSpPr>
        <p:spPr bwMode="auto">
          <a:xfrm>
            <a:off x="430213" y="6502400"/>
            <a:ext cx="2071687" cy="307975"/>
          </a:xfrm>
          <a:prstGeom prst="rect">
            <a:avLst/>
          </a:prstGeom>
          <a:noFill/>
          <a:ln w="9525">
            <a:noFill/>
            <a:miter lim="800000"/>
            <a:headEnd/>
            <a:tailEnd/>
          </a:ln>
        </p:spPr>
        <p:txBody>
          <a:bodyPr>
            <a:spAutoFit/>
          </a:bodyPr>
          <a:lstStyle/>
          <a:p>
            <a:r>
              <a:rPr lang="en-US" sz="1400" b="1">
                <a:solidFill>
                  <a:srgbClr val="FFC000"/>
                </a:solidFill>
                <a:latin typeface="Calibri" pitchFamily="34" charset="0"/>
              </a:rPr>
              <a:t>ENHANCE</a:t>
            </a:r>
            <a:endParaRPr lang="nl-NL" sz="1400" b="1">
              <a:solidFill>
                <a:srgbClr val="FFC000"/>
              </a:solidFill>
              <a:latin typeface="Calibri" pitchFamily="34" charset="0"/>
            </a:endParaRPr>
          </a:p>
        </p:txBody>
      </p:sp>
      <p:grpSp>
        <p:nvGrpSpPr>
          <p:cNvPr id="2" name="Group 130"/>
          <p:cNvGrpSpPr>
            <a:grpSpLocks/>
          </p:cNvGrpSpPr>
          <p:nvPr/>
        </p:nvGrpSpPr>
        <p:grpSpPr bwMode="auto">
          <a:xfrm>
            <a:off x="6350000" y="5854700"/>
            <a:ext cx="2490788" cy="658813"/>
            <a:chOff x="3594" y="1317"/>
            <a:chExt cx="1569" cy="415"/>
          </a:xfrm>
        </p:grpSpPr>
        <p:sp>
          <p:nvSpPr>
            <p:cNvPr id="90" name="TextBox 89"/>
            <p:cNvSpPr txBox="1"/>
            <p:nvPr/>
          </p:nvSpPr>
          <p:spPr>
            <a:xfrm>
              <a:off x="4052" y="1327"/>
              <a:ext cx="1104" cy="225"/>
            </a:xfrm>
            <a:prstGeom prst="rect">
              <a:avLst/>
            </a:prstGeom>
            <a:noFill/>
            <a:scene3d>
              <a:camera prst="orthographicFront"/>
              <a:lightRig rig="threePt" dir="t"/>
            </a:scene3d>
            <a:sp3d>
              <a:bevelT w="165100" prst="coolSlant"/>
            </a:sp3d>
          </p:spPr>
          <p:txBody>
            <a:bodyPr>
              <a:spAutoFit/>
            </a:bodyPr>
            <a:lstStyle/>
            <a:p>
              <a:pPr fontAlgn="auto">
                <a:spcBef>
                  <a:spcPts val="0"/>
                </a:spcBef>
                <a:spcAft>
                  <a:spcPts val="0"/>
                </a:spcAft>
                <a:defRPr/>
              </a:pPr>
              <a:r>
                <a:rPr lang="en-US" b="1" dirty="0" err="1">
                  <a:latin typeface="+mn-lt"/>
                  <a:cs typeface="+mn-cs"/>
                </a:rPr>
                <a:t>Simva</a:t>
              </a:r>
              <a:endParaRPr lang="nl-NL" b="1" dirty="0">
                <a:latin typeface="+mn-lt"/>
                <a:cs typeface="+mn-cs"/>
              </a:endParaRPr>
            </a:p>
          </p:txBody>
        </p:sp>
        <p:sp>
          <p:nvSpPr>
            <p:cNvPr id="91" name="TextBox 90"/>
            <p:cNvSpPr txBox="1"/>
            <p:nvPr/>
          </p:nvSpPr>
          <p:spPr>
            <a:xfrm>
              <a:off x="4052" y="1502"/>
              <a:ext cx="1104" cy="224"/>
            </a:xfrm>
            <a:prstGeom prst="rect">
              <a:avLst/>
            </a:prstGeom>
            <a:noFill/>
            <a:scene3d>
              <a:camera prst="orthographicFront"/>
              <a:lightRig rig="threePt" dir="t"/>
            </a:scene3d>
            <a:sp3d>
              <a:bevelT w="165100" prst="coolSlant"/>
            </a:sp3d>
          </p:spPr>
          <p:txBody>
            <a:bodyPr>
              <a:spAutoFit/>
            </a:bodyPr>
            <a:lstStyle/>
            <a:p>
              <a:pPr fontAlgn="auto">
                <a:spcBef>
                  <a:spcPts val="0"/>
                </a:spcBef>
                <a:spcAft>
                  <a:spcPts val="0"/>
                </a:spcAft>
                <a:defRPr/>
              </a:pPr>
              <a:r>
                <a:rPr lang="en-US" b="1" dirty="0" err="1">
                  <a:latin typeface="+mn-lt"/>
                  <a:cs typeface="+mn-cs"/>
                </a:rPr>
                <a:t>Eze-Simva</a:t>
              </a:r>
              <a:endParaRPr lang="nl-NL" b="1" dirty="0">
                <a:latin typeface="+mn-lt"/>
                <a:cs typeface="+mn-cs"/>
              </a:endParaRPr>
            </a:p>
          </p:txBody>
        </p:sp>
        <p:cxnSp>
          <p:nvCxnSpPr>
            <p:cNvPr id="92" name="Straight Connector 91"/>
            <p:cNvCxnSpPr/>
            <p:nvPr/>
          </p:nvCxnSpPr>
          <p:spPr>
            <a:xfrm>
              <a:off x="3603" y="1449"/>
              <a:ext cx="367" cy="1"/>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603" y="1653"/>
              <a:ext cx="367" cy="1"/>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3759" y="1606"/>
              <a:ext cx="82" cy="82"/>
            </a:xfrm>
            <a:prstGeom prst="triangl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5" name="Oval 94"/>
            <p:cNvSpPr/>
            <p:nvPr/>
          </p:nvSpPr>
          <p:spPr>
            <a:xfrm>
              <a:off x="3766" y="1420"/>
              <a:ext cx="55" cy="49"/>
            </a:xfrm>
            <a:prstGeom prst="ellipse">
              <a:avLst/>
            </a:prstGeom>
            <a:solidFill>
              <a:srgbClr val="BFD4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cxnSp>
        <p:nvCxnSpPr>
          <p:cNvPr id="5" name="Straight Connector 4"/>
          <p:cNvCxnSpPr/>
          <p:nvPr/>
        </p:nvCxnSpPr>
        <p:spPr>
          <a:xfrm>
            <a:off x="1174750" y="5749925"/>
            <a:ext cx="4217988"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934243" y="3640931"/>
            <a:ext cx="4216400"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68872" y="3026260"/>
            <a:ext cx="2201808" cy="389012"/>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3112" y="4323110"/>
            <a:ext cx="455038" cy="6555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18841" y="4388469"/>
            <a:ext cx="453541" cy="1470"/>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73039" y="4388469"/>
            <a:ext cx="453542" cy="1470"/>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27224" y="4388469"/>
            <a:ext cx="388442" cy="1470"/>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6315" y="4388469"/>
            <a:ext cx="453542" cy="1470"/>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70545" y="4323110"/>
            <a:ext cx="454307" cy="6555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24680" y="4323110"/>
            <a:ext cx="452827" cy="6555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77382" y="4258588"/>
            <a:ext cx="389949" cy="130224"/>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13329" name="Oval 25"/>
          <p:cNvPicPr>
            <a:picLocks noChangeArrowheads="1"/>
          </p:cNvPicPr>
          <p:nvPr/>
        </p:nvPicPr>
        <p:blipFill>
          <a:blip r:embed="rId2"/>
          <a:srcRect/>
          <a:stretch>
            <a:fillRect/>
          </a:stretch>
        </p:blipFill>
        <p:spPr bwMode="auto">
          <a:xfrm>
            <a:off x="1519238" y="4270375"/>
            <a:ext cx="111125" cy="106363"/>
          </a:xfrm>
          <a:prstGeom prst="rect">
            <a:avLst/>
          </a:prstGeom>
          <a:noFill/>
          <a:ln w="9525">
            <a:noFill/>
            <a:miter lim="800000"/>
            <a:headEnd/>
            <a:tailEnd/>
          </a:ln>
        </p:spPr>
      </p:pic>
      <p:sp>
        <p:nvSpPr>
          <p:cNvPr id="13330" name="Text Box 35"/>
          <p:cNvSpPr txBox="1">
            <a:spLocks noChangeArrowheads="1"/>
          </p:cNvSpPr>
          <p:nvPr/>
        </p:nvSpPr>
        <p:spPr bwMode="auto">
          <a:xfrm>
            <a:off x="1546225" y="4300538"/>
            <a:ext cx="63500" cy="523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31" name="Oval 26"/>
          <p:cNvPicPr>
            <a:picLocks noChangeArrowheads="1"/>
          </p:cNvPicPr>
          <p:nvPr/>
        </p:nvPicPr>
        <p:blipFill>
          <a:blip r:embed="rId3"/>
          <a:srcRect/>
          <a:stretch>
            <a:fillRect/>
          </a:stretch>
        </p:blipFill>
        <p:spPr bwMode="auto">
          <a:xfrm>
            <a:off x="1952625" y="4337050"/>
            <a:ext cx="114300" cy="104775"/>
          </a:xfrm>
          <a:prstGeom prst="rect">
            <a:avLst/>
          </a:prstGeom>
          <a:noFill/>
          <a:ln w="9525">
            <a:noFill/>
            <a:miter lim="800000"/>
            <a:headEnd/>
            <a:tailEnd/>
          </a:ln>
        </p:spPr>
      </p:pic>
      <p:sp>
        <p:nvSpPr>
          <p:cNvPr id="13332" name="Text Box 38"/>
          <p:cNvSpPr txBox="1">
            <a:spLocks noChangeArrowheads="1"/>
          </p:cNvSpPr>
          <p:nvPr/>
        </p:nvSpPr>
        <p:spPr bwMode="auto">
          <a:xfrm>
            <a:off x="1982788" y="4364038"/>
            <a:ext cx="61912" cy="53975"/>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33" name="Oval 27"/>
          <p:cNvPicPr>
            <a:picLocks noChangeArrowheads="1"/>
          </p:cNvPicPr>
          <p:nvPr/>
        </p:nvPicPr>
        <p:blipFill>
          <a:blip r:embed="rId4"/>
          <a:srcRect/>
          <a:stretch>
            <a:fillRect/>
          </a:stretch>
        </p:blipFill>
        <p:spPr bwMode="auto">
          <a:xfrm>
            <a:off x="2389188" y="4332288"/>
            <a:ext cx="115887" cy="98425"/>
          </a:xfrm>
          <a:prstGeom prst="rect">
            <a:avLst/>
          </a:prstGeom>
          <a:noFill/>
          <a:ln w="9525">
            <a:noFill/>
            <a:miter lim="800000"/>
            <a:headEnd/>
            <a:tailEnd/>
          </a:ln>
        </p:spPr>
      </p:pic>
      <p:sp>
        <p:nvSpPr>
          <p:cNvPr id="13334" name="Text Box 41"/>
          <p:cNvSpPr txBox="1">
            <a:spLocks noChangeArrowheads="1"/>
          </p:cNvSpPr>
          <p:nvPr/>
        </p:nvSpPr>
        <p:spPr bwMode="auto">
          <a:xfrm>
            <a:off x="2420938" y="4357688"/>
            <a:ext cx="61912" cy="523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35" name="Oval 28"/>
          <p:cNvPicPr>
            <a:picLocks noChangeArrowheads="1"/>
          </p:cNvPicPr>
          <p:nvPr/>
        </p:nvPicPr>
        <p:blipFill>
          <a:blip r:embed="rId5"/>
          <a:srcRect/>
          <a:stretch>
            <a:fillRect/>
          </a:stretch>
        </p:blipFill>
        <p:spPr bwMode="auto">
          <a:xfrm>
            <a:off x="2820988" y="4316413"/>
            <a:ext cx="115887" cy="104775"/>
          </a:xfrm>
          <a:prstGeom prst="rect">
            <a:avLst/>
          </a:prstGeom>
          <a:noFill/>
          <a:ln w="9525">
            <a:noFill/>
            <a:miter lim="800000"/>
            <a:headEnd/>
            <a:tailEnd/>
          </a:ln>
        </p:spPr>
      </p:pic>
      <p:sp>
        <p:nvSpPr>
          <p:cNvPr id="13336" name="Text Box 44"/>
          <p:cNvSpPr txBox="1">
            <a:spLocks noChangeArrowheads="1"/>
          </p:cNvSpPr>
          <p:nvPr/>
        </p:nvSpPr>
        <p:spPr bwMode="auto">
          <a:xfrm>
            <a:off x="2851150" y="4346575"/>
            <a:ext cx="61913" cy="53975"/>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37" name="Oval 29"/>
          <p:cNvPicPr>
            <a:picLocks noChangeArrowheads="1"/>
          </p:cNvPicPr>
          <p:nvPr/>
        </p:nvPicPr>
        <p:blipFill>
          <a:blip r:embed="rId4"/>
          <a:srcRect/>
          <a:stretch>
            <a:fillRect/>
          </a:stretch>
        </p:blipFill>
        <p:spPr bwMode="auto">
          <a:xfrm>
            <a:off x="3297238" y="4332288"/>
            <a:ext cx="115887" cy="98425"/>
          </a:xfrm>
          <a:prstGeom prst="rect">
            <a:avLst/>
          </a:prstGeom>
          <a:noFill/>
          <a:ln w="9525">
            <a:noFill/>
            <a:miter lim="800000"/>
            <a:headEnd/>
            <a:tailEnd/>
          </a:ln>
        </p:spPr>
      </p:pic>
      <p:sp>
        <p:nvSpPr>
          <p:cNvPr id="13338" name="Text Box 47"/>
          <p:cNvSpPr txBox="1">
            <a:spLocks noChangeArrowheads="1"/>
          </p:cNvSpPr>
          <p:nvPr/>
        </p:nvSpPr>
        <p:spPr bwMode="auto">
          <a:xfrm>
            <a:off x="3324225" y="4357688"/>
            <a:ext cx="61913" cy="523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39" name="Oval 30"/>
          <p:cNvPicPr>
            <a:picLocks noChangeArrowheads="1"/>
          </p:cNvPicPr>
          <p:nvPr/>
        </p:nvPicPr>
        <p:blipFill>
          <a:blip r:embed="rId6"/>
          <a:srcRect/>
          <a:stretch>
            <a:fillRect/>
          </a:stretch>
        </p:blipFill>
        <p:spPr bwMode="auto">
          <a:xfrm>
            <a:off x="5030788" y="4187825"/>
            <a:ext cx="114300" cy="104775"/>
          </a:xfrm>
          <a:prstGeom prst="rect">
            <a:avLst/>
          </a:prstGeom>
          <a:noFill/>
          <a:ln w="9525">
            <a:noFill/>
            <a:miter lim="800000"/>
            <a:headEnd/>
            <a:tailEnd/>
          </a:ln>
        </p:spPr>
      </p:pic>
      <p:sp>
        <p:nvSpPr>
          <p:cNvPr id="13340" name="Text Box 50"/>
          <p:cNvSpPr txBox="1">
            <a:spLocks noChangeArrowheads="1"/>
          </p:cNvSpPr>
          <p:nvPr/>
        </p:nvSpPr>
        <p:spPr bwMode="auto">
          <a:xfrm>
            <a:off x="5057775" y="4214813"/>
            <a:ext cx="61913" cy="53975"/>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41" name="Oval 31"/>
          <p:cNvPicPr>
            <a:picLocks noChangeArrowheads="1"/>
          </p:cNvPicPr>
          <p:nvPr/>
        </p:nvPicPr>
        <p:blipFill>
          <a:blip r:embed="rId4"/>
          <a:srcRect/>
          <a:stretch>
            <a:fillRect/>
          </a:stretch>
        </p:blipFill>
        <p:spPr bwMode="auto">
          <a:xfrm>
            <a:off x="4597400" y="4332288"/>
            <a:ext cx="117475" cy="98425"/>
          </a:xfrm>
          <a:prstGeom prst="rect">
            <a:avLst/>
          </a:prstGeom>
          <a:noFill/>
          <a:ln w="9525">
            <a:noFill/>
            <a:miter lim="800000"/>
            <a:headEnd/>
            <a:tailEnd/>
          </a:ln>
        </p:spPr>
      </p:pic>
      <p:sp>
        <p:nvSpPr>
          <p:cNvPr id="13342" name="Text Box 53"/>
          <p:cNvSpPr txBox="1">
            <a:spLocks noChangeArrowheads="1"/>
          </p:cNvSpPr>
          <p:nvPr/>
        </p:nvSpPr>
        <p:spPr bwMode="auto">
          <a:xfrm>
            <a:off x="4625975" y="4357688"/>
            <a:ext cx="63500" cy="523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43" name="Oval 32"/>
          <p:cNvPicPr>
            <a:picLocks noChangeArrowheads="1"/>
          </p:cNvPicPr>
          <p:nvPr/>
        </p:nvPicPr>
        <p:blipFill>
          <a:blip r:embed="rId7"/>
          <a:srcRect/>
          <a:stretch>
            <a:fillRect/>
          </a:stretch>
        </p:blipFill>
        <p:spPr bwMode="auto">
          <a:xfrm>
            <a:off x="4143375" y="4276725"/>
            <a:ext cx="117475" cy="104775"/>
          </a:xfrm>
          <a:prstGeom prst="rect">
            <a:avLst/>
          </a:prstGeom>
          <a:noFill/>
          <a:ln w="9525">
            <a:noFill/>
            <a:miter lim="800000"/>
            <a:headEnd/>
            <a:tailEnd/>
          </a:ln>
        </p:spPr>
      </p:pic>
      <p:sp>
        <p:nvSpPr>
          <p:cNvPr id="13344" name="Text Box 56"/>
          <p:cNvSpPr txBox="1">
            <a:spLocks noChangeArrowheads="1"/>
          </p:cNvSpPr>
          <p:nvPr/>
        </p:nvSpPr>
        <p:spPr bwMode="auto">
          <a:xfrm>
            <a:off x="4175125" y="4303713"/>
            <a:ext cx="61913" cy="55562"/>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45" name="Oval 33"/>
          <p:cNvPicPr>
            <a:picLocks noChangeArrowheads="1"/>
          </p:cNvPicPr>
          <p:nvPr/>
        </p:nvPicPr>
        <p:blipFill>
          <a:blip r:embed="rId4"/>
          <a:srcRect/>
          <a:stretch>
            <a:fillRect/>
          </a:stretch>
        </p:blipFill>
        <p:spPr bwMode="auto">
          <a:xfrm>
            <a:off x="3751263" y="4343400"/>
            <a:ext cx="115887" cy="98425"/>
          </a:xfrm>
          <a:prstGeom prst="rect">
            <a:avLst/>
          </a:prstGeom>
          <a:noFill/>
          <a:ln w="9525">
            <a:noFill/>
            <a:miter lim="800000"/>
            <a:headEnd/>
            <a:tailEnd/>
          </a:ln>
        </p:spPr>
      </p:pic>
      <p:sp>
        <p:nvSpPr>
          <p:cNvPr id="13346" name="Text Box 59"/>
          <p:cNvSpPr txBox="1">
            <a:spLocks noChangeArrowheads="1"/>
          </p:cNvSpPr>
          <p:nvPr/>
        </p:nvSpPr>
        <p:spPr bwMode="auto">
          <a:xfrm>
            <a:off x="3783013" y="4368800"/>
            <a:ext cx="61912" cy="53975"/>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sp>
        <p:nvSpPr>
          <p:cNvPr id="35" name="Oval 34"/>
          <p:cNvSpPr/>
          <p:nvPr/>
        </p:nvSpPr>
        <p:spPr>
          <a:xfrm>
            <a:off x="1133475" y="2117725"/>
            <a:ext cx="87313" cy="76200"/>
          </a:xfrm>
          <a:prstGeom prst="ellipse">
            <a:avLst/>
          </a:prstGeom>
          <a:solidFill>
            <a:srgbClr val="BFD4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37" name="Straight Connector 36"/>
          <p:cNvCxnSpPr>
            <a:stCxn id="35" idx="0"/>
          </p:cNvCxnSpPr>
          <p:nvPr/>
        </p:nvCxnSpPr>
        <p:spPr>
          <a:xfrm rot="16200000" flipH="1">
            <a:off x="-183363" y="3481492"/>
            <a:ext cx="3108435" cy="386936"/>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563112" y="5166797"/>
            <a:ext cx="455038" cy="64669"/>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18841" y="5166797"/>
            <a:ext cx="453541" cy="64669"/>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73039" y="5231295"/>
            <a:ext cx="453542" cy="1447"/>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27258" y="5166797"/>
            <a:ext cx="389206" cy="64669"/>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16315" y="5166558"/>
            <a:ext cx="453542" cy="1425"/>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70545" y="5101675"/>
            <a:ext cx="454307" cy="64669"/>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4680" y="5101422"/>
            <a:ext cx="452827" cy="1424"/>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78185" y="5101422"/>
            <a:ext cx="389930" cy="1424"/>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13357" name="Isosceles Triangle 53"/>
          <p:cNvPicPr>
            <a:picLocks noChangeArrowheads="1"/>
          </p:cNvPicPr>
          <p:nvPr/>
        </p:nvPicPr>
        <p:blipFill>
          <a:blip r:embed="rId8"/>
          <a:srcRect/>
          <a:stretch>
            <a:fillRect/>
          </a:stretch>
        </p:blipFill>
        <p:spPr bwMode="auto">
          <a:xfrm>
            <a:off x="1092200" y="2101850"/>
            <a:ext cx="155575" cy="153988"/>
          </a:xfrm>
          <a:prstGeom prst="rect">
            <a:avLst/>
          </a:prstGeom>
          <a:noFill/>
          <a:ln w="9525">
            <a:noFill/>
            <a:miter lim="800000"/>
            <a:headEnd/>
            <a:tailEnd/>
          </a:ln>
        </p:spPr>
      </p:pic>
      <p:sp>
        <p:nvSpPr>
          <p:cNvPr id="13358" name="Text Box 72"/>
          <p:cNvSpPr txBox="1">
            <a:spLocks noChangeArrowheads="1"/>
          </p:cNvSpPr>
          <p:nvPr/>
        </p:nvSpPr>
        <p:spPr bwMode="auto">
          <a:xfrm>
            <a:off x="1141413" y="2181225"/>
            <a:ext cx="65087" cy="65088"/>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59" name="Isosceles Triangle 54"/>
          <p:cNvPicPr>
            <a:picLocks noChangeArrowheads="1"/>
          </p:cNvPicPr>
          <p:nvPr/>
        </p:nvPicPr>
        <p:blipFill>
          <a:blip r:embed="rId9"/>
          <a:srcRect/>
          <a:stretch>
            <a:fillRect/>
          </a:stretch>
        </p:blipFill>
        <p:spPr bwMode="auto">
          <a:xfrm>
            <a:off x="1481138" y="5084763"/>
            <a:ext cx="160337" cy="155575"/>
          </a:xfrm>
          <a:prstGeom prst="rect">
            <a:avLst/>
          </a:prstGeom>
          <a:noFill/>
          <a:ln w="9525">
            <a:noFill/>
            <a:miter lim="800000"/>
            <a:headEnd/>
            <a:tailEnd/>
          </a:ln>
        </p:spPr>
      </p:pic>
      <p:sp>
        <p:nvSpPr>
          <p:cNvPr id="13360" name="Text Box 75"/>
          <p:cNvSpPr txBox="1">
            <a:spLocks noChangeArrowheads="1"/>
          </p:cNvSpPr>
          <p:nvPr/>
        </p:nvSpPr>
        <p:spPr bwMode="auto">
          <a:xfrm>
            <a:off x="1530350" y="5165725"/>
            <a:ext cx="66675" cy="65088"/>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61" name="Isosceles Triangle 55"/>
          <p:cNvPicPr>
            <a:picLocks noChangeArrowheads="1"/>
          </p:cNvPicPr>
          <p:nvPr/>
        </p:nvPicPr>
        <p:blipFill>
          <a:blip r:embed="rId9"/>
          <a:srcRect/>
          <a:stretch>
            <a:fillRect/>
          </a:stretch>
        </p:blipFill>
        <p:spPr bwMode="auto">
          <a:xfrm>
            <a:off x="1935163" y="5084763"/>
            <a:ext cx="161925" cy="155575"/>
          </a:xfrm>
          <a:prstGeom prst="rect">
            <a:avLst/>
          </a:prstGeom>
          <a:noFill/>
          <a:ln w="9525">
            <a:noFill/>
            <a:miter lim="800000"/>
            <a:headEnd/>
            <a:tailEnd/>
          </a:ln>
        </p:spPr>
      </p:pic>
      <p:sp>
        <p:nvSpPr>
          <p:cNvPr id="13362" name="Text Box 78"/>
          <p:cNvSpPr txBox="1">
            <a:spLocks noChangeArrowheads="1"/>
          </p:cNvSpPr>
          <p:nvPr/>
        </p:nvSpPr>
        <p:spPr bwMode="auto">
          <a:xfrm>
            <a:off x="1985963" y="5165725"/>
            <a:ext cx="65087" cy="65088"/>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63" name="Isosceles Triangle 56"/>
          <p:cNvPicPr>
            <a:picLocks noChangeArrowheads="1"/>
          </p:cNvPicPr>
          <p:nvPr/>
        </p:nvPicPr>
        <p:blipFill>
          <a:blip r:embed="rId10"/>
          <a:srcRect/>
          <a:stretch>
            <a:fillRect/>
          </a:stretch>
        </p:blipFill>
        <p:spPr bwMode="auto">
          <a:xfrm>
            <a:off x="2389188" y="5149850"/>
            <a:ext cx="160337" cy="155575"/>
          </a:xfrm>
          <a:prstGeom prst="rect">
            <a:avLst/>
          </a:prstGeom>
          <a:noFill/>
          <a:ln w="9525">
            <a:noFill/>
            <a:miter lim="800000"/>
            <a:headEnd/>
            <a:tailEnd/>
          </a:ln>
        </p:spPr>
      </p:pic>
      <p:sp>
        <p:nvSpPr>
          <p:cNvPr id="13364" name="Text Box 81"/>
          <p:cNvSpPr txBox="1">
            <a:spLocks noChangeArrowheads="1"/>
          </p:cNvSpPr>
          <p:nvPr/>
        </p:nvSpPr>
        <p:spPr bwMode="auto">
          <a:xfrm>
            <a:off x="2439988" y="5230813"/>
            <a:ext cx="65087" cy="650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65" name="Isosceles Triangle 57"/>
          <p:cNvPicPr>
            <a:picLocks noChangeArrowheads="1"/>
          </p:cNvPicPr>
          <p:nvPr/>
        </p:nvPicPr>
        <p:blipFill>
          <a:blip r:embed="rId8"/>
          <a:srcRect/>
          <a:stretch>
            <a:fillRect/>
          </a:stretch>
        </p:blipFill>
        <p:spPr bwMode="auto">
          <a:xfrm>
            <a:off x="2782888" y="5149850"/>
            <a:ext cx="153987" cy="155575"/>
          </a:xfrm>
          <a:prstGeom prst="rect">
            <a:avLst/>
          </a:prstGeom>
          <a:noFill/>
          <a:ln w="9525">
            <a:noFill/>
            <a:miter lim="800000"/>
            <a:headEnd/>
            <a:tailEnd/>
          </a:ln>
        </p:spPr>
      </p:pic>
      <p:sp>
        <p:nvSpPr>
          <p:cNvPr id="13366" name="Text Box 84"/>
          <p:cNvSpPr txBox="1">
            <a:spLocks noChangeArrowheads="1"/>
          </p:cNvSpPr>
          <p:nvPr/>
        </p:nvSpPr>
        <p:spPr bwMode="auto">
          <a:xfrm>
            <a:off x="2830513" y="5230813"/>
            <a:ext cx="63500" cy="650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67" name="Isosceles Triangle 58"/>
          <p:cNvPicPr>
            <a:picLocks noChangeArrowheads="1"/>
          </p:cNvPicPr>
          <p:nvPr/>
        </p:nvPicPr>
        <p:blipFill>
          <a:blip r:embed="rId8"/>
          <a:srcRect/>
          <a:stretch>
            <a:fillRect/>
          </a:stretch>
        </p:blipFill>
        <p:spPr bwMode="auto">
          <a:xfrm>
            <a:off x="3236913" y="5084763"/>
            <a:ext cx="153987" cy="155575"/>
          </a:xfrm>
          <a:prstGeom prst="rect">
            <a:avLst/>
          </a:prstGeom>
          <a:noFill/>
          <a:ln w="9525">
            <a:noFill/>
            <a:miter lim="800000"/>
            <a:headEnd/>
            <a:tailEnd/>
          </a:ln>
        </p:spPr>
      </p:pic>
      <p:sp>
        <p:nvSpPr>
          <p:cNvPr id="13368" name="Text Box 87"/>
          <p:cNvSpPr txBox="1">
            <a:spLocks noChangeArrowheads="1"/>
          </p:cNvSpPr>
          <p:nvPr/>
        </p:nvSpPr>
        <p:spPr bwMode="auto">
          <a:xfrm>
            <a:off x="3284538" y="5165725"/>
            <a:ext cx="65087" cy="65088"/>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69" name="Isosceles Triangle 59"/>
          <p:cNvPicPr>
            <a:picLocks noChangeArrowheads="1"/>
          </p:cNvPicPr>
          <p:nvPr/>
        </p:nvPicPr>
        <p:blipFill>
          <a:blip r:embed="rId8"/>
          <a:srcRect/>
          <a:stretch>
            <a:fillRect/>
          </a:stretch>
        </p:blipFill>
        <p:spPr bwMode="auto">
          <a:xfrm>
            <a:off x="3689350" y="5084763"/>
            <a:ext cx="155575" cy="155575"/>
          </a:xfrm>
          <a:prstGeom prst="rect">
            <a:avLst/>
          </a:prstGeom>
          <a:noFill/>
          <a:ln w="9525">
            <a:noFill/>
            <a:miter lim="800000"/>
            <a:headEnd/>
            <a:tailEnd/>
          </a:ln>
        </p:spPr>
      </p:pic>
      <p:sp>
        <p:nvSpPr>
          <p:cNvPr id="13370" name="Text Box 90"/>
          <p:cNvSpPr txBox="1">
            <a:spLocks noChangeArrowheads="1"/>
          </p:cNvSpPr>
          <p:nvPr/>
        </p:nvSpPr>
        <p:spPr bwMode="auto">
          <a:xfrm>
            <a:off x="3736975" y="5165725"/>
            <a:ext cx="65088" cy="65088"/>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71" name="Isosceles Triangle 60"/>
          <p:cNvPicPr>
            <a:picLocks noChangeArrowheads="1"/>
          </p:cNvPicPr>
          <p:nvPr/>
        </p:nvPicPr>
        <p:blipFill>
          <a:blip r:embed="rId11"/>
          <a:srcRect/>
          <a:stretch>
            <a:fillRect/>
          </a:stretch>
        </p:blipFill>
        <p:spPr bwMode="auto">
          <a:xfrm>
            <a:off x="4100513" y="5018088"/>
            <a:ext cx="160337" cy="161925"/>
          </a:xfrm>
          <a:prstGeom prst="rect">
            <a:avLst/>
          </a:prstGeom>
          <a:noFill/>
          <a:ln w="9525">
            <a:noFill/>
            <a:miter lim="800000"/>
            <a:headEnd/>
            <a:tailEnd/>
          </a:ln>
        </p:spPr>
      </p:pic>
      <p:sp>
        <p:nvSpPr>
          <p:cNvPr id="13372" name="Text Box 93"/>
          <p:cNvSpPr txBox="1">
            <a:spLocks noChangeArrowheads="1"/>
          </p:cNvSpPr>
          <p:nvPr/>
        </p:nvSpPr>
        <p:spPr bwMode="auto">
          <a:xfrm>
            <a:off x="4151313" y="5100638"/>
            <a:ext cx="65087" cy="650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73" name="Isosceles Triangle 61"/>
          <p:cNvPicPr>
            <a:picLocks noChangeArrowheads="1"/>
          </p:cNvPicPr>
          <p:nvPr/>
        </p:nvPicPr>
        <p:blipFill>
          <a:blip r:embed="rId11"/>
          <a:srcRect/>
          <a:stretch>
            <a:fillRect/>
          </a:stretch>
        </p:blipFill>
        <p:spPr bwMode="auto">
          <a:xfrm>
            <a:off x="4532313" y="5018088"/>
            <a:ext cx="158750" cy="161925"/>
          </a:xfrm>
          <a:prstGeom prst="rect">
            <a:avLst/>
          </a:prstGeom>
          <a:noFill/>
          <a:ln w="9525">
            <a:noFill/>
            <a:miter lim="800000"/>
            <a:headEnd/>
            <a:tailEnd/>
          </a:ln>
        </p:spPr>
      </p:pic>
      <p:sp>
        <p:nvSpPr>
          <p:cNvPr id="13374" name="Text Box 96"/>
          <p:cNvSpPr txBox="1">
            <a:spLocks noChangeArrowheads="1"/>
          </p:cNvSpPr>
          <p:nvPr/>
        </p:nvSpPr>
        <p:spPr bwMode="auto">
          <a:xfrm>
            <a:off x="4579938" y="5100638"/>
            <a:ext cx="65087" cy="650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pic>
        <p:nvPicPr>
          <p:cNvPr id="13375" name="Isosceles Triangle 62"/>
          <p:cNvPicPr>
            <a:picLocks noChangeArrowheads="1"/>
          </p:cNvPicPr>
          <p:nvPr/>
        </p:nvPicPr>
        <p:blipFill>
          <a:blip r:embed="rId11"/>
          <a:srcRect/>
          <a:stretch>
            <a:fillRect/>
          </a:stretch>
        </p:blipFill>
        <p:spPr bwMode="auto">
          <a:xfrm>
            <a:off x="4986338" y="5018088"/>
            <a:ext cx="158750" cy="161925"/>
          </a:xfrm>
          <a:prstGeom prst="rect">
            <a:avLst/>
          </a:prstGeom>
          <a:noFill/>
          <a:ln w="9525">
            <a:noFill/>
            <a:miter lim="800000"/>
            <a:headEnd/>
            <a:tailEnd/>
          </a:ln>
        </p:spPr>
      </p:pic>
      <p:sp>
        <p:nvSpPr>
          <p:cNvPr id="13376" name="Text Box 99"/>
          <p:cNvSpPr txBox="1">
            <a:spLocks noChangeArrowheads="1"/>
          </p:cNvSpPr>
          <p:nvPr/>
        </p:nvSpPr>
        <p:spPr bwMode="auto">
          <a:xfrm>
            <a:off x="5033963" y="5100638"/>
            <a:ext cx="65087" cy="6508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sp>
        <p:nvSpPr>
          <p:cNvPr id="13377" name="TextBox 63"/>
          <p:cNvSpPr txBox="1">
            <a:spLocks noChangeArrowheads="1"/>
          </p:cNvSpPr>
          <p:nvPr/>
        </p:nvSpPr>
        <p:spPr bwMode="auto">
          <a:xfrm>
            <a:off x="579438" y="4056063"/>
            <a:ext cx="454025" cy="641350"/>
          </a:xfrm>
          <a:prstGeom prst="rect">
            <a:avLst/>
          </a:prstGeom>
          <a:noFill/>
          <a:ln w="9525">
            <a:noFill/>
            <a:miter lim="800000"/>
            <a:headEnd/>
            <a:tailEnd/>
          </a:ln>
        </p:spPr>
        <p:txBody>
          <a:bodyPr>
            <a:spAutoFit/>
          </a:bodyPr>
          <a:lstStyle/>
          <a:p>
            <a:r>
              <a:rPr lang="en-US" b="1">
                <a:latin typeface="Calibri" pitchFamily="34" charset="0"/>
              </a:rPr>
              <a:t>-40</a:t>
            </a:r>
            <a:endParaRPr lang="nl-NL" b="1">
              <a:latin typeface="Calibri" pitchFamily="34" charset="0"/>
            </a:endParaRPr>
          </a:p>
        </p:txBody>
      </p:sp>
      <p:sp>
        <p:nvSpPr>
          <p:cNvPr id="13378" name="TextBox 64"/>
          <p:cNvSpPr txBox="1">
            <a:spLocks noChangeArrowheads="1"/>
          </p:cNvSpPr>
          <p:nvPr/>
        </p:nvSpPr>
        <p:spPr bwMode="auto">
          <a:xfrm>
            <a:off x="1027113" y="5902325"/>
            <a:ext cx="454025" cy="366713"/>
          </a:xfrm>
          <a:prstGeom prst="rect">
            <a:avLst/>
          </a:prstGeom>
          <a:noFill/>
          <a:ln w="9525">
            <a:noFill/>
            <a:miter lim="800000"/>
            <a:headEnd/>
            <a:tailEnd/>
          </a:ln>
        </p:spPr>
        <p:txBody>
          <a:bodyPr>
            <a:spAutoFit/>
          </a:bodyPr>
          <a:lstStyle/>
          <a:p>
            <a:r>
              <a:rPr lang="en-US" b="1">
                <a:latin typeface="Calibri" pitchFamily="34" charset="0"/>
              </a:rPr>
              <a:t>0</a:t>
            </a:r>
            <a:endParaRPr lang="nl-NL" b="1">
              <a:latin typeface="Calibri" pitchFamily="34" charset="0"/>
            </a:endParaRPr>
          </a:p>
        </p:txBody>
      </p:sp>
      <p:sp>
        <p:nvSpPr>
          <p:cNvPr id="13379" name="TextBox 65"/>
          <p:cNvSpPr txBox="1">
            <a:spLocks noChangeArrowheads="1"/>
          </p:cNvSpPr>
          <p:nvPr/>
        </p:nvSpPr>
        <p:spPr bwMode="auto">
          <a:xfrm>
            <a:off x="2327275" y="5902325"/>
            <a:ext cx="454025" cy="366713"/>
          </a:xfrm>
          <a:prstGeom prst="rect">
            <a:avLst/>
          </a:prstGeom>
          <a:noFill/>
          <a:ln w="9525">
            <a:noFill/>
            <a:miter lim="800000"/>
            <a:headEnd/>
            <a:tailEnd/>
          </a:ln>
        </p:spPr>
        <p:txBody>
          <a:bodyPr>
            <a:spAutoFit/>
          </a:bodyPr>
          <a:lstStyle/>
          <a:p>
            <a:r>
              <a:rPr lang="en-US" b="1">
                <a:latin typeface="Calibri" pitchFamily="34" charset="0"/>
              </a:rPr>
              <a:t>6</a:t>
            </a:r>
            <a:endParaRPr lang="nl-NL" b="1">
              <a:latin typeface="Calibri" pitchFamily="34" charset="0"/>
            </a:endParaRPr>
          </a:p>
        </p:txBody>
      </p:sp>
      <p:sp>
        <p:nvSpPr>
          <p:cNvPr id="13380" name="TextBox 66"/>
          <p:cNvSpPr txBox="1">
            <a:spLocks noChangeArrowheads="1"/>
          </p:cNvSpPr>
          <p:nvPr/>
        </p:nvSpPr>
        <p:spPr bwMode="auto">
          <a:xfrm>
            <a:off x="3182938" y="5921375"/>
            <a:ext cx="454025" cy="366713"/>
          </a:xfrm>
          <a:prstGeom prst="rect">
            <a:avLst/>
          </a:prstGeom>
          <a:noFill/>
          <a:ln w="9525">
            <a:noFill/>
            <a:miter lim="800000"/>
            <a:headEnd/>
            <a:tailEnd/>
          </a:ln>
        </p:spPr>
        <p:txBody>
          <a:bodyPr>
            <a:spAutoFit/>
          </a:bodyPr>
          <a:lstStyle/>
          <a:p>
            <a:r>
              <a:rPr lang="en-US" b="1">
                <a:latin typeface="Calibri" pitchFamily="34" charset="0"/>
              </a:rPr>
              <a:t>12</a:t>
            </a:r>
            <a:endParaRPr lang="nl-NL" b="1">
              <a:latin typeface="Calibri" pitchFamily="34" charset="0"/>
            </a:endParaRPr>
          </a:p>
        </p:txBody>
      </p:sp>
      <p:sp>
        <p:nvSpPr>
          <p:cNvPr id="13381" name="TextBox 67"/>
          <p:cNvSpPr txBox="1">
            <a:spLocks noChangeArrowheads="1"/>
          </p:cNvSpPr>
          <p:nvPr/>
        </p:nvSpPr>
        <p:spPr bwMode="auto">
          <a:xfrm>
            <a:off x="4029075" y="5915025"/>
            <a:ext cx="455613" cy="366713"/>
          </a:xfrm>
          <a:prstGeom prst="rect">
            <a:avLst/>
          </a:prstGeom>
          <a:noFill/>
          <a:ln w="9525">
            <a:noFill/>
            <a:miter lim="800000"/>
            <a:headEnd/>
            <a:tailEnd/>
          </a:ln>
        </p:spPr>
        <p:txBody>
          <a:bodyPr>
            <a:spAutoFit/>
          </a:bodyPr>
          <a:lstStyle/>
          <a:p>
            <a:r>
              <a:rPr lang="en-US" b="1">
                <a:latin typeface="Calibri" pitchFamily="34" charset="0"/>
              </a:rPr>
              <a:t>18</a:t>
            </a:r>
            <a:endParaRPr lang="nl-NL" b="1">
              <a:latin typeface="Calibri" pitchFamily="34" charset="0"/>
            </a:endParaRPr>
          </a:p>
        </p:txBody>
      </p:sp>
      <p:sp>
        <p:nvSpPr>
          <p:cNvPr id="13382" name="TextBox 68"/>
          <p:cNvSpPr txBox="1">
            <a:spLocks noChangeArrowheads="1"/>
          </p:cNvSpPr>
          <p:nvPr/>
        </p:nvSpPr>
        <p:spPr bwMode="auto">
          <a:xfrm>
            <a:off x="4873625" y="5908675"/>
            <a:ext cx="454025" cy="366713"/>
          </a:xfrm>
          <a:prstGeom prst="rect">
            <a:avLst/>
          </a:prstGeom>
          <a:noFill/>
          <a:ln w="9525">
            <a:noFill/>
            <a:miter lim="800000"/>
            <a:headEnd/>
            <a:tailEnd/>
          </a:ln>
        </p:spPr>
        <p:txBody>
          <a:bodyPr>
            <a:spAutoFit/>
          </a:bodyPr>
          <a:lstStyle/>
          <a:p>
            <a:r>
              <a:rPr lang="en-US" b="1">
                <a:latin typeface="Calibri" pitchFamily="34" charset="0"/>
              </a:rPr>
              <a:t>24</a:t>
            </a:r>
            <a:endParaRPr lang="nl-NL" b="1">
              <a:latin typeface="Calibri" pitchFamily="34" charset="0"/>
            </a:endParaRPr>
          </a:p>
        </p:txBody>
      </p:sp>
      <p:sp>
        <p:nvSpPr>
          <p:cNvPr id="13383" name="TextBox 69"/>
          <p:cNvSpPr txBox="1">
            <a:spLocks noChangeArrowheads="1"/>
          </p:cNvSpPr>
          <p:nvPr/>
        </p:nvSpPr>
        <p:spPr bwMode="auto">
          <a:xfrm>
            <a:off x="584200" y="4594225"/>
            <a:ext cx="454025" cy="641350"/>
          </a:xfrm>
          <a:prstGeom prst="rect">
            <a:avLst/>
          </a:prstGeom>
          <a:noFill/>
          <a:ln w="9525">
            <a:noFill/>
            <a:miter lim="800000"/>
            <a:headEnd/>
            <a:tailEnd/>
          </a:ln>
        </p:spPr>
        <p:txBody>
          <a:bodyPr>
            <a:spAutoFit/>
          </a:bodyPr>
          <a:lstStyle/>
          <a:p>
            <a:r>
              <a:rPr lang="en-US" b="1">
                <a:latin typeface="Calibri" pitchFamily="34" charset="0"/>
              </a:rPr>
              <a:t>-50</a:t>
            </a:r>
            <a:endParaRPr lang="nl-NL" b="1">
              <a:latin typeface="Calibri" pitchFamily="34" charset="0"/>
            </a:endParaRPr>
          </a:p>
        </p:txBody>
      </p:sp>
      <p:sp>
        <p:nvSpPr>
          <p:cNvPr id="13384" name="TextBox 70"/>
          <p:cNvSpPr txBox="1">
            <a:spLocks noChangeArrowheads="1"/>
          </p:cNvSpPr>
          <p:nvPr/>
        </p:nvSpPr>
        <p:spPr bwMode="auto">
          <a:xfrm>
            <a:off x="573088" y="5119688"/>
            <a:ext cx="454025" cy="641350"/>
          </a:xfrm>
          <a:prstGeom prst="rect">
            <a:avLst/>
          </a:prstGeom>
          <a:noFill/>
          <a:ln w="9525">
            <a:noFill/>
            <a:miter lim="800000"/>
            <a:headEnd/>
            <a:tailEnd/>
          </a:ln>
        </p:spPr>
        <p:txBody>
          <a:bodyPr>
            <a:spAutoFit/>
          </a:bodyPr>
          <a:lstStyle/>
          <a:p>
            <a:r>
              <a:rPr lang="en-US" b="1">
                <a:latin typeface="Calibri" pitchFamily="34" charset="0"/>
              </a:rPr>
              <a:t>-60</a:t>
            </a:r>
            <a:endParaRPr lang="nl-NL" b="1">
              <a:latin typeface="Calibri" pitchFamily="34" charset="0"/>
            </a:endParaRPr>
          </a:p>
        </p:txBody>
      </p:sp>
      <p:sp>
        <p:nvSpPr>
          <p:cNvPr id="13385" name="TextBox 71"/>
          <p:cNvSpPr txBox="1">
            <a:spLocks noChangeArrowheads="1"/>
          </p:cNvSpPr>
          <p:nvPr/>
        </p:nvSpPr>
        <p:spPr bwMode="auto">
          <a:xfrm>
            <a:off x="560388" y="5619750"/>
            <a:ext cx="454025" cy="641350"/>
          </a:xfrm>
          <a:prstGeom prst="rect">
            <a:avLst/>
          </a:prstGeom>
          <a:noFill/>
          <a:ln w="9525">
            <a:noFill/>
            <a:miter lim="800000"/>
            <a:headEnd/>
            <a:tailEnd/>
          </a:ln>
        </p:spPr>
        <p:txBody>
          <a:bodyPr>
            <a:spAutoFit/>
          </a:bodyPr>
          <a:lstStyle/>
          <a:p>
            <a:r>
              <a:rPr lang="en-US" b="1">
                <a:latin typeface="Calibri" pitchFamily="34" charset="0"/>
              </a:rPr>
              <a:t>-70</a:t>
            </a:r>
            <a:endParaRPr lang="nl-NL" b="1">
              <a:latin typeface="Calibri" pitchFamily="34" charset="0"/>
            </a:endParaRPr>
          </a:p>
        </p:txBody>
      </p:sp>
      <p:sp>
        <p:nvSpPr>
          <p:cNvPr id="13386" name="TextBox 72"/>
          <p:cNvSpPr txBox="1">
            <a:spLocks noChangeArrowheads="1"/>
          </p:cNvSpPr>
          <p:nvPr/>
        </p:nvSpPr>
        <p:spPr bwMode="auto">
          <a:xfrm>
            <a:off x="766763" y="1944688"/>
            <a:ext cx="454025" cy="366712"/>
          </a:xfrm>
          <a:prstGeom prst="rect">
            <a:avLst/>
          </a:prstGeom>
          <a:noFill/>
          <a:ln w="9525">
            <a:noFill/>
            <a:miter lim="800000"/>
            <a:headEnd/>
            <a:tailEnd/>
          </a:ln>
        </p:spPr>
        <p:txBody>
          <a:bodyPr>
            <a:spAutoFit/>
          </a:bodyPr>
          <a:lstStyle/>
          <a:p>
            <a:r>
              <a:rPr lang="en-US" b="1">
                <a:latin typeface="Calibri" pitchFamily="34" charset="0"/>
              </a:rPr>
              <a:t>0</a:t>
            </a:r>
            <a:endParaRPr lang="nl-NL" b="1">
              <a:latin typeface="Calibri" pitchFamily="34" charset="0"/>
            </a:endParaRPr>
          </a:p>
        </p:txBody>
      </p:sp>
      <p:sp>
        <p:nvSpPr>
          <p:cNvPr id="13387" name="TextBox 73"/>
          <p:cNvSpPr txBox="1">
            <a:spLocks noChangeArrowheads="1"/>
          </p:cNvSpPr>
          <p:nvPr/>
        </p:nvSpPr>
        <p:spPr bwMode="auto">
          <a:xfrm>
            <a:off x="579438" y="2476500"/>
            <a:ext cx="454025" cy="641350"/>
          </a:xfrm>
          <a:prstGeom prst="rect">
            <a:avLst/>
          </a:prstGeom>
          <a:noFill/>
          <a:ln w="9525">
            <a:noFill/>
            <a:miter lim="800000"/>
            <a:headEnd/>
            <a:tailEnd/>
          </a:ln>
        </p:spPr>
        <p:txBody>
          <a:bodyPr>
            <a:spAutoFit/>
          </a:bodyPr>
          <a:lstStyle/>
          <a:p>
            <a:r>
              <a:rPr lang="en-US" b="1">
                <a:latin typeface="Calibri" pitchFamily="34" charset="0"/>
              </a:rPr>
              <a:t>-10</a:t>
            </a:r>
            <a:endParaRPr lang="nl-NL" b="1">
              <a:latin typeface="Calibri" pitchFamily="34" charset="0"/>
            </a:endParaRPr>
          </a:p>
        </p:txBody>
      </p:sp>
      <p:sp>
        <p:nvSpPr>
          <p:cNvPr id="13388" name="TextBox 74"/>
          <p:cNvSpPr txBox="1">
            <a:spLocks noChangeArrowheads="1"/>
          </p:cNvSpPr>
          <p:nvPr/>
        </p:nvSpPr>
        <p:spPr bwMode="auto">
          <a:xfrm>
            <a:off x="579438" y="3006725"/>
            <a:ext cx="454025" cy="641350"/>
          </a:xfrm>
          <a:prstGeom prst="rect">
            <a:avLst/>
          </a:prstGeom>
          <a:noFill/>
          <a:ln w="9525">
            <a:noFill/>
            <a:miter lim="800000"/>
            <a:headEnd/>
            <a:tailEnd/>
          </a:ln>
        </p:spPr>
        <p:txBody>
          <a:bodyPr>
            <a:spAutoFit/>
          </a:bodyPr>
          <a:lstStyle/>
          <a:p>
            <a:r>
              <a:rPr lang="en-US" b="1">
                <a:latin typeface="Calibri" pitchFamily="34" charset="0"/>
              </a:rPr>
              <a:t>-20</a:t>
            </a:r>
            <a:endParaRPr lang="nl-NL" b="1">
              <a:latin typeface="Calibri" pitchFamily="34" charset="0"/>
            </a:endParaRPr>
          </a:p>
        </p:txBody>
      </p:sp>
      <p:sp>
        <p:nvSpPr>
          <p:cNvPr id="13389" name="TextBox 75"/>
          <p:cNvSpPr txBox="1">
            <a:spLocks noChangeArrowheads="1"/>
          </p:cNvSpPr>
          <p:nvPr/>
        </p:nvSpPr>
        <p:spPr bwMode="auto">
          <a:xfrm>
            <a:off x="579438" y="3532188"/>
            <a:ext cx="454025" cy="641350"/>
          </a:xfrm>
          <a:prstGeom prst="rect">
            <a:avLst/>
          </a:prstGeom>
          <a:noFill/>
          <a:ln w="9525">
            <a:noFill/>
            <a:miter lim="800000"/>
            <a:headEnd/>
            <a:tailEnd/>
          </a:ln>
        </p:spPr>
        <p:txBody>
          <a:bodyPr>
            <a:spAutoFit/>
          </a:bodyPr>
          <a:lstStyle/>
          <a:p>
            <a:r>
              <a:rPr lang="en-US" b="1">
                <a:latin typeface="Calibri" pitchFamily="34" charset="0"/>
              </a:rPr>
              <a:t>-30</a:t>
            </a:r>
            <a:endParaRPr lang="nl-NL" b="1">
              <a:latin typeface="Calibri" pitchFamily="34" charset="0"/>
            </a:endParaRPr>
          </a:p>
        </p:txBody>
      </p:sp>
      <p:sp>
        <p:nvSpPr>
          <p:cNvPr id="13390" name="TextBox 76"/>
          <p:cNvSpPr txBox="1">
            <a:spLocks noChangeArrowheads="1"/>
          </p:cNvSpPr>
          <p:nvPr/>
        </p:nvSpPr>
        <p:spPr bwMode="auto">
          <a:xfrm>
            <a:off x="649288" y="1403350"/>
            <a:ext cx="454025" cy="366713"/>
          </a:xfrm>
          <a:prstGeom prst="rect">
            <a:avLst/>
          </a:prstGeom>
          <a:noFill/>
          <a:ln w="9525">
            <a:noFill/>
            <a:miter lim="800000"/>
            <a:headEnd/>
            <a:tailEnd/>
          </a:ln>
        </p:spPr>
        <p:txBody>
          <a:bodyPr>
            <a:spAutoFit/>
          </a:bodyPr>
          <a:lstStyle/>
          <a:p>
            <a:r>
              <a:rPr lang="en-US" b="1">
                <a:latin typeface="Calibri" pitchFamily="34" charset="0"/>
              </a:rPr>
              <a:t>10</a:t>
            </a:r>
            <a:endParaRPr lang="nl-NL" b="1">
              <a:latin typeface="Calibri" pitchFamily="34" charset="0"/>
            </a:endParaRPr>
          </a:p>
        </p:txBody>
      </p:sp>
      <p:cxnSp>
        <p:nvCxnSpPr>
          <p:cNvPr id="78" name="Straight Connector 77"/>
          <p:cNvCxnSpPr/>
          <p:nvPr/>
        </p:nvCxnSpPr>
        <p:spPr>
          <a:xfrm>
            <a:off x="1109663" y="2622550"/>
            <a:ext cx="650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79500" y="3141663"/>
            <a:ext cx="65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98550" y="3671888"/>
            <a:ext cx="65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98550" y="4168775"/>
            <a:ext cx="650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98550" y="4710113"/>
            <a:ext cx="65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98550" y="5241925"/>
            <a:ext cx="650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09663" y="5748338"/>
            <a:ext cx="650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98550" y="1573213"/>
            <a:ext cx="65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98550" y="2116138"/>
            <a:ext cx="65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00" name="TextBox 87"/>
          <p:cNvSpPr txBox="1">
            <a:spLocks noChangeArrowheads="1"/>
          </p:cNvSpPr>
          <p:nvPr/>
        </p:nvSpPr>
        <p:spPr bwMode="auto">
          <a:xfrm rot="-5400000">
            <a:off x="-1707356" y="3601244"/>
            <a:ext cx="4217987" cy="339725"/>
          </a:xfrm>
          <a:prstGeom prst="rect">
            <a:avLst/>
          </a:prstGeom>
          <a:noFill/>
          <a:ln w="9525">
            <a:noFill/>
            <a:miter lim="800000"/>
            <a:headEnd/>
            <a:tailEnd/>
          </a:ln>
        </p:spPr>
        <p:txBody>
          <a:bodyPr>
            <a:spAutoFit/>
          </a:bodyPr>
          <a:lstStyle/>
          <a:p>
            <a:pPr algn="ctr"/>
            <a:r>
              <a:rPr lang="en-US" sz="1600" b="1">
                <a:latin typeface="Calibri" pitchFamily="34" charset="0"/>
              </a:rPr>
              <a:t>Percentage change from baseline</a:t>
            </a:r>
            <a:endParaRPr lang="nl-NL" sz="1600" b="1">
              <a:latin typeface="Calibri" pitchFamily="34" charset="0"/>
            </a:endParaRPr>
          </a:p>
        </p:txBody>
      </p:sp>
      <p:sp>
        <p:nvSpPr>
          <p:cNvPr id="13401" name="TextBox 95"/>
          <p:cNvSpPr txBox="1">
            <a:spLocks noChangeArrowheads="1"/>
          </p:cNvSpPr>
          <p:nvPr/>
        </p:nvSpPr>
        <p:spPr bwMode="auto">
          <a:xfrm>
            <a:off x="2540000" y="3530600"/>
            <a:ext cx="1427163" cy="369888"/>
          </a:xfrm>
          <a:prstGeom prst="rect">
            <a:avLst/>
          </a:prstGeom>
          <a:noFill/>
          <a:ln w="9525">
            <a:noFill/>
            <a:miter lim="800000"/>
            <a:headEnd/>
            <a:tailEnd/>
          </a:ln>
        </p:spPr>
        <p:txBody>
          <a:bodyPr>
            <a:spAutoFit/>
          </a:bodyPr>
          <a:lstStyle/>
          <a:p>
            <a:r>
              <a:rPr lang="en-US" b="1">
                <a:latin typeface="Calibri" pitchFamily="34" charset="0"/>
              </a:rPr>
              <a:t>P&lt;0.01</a:t>
            </a:r>
            <a:endParaRPr lang="nl-NL" b="1">
              <a:latin typeface="Calibri" pitchFamily="34" charset="0"/>
            </a:endParaRPr>
          </a:p>
        </p:txBody>
      </p:sp>
      <p:sp>
        <p:nvSpPr>
          <p:cNvPr id="13402" name="TextBox 96"/>
          <p:cNvSpPr txBox="1">
            <a:spLocks noChangeArrowheads="1"/>
          </p:cNvSpPr>
          <p:nvPr/>
        </p:nvSpPr>
        <p:spPr bwMode="auto">
          <a:xfrm>
            <a:off x="5259388" y="4364038"/>
            <a:ext cx="2319337" cy="646112"/>
          </a:xfrm>
          <a:prstGeom prst="rect">
            <a:avLst/>
          </a:prstGeom>
          <a:noFill/>
          <a:ln w="9525">
            <a:noFill/>
            <a:miter lim="800000"/>
            <a:headEnd/>
            <a:tailEnd/>
          </a:ln>
        </p:spPr>
        <p:txBody>
          <a:bodyPr>
            <a:spAutoFit/>
          </a:bodyPr>
          <a:lstStyle/>
          <a:p>
            <a:pPr algn="ctr"/>
            <a:r>
              <a:rPr lang="nl-NL" b="1">
                <a:latin typeface="Calibri" pitchFamily="34" charset="0"/>
              </a:rPr>
              <a:t>-16.5 % incremental reduction</a:t>
            </a:r>
          </a:p>
        </p:txBody>
      </p:sp>
      <p:grpSp>
        <p:nvGrpSpPr>
          <p:cNvPr id="3" name="Group 123"/>
          <p:cNvGrpSpPr>
            <a:grpSpLocks/>
          </p:cNvGrpSpPr>
          <p:nvPr/>
        </p:nvGrpSpPr>
        <p:grpSpPr bwMode="auto">
          <a:xfrm>
            <a:off x="4364038" y="1312863"/>
            <a:ext cx="4337050" cy="1420812"/>
            <a:chOff x="4522576" y="1396314"/>
            <a:chExt cx="4399002" cy="1421027"/>
          </a:xfrm>
        </p:grpSpPr>
        <p:sp>
          <p:nvSpPr>
            <p:cNvPr id="120" name="Rectangle 119"/>
            <p:cNvSpPr/>
            <p:nvPr/>
          </p:nvSpPr>
          <p:spPr>
            <a:xfrm>
              <a:off x="4522576" y="1396314"/>
              <a:ext cx="4399002" cy="1421027"/>
            </a:xfrm>
            <a:prstGeom prst="rect">
              <a:avLst/>
            </a:prstGeom>
            <a:solidFill>
              <a:srgbClr val="425176">
                <a:alpha val="81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aphicFrame>
          <p:nvGraphicFramePr>
            <p:cNvPr id="123" name="Group 244"/>
            <p:cNvGraphicFramePr>
              <a:graphicFrameLocks/>
            </p:cNvGraphicFramePr>
            <p:nvPr/>
          </p:nvGraphicFramePr>
          <p:xfrm>
            <a:off x="4868565" y="1607353"/>
            <a:ext cx="3897845" cy="1066899"/>
          </p:xfrm>
          <a:graphic>
            <a:graphicData uri="http://schemas.openxmlformats.org/drawingml/2006/table">
              <a:tbl>
                <a:tblPr/>
                <a:tblGrid>
                  <a:gridCol w="1121349"/>
                  <a:gridCol w="1191434"/>
                  <a:gridCol w="1530168"/>
                </a:tblGrid>
                <a:tr h="29841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500" b="1" i="0" u="none" strike="noStrike" cap="none" normalizeH="0" baseline="0" dirty="0" smtClean="0">
                          <a:ln>
                            <a:noFill/>
                          </a:ln>
                          <a:solidFill>
                            <a:schemeClr val="tx1"/>
                          </a:solidFill>
                          <a:effectLst/>
                          <a:latin typeface="Calibri" pitchFamily="34" charset="0"/>
                        </a:endParaRPr>
                      </a:p>
                    </a:txBody>
                    <a:tcPr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sng" strike="noStrike" cap="none" normalizeH="0" baseline="0" dirty="0" smtClean="0">
                            <a:ln>
                              <a:noFill/>
                            </a:ln>
                            <a:solidFill>
                              <a:srgbClr val="BFD4EF"/>
                            </a:solidFill>
                            <a:effectLst/>
                            <a:latin typeface="Calibri" pitchFamily="34" charset="0"/>
                          </a:rPr>
                          <a:t>Baseline (mg/</a:t>
                        </a:r>
                        <a:r>
                          <a:rPr kumimoji="0" lang="en-US" sz="1500" b="1" i="0" u="sng" strike="noStrike" cap="none" normalizeH="0" baseline="0" dirty="0" err="1" smtClean="0">
                            <a:ln>
                              <a:noFill/>
                            </a:ln>
                            <a:solidFill>
                              <a:srgbClr val="BFD4EF"/>
                            </a:solidFill>
                            <a:effectLst/>
                            <a:latin typeface="Calibri" pitchFamily="34" charset="0"/>
                          </a:rPr>
                          <a:t>dL</a:t>
                        </a:r>
                        <a:r>
                          <a:rPr kumimoji="0" lang="en-US" sz="1500" b="1" i="0" u="sng" strike="noStrike" cap="none" normalizeH="0" baseline="0" dirty="0" smtClean="0">
                            <a:ln>
                              <a:noFill/>
                            </a:ln>
                            <a:solidFill>
                              <a:srgbClr val="BFD4EF"/>
                            </a:solidFill>
                            <a:effectLst/>
                            <a:latin typeface="Calibri" pitchFamily="34" charset="0"/>
                          </a:rPr>
                          <a:t>)</a:t>
                        </a:r>
                      </a:p>
                    </a:txBody>
                    <a:tcPr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sng" strike="noStrike" cap="none" normalizeH="0" baseline="0" dirty="0" smtClean="0">
                            <a:ln>
                              <a:noFill/>
                            </a:ln>
                            <a:solidFill>
                              <a:srgbClr val="BFD4EF"/>
                            </a:solidFill>
                            <a:effectLst/>
                            <a:latin typeface="Calibri" pitchFamily="34" charset="0"/>
                          </a:rPr>
                          <a:t>24 months (mg/</a:t>
                        </a:r>
                        <a:r>
                          <a:rPr kumimoji="0" lang="en-US" sz="1500" b="1" i="0" u="sng" strike="noStrike" cap="none" normalizeH="0" baseline="0" dirty="0" err="1" smtClean="0">
                            <a:ln>
                              <a:noFill/>
                            </a:ln>
                            <a:solidFill>
                              <a:srgbClr val="BFD4EF"/>
                            </a:solidFill>
                            <a:effectLst/>
                            <a:latin typeface="Calibri" pitchFamily="34" charset="0"/>
                          </a:rPr>
                          <a:t>dL</a:t>
                        </a:r>
                        <a:r>
                          <a:rPr kumimoji="0" lang="en-US" sz="1500" b="1" i="0" u="sng" strike="noStrike" cap="none" normalizeH="0" baseline="0" dirty="0" smtClean="0">
                            <a:ln>
                              <a:noFill/>
                            </a:ln>
                            <a:solidFill>
                              <a:srgbClr val="BFD4EF"/>
                            </a:solidFill>
                            <a:effectLst/>
                            <a:latin typeface="Calibri" pitchFamily="34" charset="0"/>
                          </a:rPr>
                          <a:t>)</a:t>
                        </a:r>
                      </a:p>
                    </a:txBody>
                    <a:tcPr marT="0" marB="0" anchor="ctr" horzOverflow="overflow">
                      <a:lnL>
                        <a:noFill/>
                      </a:lnL>
                      <a:lnR cap="flat">
                        <a:noFill/>
                      </a:lnR>
                      <a:lnT cap="flat">
                        <a:noFill/>
                      </a:lnT>
                      <a:lnB>
                        <a:noFill/>
                      </a:lnB>
                      <a:lnTlToBr>
                        <a:noFill/>
                      </a:lnTlToBr>
                      <a:lnBlToTr>
                        <a:noFill/>
                      </a:lnBlToTr>
                      <a:noFill/>
                    </a:tcPr>
                  </a:tc>
                </a:tr>
                <a:tr h="29841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err="1" smtClean="0">
                            <a:ln>
                              <a:noFill/>
                            </a:ln>
                            <a:solidFill>
                              <a:srgbClr val="BFD4EF"/>
                            </a:solidFill>
                            <a:effectLst/>
                            <a:latin typeface="Calibri" pitchFamily="34" charset="0"/>
                          </a:rPr>
                          <a:t>Simva</a:t>
                        </a:r>
                        <a:endParaRPr kumimoji="0" lang="en-US" sz="1500" b="1" i="0" u="none" strike="noStrike" cap="none" normalizeH="0" baseline="0" dirty="0" smtClean="0">
                          <a:ln>
                            <a:noFill/>
                          </a:ln>
                          <a:solidFill>
                            <a:srgbClr val="BFD4EF"/>
                          </a:solidFill>
                          <a:effectLst/>
                          <a:latin typeface="Calibri" pitchFamily="34"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smtClean="0">
                            <a:ln>
                              <a:noFill/>
                            </a:ln>
                            <a:solidFill>
                              <a:schemeClr val="tx1"/>
                            </a:solidFill>
                            <a:effectLst/>
                            <a:latin typeface="Calibri" pitchFamily="34" charset="0"/>
                          </a:rPr>
                          <a:t>318 ± 66</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smtClean="0">
                            <a:ln>
                              <a:noFill/>
                            </a:ln>
                            <a:solidFill>
                              <a:schemeClr val="tx1"/>
                            </a:solidFill>
                            <a:effectLst/>
                            <a:latin typeface="Calibri" pitchFamily="34" charset="0"/>
                          </a:rPr>
                          <a:t>193 ± 60</a:t>
                        </a:r>
                      </a:p>
                    </a:txBody>
                    <a:tcPr marT="0" marB="0" anchor="ctr" horzOverflow="overflow">
                      <a:lnL>
                        <a:noFill/>
                      </a:lnL>
                      <a:lnR cap="flat">
                        <a:noFill/>
                      </a:lnR>
                      <a:lnT>
                        <a:noFill/>
                      </a:lnT>
                      <a:lnB>
                        <a:noFill/>
                      </a:lnB>
                      <a:lnTlToBr>
                        <a:noFill/>
                      </a:lnTlToBr>
                      <a:lnBlToTr>
                        <a:noFill/>
                      </a:lnBlToTr>
                      <a:noFill/>
                    </a:tcPr>
                  </a:tc>
                </a:tr>
                <a:tr h="29841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err="1" smtClean="0">
                            <a:ln>
                              <a:noFill/>
                            </a:ln>
                            <a:solidFill>
                              <a:srgbClr val="BFD4EF"/>
                            </a:solidFill>
                            <a:effectLst/>
                            <a:latin typeface="Calibri" pitchFamily="34" charset="0"/>
                          </a:rPr>
                          <a:t>Eze-Simva</a:t>
                        </a:r>
                        <a:endParaRPr kumimoji="0" lang="en-US" sz="1500" b="1" i="0" u="none" strike="noStrike" cap="none" normalizeH="0" baseline="0" dirty="0" smtClean="0">
                          <a:ln>
                            <a:noFill/>
                          </a:ln>
                          <a:solidFill>
                            <a:srgbClr val="BFD4EF"/>
                          </a:solidFill>
                          <a:effectLst/>
                          <a:latin typeface="Calibri" pitchFamily="34" charset="0"/>
                        </a:endParaRPr>
                      </a:p>
                    </a:txBody>
                    <a:tcPr marT="0"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smtClean="0">
                            <a:ln>
                              <a:noFill/>
                            </a:ln>
                            <a:solidFill>
                              <a:schemeClr val="tx1"/>
                            </a:solidFill>
                            <a:effectLst/>
                            <a:latin typeface="Calibri" pitchFamily="34" charset="0"/>
                          </a:rPr>
                          <a:t>319 ± 65</a:t>
                        </a:r>
                      </a:p>
                    </a:txBody>
                    <a:tcPr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500" b="1" i="0" u="none" strike="noStrike" cap="none" normalizeH="0" baseline="0" dirty="0" smtClean="0">
                            <a:ln>
                              <a:noFill/>
                            </a:ln>
                            <a:solidFill>
                              <a:schemeClr val="tx1"/>
                            </a:solidFill>
                            <a:effectLst/>
                            <a:latin typeface="Calibri" pitchFamily="34" charset="0"/>
                          </a:rPr>
                          <a:t>141 ± 53</a:t>
                        </a:r>
                      </a:p>
                    </a:txBody>
                    <a:tcPr marT="0" marB="0" anchor="ctr" horzOverflow="overflow">
                      <a:lnL>
                        <a:noFill/>
                      </a:lnL>
                      <a:lnR cap="flat">
                        <a:noFill/>
                      </a:lnR>
                      <a:lnT>
                        <a:noFill/>
                      </a:lnT>
                      <a:lnB cap="flat">
                        <a:noFill/>
                      </a:lnB>
                      <a:lnTlToBr>
                        <a:noFill/>
                      </a:lnTlToBr>
                      <a:lnBlToTr>
                        <a:noFill/>
                      </a:lnBlToTr>
                      <a:noFill/>
                    </a:tcPr>
                  </a:tc>
                </a:tr>
              </a:tbl>
            </a:graphicData>
          </a:graphic>
        </p:graphicFrame>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idx="1"/>
          </p:nvPr>
        </p:nvPicPr>
        <p:blipFill>
          <a:blip r:embed="rId2"/>
          <a:srcRect/>
          <a:stretch>
            <a:fillRect/>
          </a:stretch>
        </p:blipFill>
        <p:spPr bwMode="auto">
          <a:xfrm>
            <a:off x="785786" y="1533672"/>
            <a:ext cx="7429552" cy="4181343"/>
          </a:xfrm>
          <a:prstGeom prst="rect">
            <a:avLst/>
          </a:prstGeom>
          <a:noFill/>
          <a:ln w="9525">
            <a:noFill/>
            <a:miter lim="800000"/>
            <a:headEnd/>
            <a:tailEnd/>
          </a:ln>
          <a:effectLst/>
        </p:spPr>
      </p:pic>
      <p:pic>
        <p:nvPicPr>
          <p:cNvPr id="147460" name="Picture 4"/>
          <p:cNvPicPr>
            <a:picLocks noChangeAspect="1" noChangeArrowheads="1"/>
          </p:cNvPicPr>
          <p:nvPr/>
        </p:nvPicPr>
        <p:blipFill>
          <a:blip r:embed="rId3"/>
          <a:srcRect/>
          <a:stretch>
            <a:fillRect/>
          </a:stretch>
        </p:blipFill>
        <p:spPr bwMode="auto">
          <a:xfrm>
            <a:off x="2143108" y="357166"/>
            <a:ext cx="5105400" cy="876300"/>
          </a:xfrm>
          <a:prstGeom prst="rect">
            <a:avLst/>
          </a:prstGeom>
          <a:noFill/>
          <a:ln w="9525">
            <a:noFill/>
            <a:miter lim="800000"/>
            <a:headEnd/>
            <a:tailEnd/>
          </a:ln>
          <a:effectLst/>
        </p:spPr>
      </p:pic>
      <p:sp>
        <p:nvSpPr>
          <p:cNvPr id="7" name="6 Rectángulo"/>
          <p:cNvSpPr/>
          <p:nvPr/>
        </p:nvSpPr>
        <p:spPr>
          <a:xfrm>
            <a:off x="2643174" y="6000768"/>
            <a:ext cx="3648371" cy="369332"/>
          </a:xfrm>
          <a:prstGeom prst="rect">
            <a:avLst/>
          </a:prstGeom>
        </p:spPr>
        <p:txBody>
          <a:bodyPr wrap="none">
            <a:spAutoFit/>
          </a:bodyPr>
          <a:lstStyle/>
          <a:p>
            <a:r>
              <a:rPr lang="es-ES" b="1" dirty="0" smtClean="0"/>
              <a:t>(</a:t>
            </a:r>
            <a:r>
              <a:rPr lang="es-ES" b="1" i="1" dirty="0" err="1" smtClean="0"/>
              <a:t>Circulation</a:t>
            </a:r>
            <a:r>
              <a:rPr lang="es-ES" b="1" i="1" dirty="0" smtClean="0"/>
              <a:t>. 2008;118:1476-1485.)</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dirty="0" smtClean="0"/>
              <a:t>Obesidad</a:t>
            </a:r>
            <a:endParaRPr lang="es-E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Antecedentes</a:t>
            </a:r>
          </a:p>
        </p:txBody>
      </p:sp>
      <p:sp>
        <p:nvSpPr>
          <p:cNvPr id="687107" name="Rectangle 3"/>
          <p:cNvSpPr>
            <a:spLocks noGrp="1" noChangeArrowheads="1"/>
          </p:cNvSpPr>
          <p:nvPr>
            <p:ph type="body" idx="1"/>
          </p:nvPr>
        </p:nvSpPr>
        <p:spPr>
          <a:xfrm>
            <a:off x="685800" y="1989138"/>
            <a:ext cx="7772400" cy="3717925"/>
          </a:xfrm>
          <a:ln/>
        </p:spPr>
        <p:txBody>
          <a:bodyPr lIns="90000" tIns="46800" rIns="90000" bIns="46800"/>
          <a:lstStyle/>
          <a:p>
            <a:pPr marL="341313" indent="-341313" defTabSz="44926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La mayor parte de los estudios sobre la relación entre la obesidad y la mortalidad han utilizado el IMC. </a:t>
            </a:r>
          </a:p>
          <a:p>
            <a:pPr marL="341313" indent="-341313" defTabSz="44926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Sin embargo, se ha demostrado que la obesidad abdominal es un mejor indicador del riesgo de numerosas enfermedades crónicas, pero existen pocos estudios que hayan analizado su relación con la mortalidad.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autoUpdateAnimBg="0"/>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714348" y="285728"/>
            <a:ext cx="7500990" cy="1219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rot="5400000">
            <a:off x="2252640" y="819138"/>
            <a:ext cx="4610100" cy="6400800"/>
          </a:xfrm>
          <a:prstGeom prst="rect">
            <a:avLst/>
          </a:prstGeom>
          <a:noFill/>
          <a:ln w="9525">
            <a:noFill/>
            <a:miter lim="800000"/>
            <a:headEnd/>
            <a:tailEnd/>
          </a:ln>
          <a:effectLst/>
        </p:spPr>
      </p:pic>
      <p:sp>
        <p:nvSpPr>
          <p:cNvPr id="5" name="4 Rectángulo"/>
          <p:cNvSpPr/>
          <p:nvPr/>
        </p:nvSpPr>
        <p:spPr>
          <a:xfrm>
            <a:off x="2714612" y="6488668"/>
            <a:ext cx="3570208" cy="369332"/>
          </a:xfrm>
          <a:prstGeom prst="rect">
            <a:avLst/>
          </a:prstGeom>
        </p:spPr>
        <p:txBody>
          <a:bodyPr wrap="none">
            <a:spAutoFit/>
          </a:bodyPr>
          <a:lstStyle/>
          <a:p>
            <a:r>
              <a:rPr lang="es-ES" dirty="0"/>
              <a:t>N </a:t>
            </a:r>
            <a:r>
              <a:rPr lang="es-ES" dirty="0" err="1"/>
              <a:t>Engl</a:t>
            </a:r>
            <a:r>
              <a:rPr lang="es-ES" dirty="0"/>
              <a:t> J </a:t>
            </a:r>
            <a:r>
              <a:rPr lang="es-ES" dirty="0" err="1"/>
              <a:t>Med</a:t>
            </a:r>
            <a:r>
              <a:rPr lang="es-ES" dirty="0"/>
              <a:t> 2008;359:2105-20.</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Objetivos</a:t>
            </a:r>
          </a:p>
        </p:txBody>
      </p:sp>
      <p:sp>
        <p:nvSpPr>
          <p:cNvPr id="689155" name="Rectangle 3"/>
          <p:cNvSpPr>
            <a:spLocks noGrp="1" noChangeArrowheads="1"/>
          </p:cNvSpPr>
          <p:nvPr>
            <p:ph type="body" idx="1"/>
          </p:nvPr>
        </p:nvSpPr>
        <p:spPr>
          <a:xfrm>
            <a:off x="685800" y="2565400"/>
            <a:ext cx="7773988" cy="3338513"/>
          </a:xfrm>
          <a:ln/>
        </p:spPr>
        <p:txBody>
          <a:bodyPr lIns="90000" tIns="46800" rIns="90000" bIns="46800"/>
          <a:lstStyle/>
          <a:p>
            <a:pPr marL="341313" indent="-341313" defTabSz="44926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Estudiar la relación entre la obesidad y la obesidad abdominal y la mortalidad en Europa.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9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build="p" autoUpdateAnimBg="0"/>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Diseño (1)</a:t>
            </a:r>
          </a:p>
        </p:txBody>
      </p:sp>
      <p:sp>
        <p:nvSpPr>
          <p:cNvPr id="691203" name="Rectangle 3"/>
          <p:cNvSpPr>
            <a:spLocks noGrp="1" noChangeArrowheads="1"/>
          </p:cNvSpPr>
          <p:nvPr>
            <p:ph type="body" idx="1"/>
          </p:nvPr>
        </p:nvSpPr>
        <p:spPr>
          <a:xfrm>
            <a:off x="685800" y="2276475"/>
            <a:ext cx="7773988" cy="3627438"/>
          </a:xfrm>
          <a:ln/>
        </p:spPr>
        <p:txBody>
          <a:bodyPr lIns="90000" tIns="46800" rIns="90000" bIns="46800">
            <a:normAutofit lnSpcReduction="10000"/>
          </a:bodyPr>
          <a:lstStyle/>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Estudio de cohortes (</a:t>
            </a:r>
            <a:r>
              <a:rPr lang="es-ES" sz="2400" i="1" dirty="0" err="1"/>
              <a:t>European</a:t>
            </a:r>
            <a:r>
              <a:rPr lang="es-ES" sz="2400" i="1" dirty="0"/>
              <a:t> </a:t>
            </a:r>
            <a:r>
              <a:rPr lang="es-ES" sz="2400" i="1" dirty="0" err="1"/>
              <a:t>Prospective</a:t>
            </a:r>
            <a:r>
              <a:rPr lang="es-ES" sz="2400" i="1" dirty="0"/>
              <a:t> </a:t>
            </a:r>
            <a:r>
              <a:rPr lang="es-ES" sz="2400" i="1" dirty="0" err="1"/>
              <a:t>Investigation</a:t>
            </a:r>
            <a:r>
              <a:rPr lang="es-ES" sz="2400" i="1" dirty="0"/>
              <a:t> </a:t>
            </a:r>
            <a:r>
              <a:rPr lang="es-ES" sz="2400" i="1" dirty="0" err="1"/>
              <a:t>into</a:t>
            </a:r>
            <a:r>
              <a:rPr lang="es-ES" sz="2400" i="1" dirty="0"/>
              <a:t> </a:t>
            </a:r>
            <a:r>
              <a:rPr lang="es-ES" sz="2400" i="1" dirty="0" err="1"/>
              <a:t>Cancer</a:t>
            </a:r>
            <a:r>
              <a:rPr lang="es-ES" sz="2400" i="1" dirty="0"/>
              <a:t> and </a:t>
            </a:r>
            <a:r>
              <a:rPr lang="es-ES" sz="2400" i="1" dirty="0" err="1"/>
              <a:t>Nutrition</a:t>
            </a:r>
            <a:r>
              <a:rPr lang="es-ES" sz="2400" i="1" dirty="0"/>
              <a:t> </a:t>
            </a:r>
            <a:r>
              <a:rPr lang="es-ES" sz="2400" dirty="0"/>
              <a:t>[</a:t>
            </a:r>
            <a:r>
              <a:rPr lang="es-ES" sz="2400" i="1" dirty="0"/>
              <a:t>EPIC</a:t>
            </a:r>
            <a:r>
              <a:rPr lang="es-ES" sz="2400" dirty="0"/>
              <a:t>]) </a:t>
            </a:r>
            <a:r>
              <a:rPr lang="es-ES" sz="2400" dirty="0" smtClean="0"/>
              <a:t>.</a:t>
            </a:r>
          </a:p>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400" dirty="0"/>
          </a:p>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Se invitó a participar a casi 520.000 personas:</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de 25 a 70 años de edad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reclutados en la población general en 10 países europeos. </a:t>
            </a:r>
            <a:endParaRPr lang="es-ES" sz="2000" dirty="0" smtClean="0"/>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000" dirty="0"/>
          </a:p>
          <a:p>
            <a:pPr marL="287338" indent="-287338"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En la visita inicial:</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se les tomaron medidas antropométricas (altura, peso, circunferencia de la cintura y de la cadera) y </a:t>
            </a:r>
          </a:p>
          <a:p>
            <a:pPr marL="741363" lvl="1" indent="-284163" defTabSz="449263">
              <a:lnSpc>
                <a:spcPct val="80000"/>
              </a:lnSpc>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se les pasó un cuestionario sobre antecedentes médicos y estilos de vida, que incluía preguntas sobre la actividad física y el consumo de alcohol.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9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91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12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912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9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autoUpdateAnimBg="0"/>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Diseño (2)</a:t>
            </a:r>
          </a:p>
        </p:txBody>
      </p:sp>
      <p:sp>
        <p:nvSpPr>
          <p:cNvPr id="693251" name="Rectangle 3"/>
          <p:cNvSpPr>
            <a:spLocks noGrp="1" noChangeArrowheads="1"/>
          </p:cNvSpPr>
          <p:nvPr>
            <p:ph type="body" idx="1"/>
          </p:nvPr>
        </p:nvSpPr>
        <p:spPr>
          <a:xfrm>
            <a:off x="684213" y="1989138"/>
            <a:ext cx="7772400" cy="3960812"/>
          </a:xfrm>
          <a:ln/>
        </p:spPr>
        <p:txBody>
          <a:bodyPr lIns="90000" tIns="46800" rIns="90000" bIns="46800"/>
          <a:lstStyle/>
          <a:p>
            <a:pPr marL="287338" indent="-287338"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Criterios de exclusión:</a:t>
            </a:r>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personas de las que se desconocía su estado vital al final del estudio, </a:t>
            </a:r>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que presentaban alguna enfermedad crónica (cardiovascular o cáncer) y </a:t>
            </a:r>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000" dirty="0"/>
              <a:t>aquellas de las que no se disponía de la altura, el peso o la circunferencia de la cintura o de la cadera al inicio del mismo o estos datos tenían valores poco probables. </a:t>
            </a:r>
            <a:endParaRPr lang="es-ES" sz="2000" dirty="0" smtClean="0"/>
          </a:p>
          <a:p>
            <a:pPr marL="741363" lvl="1" indent="-284163"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000" dirty="0"/>
          </a:p>
          <a:p>
            <a:pPr marL="287338" indent="-287338" defTabSz="449263">
              <a:lnSpc>
                <a:spcPct val="8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El IMC se clasificó en los siguientes grupos: &lt;18,5, 18,5 a &lt;21,0, 21,0 a &lt;23,5, 23,5 a &lt;25,0, 25,0 a &lt;26,5, 26,5 a &lt;28,0, 28,0 a &lt;30,0, 30,0 a &lt;35,0, y ≥35,0.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93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932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build="p" autoUpdateAnimBg="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1981200" y="841375"/>
            <a:ext cx="6478588" cy="681038"/>
          </a:xfrm>
          <a:ln/>
        </p:spPr>
        <p:txBody>
          <a:bodyPr lIns="90000" tIns="46800" rIns="90000" bIns="46800">
            <a:normAutofit fontScale="90000"/>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Diseño (3)</a:t>
            </a:r>
          </a:p>
        </p:txBody>
      </p:sp>
      <p:sp>
        <p:nvSpPr>
          <p:cNvPr id="723971" name="Rectangle 3"/>
          <p:cNvSpPr>
            <a:spLocks noGrp="1" noChangeArrowheads="1"/>
          </p:cNvSpPr>
          <p:nvPr>
            <p:ph type="body" idx="1"/>
          </p:nvPr>
        </p:nvSpPr>
        <p:spPr>
          <a:xfrm>
            <a:off x="684213" y="1989138"/>
            <a:ext cx="7772400" cy="3671887"/>
          </a:xfrm>
          <a:ln/>
        </p:spPr>
        <p:txBody>
          <a:bodyPr lIns="90000" tIns="46800" rIns="90000" bIns="46800">
            <a:normAutofit lnSpcReduction="10000"/>
          </a:bodyPr>
          <a:lstStyle/>
          <a:p>
            <a:pPr marL="287338" indent="-287338" defTabSz="449263">
              <a:lnSpc>
                <a:spcPct val="9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La circunferencia de la cintura y la razón circunferencia de la cintura/circunferencia de la cadera (RCC) se dividieron en quintiles por sexos. </a:t>
            </a:r>
            <a:endParaRPr lang="es-ES" sz="2800" dirty="0" smtClean="0"/>
          </a:p>
          <a:p>
            <a:pPr marL="287338" indent="-287338" defTabSz="449263">
              <a:lnSpc>
                <a:spcPct val="9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endParaRPr lang="es-ES" sz="2800" dirty="0"/>
          </a:p>
          <a:p>
            <a:pPr marL="287338" indent="-287338" defTabSz="449263">
              <a:lnSpc>
                <a:spcPct val="9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800" dirty="0"/>
              <a:t>El estado vital y la causa de muerte se obtuvo, según los países:</a:t>
            </a:r>
          </a:p>
          <a:p>
            <a:pPr marL="741363" lvl="1" indent="-284163" defTabSz="449263">
              <a:lnSpc>
                <a:spcPct val="9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del Registro Civil o </a:t>
            </a:r>
          </a:p>
          <a:p>
            <a:pPr marL="741363" lvl="1" indent="-284163" defTabSz="449263">
              <a:lnSpc>
                <a:spcPct val="90000"/>
              </a:lnSpc>
              <a:spcBef>
                <a:spcPts val="600"/>
              </a:spcBef>
              <a:tabLst>
                <a:tab pos="857250" algn="l"/>
                <a:tab pos="1771650" algn="l"/>
                <a:tab pos="2686050" algn="l"/>
                <a:tab pos="3600450" algn="l"/>
                <a:tab pos="4514850" algn="l"/>
                <a:tab pos="5429250" algn="l"/>
                <a:tab pos="6343650" algn="l"/>
                <a:tab pos="7258050" algn="l"/>
                <a:tab pos="8172450" algn="l"/>
                <a:tab pos="9086850" algn="l"/>
                <a:tab pos="10001250" algn="l"/>
              </a:tabLst>
            </a:pPr>
            <a:r>
              <a:rPr lang="es-ES" sz="2400" dirty="0"/>
              <a:t>mediante seguimiento activo de los pacientes.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39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239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2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autoUpdateAnimBg="0"/>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1981200" y="609600"/>
            <a:ext cx="6477000" cy="1143000"/>
          </a:xfrm>
          <a:prstGeom prst="rect">
            <a:avLst/>
          </a:prstGeom>
          <a:noFill/>
          <a:ln w="9525">
            <a:noFill/>
            <a:round/>
            <a:headEnd/>
            <a:tailEnd/>
          </a:ln>
          <a:effectLst/>
        </p:spPr>
        <p:txBody>
          <a:bodyPr lIns="90000" tIns="46800" rIns="90000" bIns="46800" anchor="ctr"/>
          <a:lstStyle/>
          <a:p>
            <a:pPr algn="ctr" defTabSz="449263">
              <a:buClr>
                <a:srgbClr val="FF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a:solidFill>
                  <a:srgbClr val="FF0000"/>
                </a:solidFill>
                <a:ea typeface="DejaVu Sans" charset="0"/>
                <a:cs typeface="DejaVu Sans" charset="0"/>
              </a:rPr>
              <a:t>Resultados (1)</a:t>
            </a:r>
          </a:p>
        </p:txBody>
      </p:sp>
      <p:grpSp>
        <p:nvGrpSpPr>
          <p:cNvPr id="2" name="Group 17"/>
          <p:cNvGrpSpPr>
            <a:grpSpLocks/>
          </p:cNvGrpSpPr>
          <p:nvPr/>
        </p:nvGrpSpPr>
        <p:grpSpPr bwMode="auto">
          <a:xfrm>
            <a:off x="685800" y="1905000"/>
            <a:ext cx="2517775" cy="4114800"/>
            <a:chOff x="432" y="1200"/>
            <a:chExt cx="1586" cy="2592"/>
          </a:xfrm>
        </p:grpSpPr>
        <p:sp>
          <p:nvSpPr>
            <p:cNvPr id="695301" name="Rectangle 5"/>
            <p:cNvSpPr>
              <a:spLocks noChangeArrowheads="1"/>
            </p:cNvSpPr>
            <p:nvPr/>
          </p:nvSpPr>
          <p:spPr bwMode="auto">
            <a:xfrm>
              <a:off x="432" y="1200"/>
              <a:ext cx="1586" cy="2592"/>
            </a:xfrm>
            <a:prstGeom prst="rect">
              <a:avLst/>
            </a:prstGeom>
            <a:solidFill>
              <a:srgbClr val="FFE8E8"/>
            </a:solidFill>
            <a:ln w="9525">
              <a:noFill/>
              <a:round/>
              <a:headEnd/>
              <a:tailEnd/>
            </a:ln>
            <a:effectLst/>
          </p:spPr>
          <p:txBody>
            <a:bodyPr wrap="none" anchor="ctr"/>
            <a:lstStyle/>
            <a:p>
              <a:endParaRPr lang="es-ES"/>
            </a:p>
          </p:txBody>
        </p:sp>
        <p:graphicFrame>
          <p:nvGraphicFramePr>
            <p:cNvPr id="695302" name="Object 6"/>
            <p:cNvGraphicFramePr>
              <a:graphicFrameLocks noChangeAspect="1"/>
            </p:cNvGraphicFramePr>
            <p:nvPr/>
          </p:nvGraphicFramePr>
          <p:xfrm>
            <a:off x="476" y="1536"/>
            <a:ext cx="1483" cy="1824"/>
          </p:xfrm>
          <a:graphic>
            <a:graphicData uri="http://schemas.openxmlformats.org/presentationml/2006/ole">
              <p:oleObj spid="_x0000_s133122" name="MS Org Chart" r:id="rId4" imgW="3683000" imgH="4533900" progId="MSOrgChart.2">
                <p:embed followColorScheme="full"/>
              </p:oleObj>
            </a:graphicData>
          </a:graphic>
        </p:graphicFrame>
      </p:grpSp>
      <p:sp>
        <p:nvSpPr>
          <p:cNvPr id="695311" name="Rectangle 15"/>
          <p:cNvSpPr>
            <a:spLocks noChangeArrowheads="1"/>
          </p:cNvSpPr>
          <p:nvPr/>
        </p:nvSpPr>
        <p:spPr bwMode="auto">
          <a:xfrm>
            <a:off x="3419475" y="1905000"/>
            <a:ext cx="5038725" cy="4114800"/>
          </a:xfrm>
          <a:prstGeom prst="rect">
            <a:avLst/>
          </a:prstGeom>
          <a:noFill/>
          <a:ln w="9525">
            <a:noFill/>
            <a:miter lim="800000"/>
            <a:headEnd/>
            <a:tailEnd/>
          </a:ln>
          <a:effectLst/>
        </p:spPr>
        <p:txBody>
          <a:bodyPr/>
          <a:lstStyle/>
          <a:p>
            <a:pPr marL="342900" indent="-342900" algn="l">
              <a:spcBef>
                <a:spcPct val="20000"/>
              </a:spcBef>
              <a:buFontTx/>
              <a:buChar char="•"/>
            </a:pPr>
            <a:r>
              <a:rPr lang="es-ES" sz="2400"/>
              <a:t>Seguimiento medio: 9,7 años. </a:t>
            </a:r>
          </a:p>
          <a:p>
            <a:pPr marL="342900" indent="-342900" algn="l">
              <a:spcBef>
                <a:spcPct val="20000"/>
              </a:spcBef>
              <a:buFontTx/>
              <a:buChar char="•"/>
            </a:pPr>
            <a:r>
              <a:rPr lang="es-ES" sz="2400"/>
              <a:t>La edad media al inicio: 51 años.</a:t>
            </a:r>
          </a:p>
          <a:p>
            <a:pPr marL="342900" indent="-342900" algn="l">
              <a:spcBef>
                <a:spcPct val="20000"/>
              </a:spcBef>
              <a:buFontTx/>
              <a:buChar char="•"/>
            </a:pPr>
            <a:r>
              <a:rPr lang="es-ES" sz="2400"/>
              <a:t>Un 65% eran mujeres. </a:t>
            </a:r>
          </a:p>
          <a:p>
            <a:pPr marL="342900" indent="-342900" algn="l">
              <a:spcBef>
                <a:spcPct val="20000"/>
              </a:spcBef>
              <a:buFontTx/>
              <a:buChar char="•"/>
            </a:pPr>
            <a:r>
              <a:rPr lang="es-ES" sz="2400"/>
              <a:t>Los participantes con un mayor IMC tenían:</a:t>
            </a:r>
          </a:p>
          <a:p>
            <a:pPr marL="742950" lvl="1" indent="-285750" algn="l">
              <a:spcBef>
                <a:spcPct val="20000"/>
              </a:spcBef>
              <a:buFontTx/>
              <a:buChar char="–"/>
            </a:pPr>
            <a:r>
              <a:rPr lang="es-ES" sz="2000"/>
              <a:t>mayor edad media, </a:t>
            </a:r>
          </a:p>
          <a:p>
            <a:pPr marL="742950" lvl="1" indent="-285750" algn="l">
              <a:spcBef>
                <a:spcPct val="20000"/>
              </a:spcBef>
              <a:buFontTx/>
              <a:buChar char="–"/>
            </a:pPr>
            <a:r>
              <a:rPr lang="es-ES" sz="2000"/>
              <a:t>menor nivel educativo y </a:t>
            </a:r>
          </a:p>
          <a:p>
            <a:pPr marL="742950" lvl="1" indent="-285750" algn="l">
              <a:spcBef>
                <a:spcPct val="20000"/>
              </a:spcBef>
              <a:buFontTx/>
              <a:buChar char="–"/>
            </a:pPr>
            <a:r>
              <a:rPr lang="es-ES" sz="2000"/>
              <a:t>era menos probable que fuesen fumadores.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53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53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53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531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9531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9531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953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11" grpId="0" build="p" autoUpdateAnimBg="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s-ES"/>
              <a:t>Resultados (2)</a:t>
            </a:r>
          </a:p>
        </p:txBody>
      </p:sp>
      <p:sp>
        <p:nvSpPr>
          <p:cNvPr id="705542" name="Rectangle 6"/>
          <p:cNvSpPr>
            <a:spLocks noGrp="1" noChangeArrowheads="1"/>
          </p:cNvSpPr>
          <p:nvPr>
            <p:ph type="body" sz="half" idx="1"/>
          </p:nvPr>
        </p:nvSpPr>
        <p:spPr>
          <a:xfrm>
            <a:off x="685800" y="2349500"/>
            <a:ext cx="3810000" cy="3670300"/>
          </a:xfrm>
          <a:noFill/>
          <a:ln/>
        </p:spPr>
        <p:txBody>
          <a:bodyPr/>
          <a:lstStyle/>
          <a:p>
            <a:r>
              <a:rPr lang="es-ES" sz="2000"/>
              <a:t>Se dio una correlación positiva con el consumo de alcohol en varones, pero fue negativa en las mujeres. </a:t>
            </a:r>
          </a:p>
          <a:p>
            <a:r>
              <a:rPr lang="es-ES" sz="2000"/>
              <a:t>La correlación con el IMC fue superior para la circunferencia de la cintura que para la RCC. </a:t>
            </a:r>
          </a:p>
          <a:p>
            <a:r>
              <a:rPr lang="es-ES" sz="2000"/>
              <a:t>Durante este tiempo murieron 14.723 individuos. </a:t>
            </a:r>
          </a:p>
        </p:txBody>
      </p:sp>
      <p:graphicFrame>
        <p:nvGraphicFramePr>
          <p:cNvPr id="5" name="Object 2"/>
          <p:cNvGraphicFramePr>
            <a:graphicFrameLocks noGrp="1" noChangeAspect="1"/>
          </p:cNvGraphicFramePr>
          <p:nvPr>
            <p:ph sz="half" idx="2"/>
          </p:nvPr>
        </p:nvGraphicFramePr>
        <p:xfrm>
          <a:off x="4648200" y="1905000"/>
          <a:ext cx="3810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55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55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55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2" grpId="0" build="p" autoUpdateAnimBg="0"/>
      <p:bldGraphic spid="5"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Papel.thmx</Template>
  <TotalTime>2179</TotalTime>
  <Words>12662</Words>
  <Application>Microsoft Office PowerPoint</Application>
  <PresentationFormat>Presentación en pantalla (4:3)</PresentationFormat>
  <Paragraphs>1395</Paragraphs>
  <Slides>149</Slides>
  <Notes>108</Notes>
  <HiddenSlides>50</HiddenSlides>
  <MMClips>0</MMClips>
  <ScaleCrop>false</ScaleCrop>
  <HeadingPairs>
    <vt:vector size="6" baseType="variant">
      <vt:variant>
        <vt:lpstr>Plantilla de diseño</vt:lpstr>
      </vt:variant>
      <vt:variant>
        <vt:i4>1</vt:i4>
      </vt:variant>
      <vt:variant>
        <vt:lpstr>Servidores OLE incrustados</vt:lpstr>
      </vt:variant>
      <vt:variant>
        <vt:i4>2</vt:i4>
      </vt:variant>
      <vt:variant>
        <vt:lpstr>Títulos de diapositiva</vt:lpstr>
      </vt:variant>
      <vt:variant>
        <vt:i4>149</vt:i4>
      </vt:variant>
    </vt:vector>
  </HeadingPairs>
  <TitlesOfParts>
    <vt:vector size="152" baseType="lpstr">
      <vt:lpstr>Papel</vt:lpstr>
      <vt:lpstr>MS Org Chart</vt:lpstr>
      <vt:lpstr>Excel.Sheet.8</vt:lpstr>
      <vt:lpstr>UPDATE EN CARDIOLOGIA 2008 </vt:lpstr>
      <vt:lpstr>Índice</vt:lpstr>
      <vt:lpstr>Lipidos</vt:lpstr>
      <vt:lpstr>Diapositiva 4</vt:lpstr>
      <vt:lpstr>Diapositiva 5</vt:lpstr>
      <vt:lpstr>Estudio ENHANCE</vt:lpstr>
      <vt:lpstr>Diapositiva 7</vt:lpstr>
      <vt:lpstr>Caracteristicas basales</vt:lpstr>
      <vt:lpstr>Diapositiva 9</vt:lpstr>
      <vt:lpstr>Diapositiva 10</vt:lpstr>
      <vt:lpstr>Análisis subgrupos</vt:lpstr>
      <vt:lpstr>Conclusion</vt:lpstr>
      <vt:lpstr>Explicaciones posibles .</vt:lpstr>
      <vt:lpstr>Diapositiva 14</vt:lpstr>
      <vt:lpstr>Diapositiva 15</vt:lpstr>
      <vt:lpstr>Diapositiva 16</vt:lpstr>
      <vt:lpstr>Diapositiva 17</vt:lpstr>
      <vt:lpstr>Diapositiva 18</vt:lpstr>
      <vt:lpstr>Diapositiva 19</vt:lpstr>
      <vt:lpstr>Objetivos</vt:lpstr>
      <vt:lpstr>Diseño </vt:lpstr>
      <vt:lpstr>Diseño </vt:lpstr>
      <vt:lpstr>Resultados (2)</vt:lpstr>
      <vt:lpstr>Resultados (3)</vt:lpstr>
      <vt:lpstr>Resultados (4)</vt:lpstr>
      <vt:lpstr>Resultados (6)</vt:lpstr>
      <vt:lpstr>Conclusiones</vt:lpstr>
      <vt:lpstr>Comentario (1)</vt:lpstr>
      <vt:lpstr>Comentario (2)</vt:lpstr>
      <vt:lpstr>Comentario (3)</vt:lpstr>
      <vt:lpstr>Comentario (4)</vt:lpstr>
      <vt:lpstr>Diabetes</vt:lpstr>
      <vt:lpstr>Justificacion</vt:lpstr>
      <vt:lpstr>Diapositiva 34</vt:lpstr>
      <vt:lpstr>Diapositiva 35</vt:lpstr>
      <vt:lpstr>Estudio ACCORD</vt:lpstr>
      <vt:lpstr>Objetivo  ACCORD Trial</vt:lpstr>
      <vt:lpstr>Hipotesis estudio sobre glucemias. </vt:lpstr>
      <vt:lpstr>ACCORD.  Diseño</vt:lpstr>
      <vt:lpstr>Diseño factorial Doble 2 X 2</vt:lpstr>
      <vt:lpstr>ACCORD End points</vt:lpstr>
      <vt:lpstr>Treatment Strategies</vt:lpstr>
      <vt:lpstr>Diapositiva 43</vt:lpstr>
      <vt:lpstr>Diapositiva 44</vt:lpstr>
      <vt:lpstr>Diapositiva 45</vt:lpstr>
      <vt:lpstr>Objetivos</vt:lpstr>
      <vt:lpstr>Diseño (1)</vt:lpstr>
      <vt:lpstr>Diseño (2)</vt:lpstr>
      <vt:lpstr>Diseño (3)</vt:lpstr>
      <vt:lpstr>Diseño (4)</vt:lpstr>
      <vt:lpstr>Resultados </vt:lpstr>
      <vt:lpstr>Resultados </vt:lpstr>
      <vt:lpstr>Resultados </vt:lpstr>
      <vt:lpstr>Resultados </vt:lpstr>
      <vt:lpstr>Resultados </vt:lpstr>
      <vt:lpstr>Conclusiones</vt:lpstr>
      <vt:lpstr>Comentario (1)</vt:lpstr>
      <vt:lpstr>Comentario (2)</vt:lpstr>
      <vt:lpstr>Comentario (3)</vt:lpstr>
      <vt:lpstr>Comentario (4)</vt:lpstr>
      <vt:lpstr>Comentario (5)</vt:lpstr>
      <vt:lpstr>Diapositiva 62</vt:lpstr>
      <vt:lpstr>Diapositiva 63</vt:lpstr>
      <vt:lpstr>Diapositiva 64</vt:lpstr>
      <vt:lpstr>VADT</vt:lpstr>
      <vt:lpstr>Diapositiva 66</vt:lpstr>
      <vt:lpstr>Objetivos</vt:lpstr>
      <vt:lpstr>Diseño (1)</vt:lpstr>
      <vt:lpstr>Diseño (2)</vt:lpstr>
      <vt:lpstr>Diseño (3)</vt:lpstr>
      <vt:lpstr>Resultados (1)</vt:lpstr>
      <vt:lpstr>Resultados (2)</vt:lpstr>
      <vt:lpstr>Resultados (3)</vt:lpstr>
      <vt:lpstr>Resultados (4)</vt:lpstr>
      <vt:lpstr>Resultados (5)</vt:lpstr>
      <vt:lpstr>Resultados (6)</vt:lpstr>
      <vt:lpstr>Resultados (7)</vt:lpstr>
      <vt:lpstr>Conclusiones</vt:lpstr>
      <vt:lpstr>Comentario (1)</vt:lpstr>
      <vt:lpstr>Comentario (2)</vt:lpstr>
      <vt:lpstr>Comentario (4)</vt:lpstr>
      <vt:lpstr>Comentario (3)</vt:lpstr>
      <vt:lpstr>Comentario (5)</vt:lpstr>
      <vt:lpstr>Diapositiva 84</vt:lpstr>
      <vt:lpstr>Diapositiva 85</vt:lpstr>
      <vt:lpstr>Vitaminas</vt:lpstr>
      <vt:lpstr>Diapositiva 87</vt:lpstr>
      <vt:lpstr>Diapositiva 88</vt:lpstr>
      <vt:lpstr>Diapositiva 89</vt:lpstr>
      <vt:lpstr>Diapositiva 90</vt:lpstr>
      <vt:lpstr>Obesidad</vt:lpstr>
      <vt:lpstr>Antecedentes</vt:lpstr>
      <vt:lpstr>Diapositiva 93</vt:lpstr>
      <vt:lpstr>Objetivos</vt:lpstr>
      <vt:lpstr>Diseño (1)</vt:lpstr>
      <vt:lpstr>Diseño (2)</vt:lpstr>
      <vt:lpstr>Diseño (3)</vt:lpstr>
      <vt:lpstr>Diapositiva 98</vt:lpstr>
      <vt:lpstr>Resultados (2)</vt:lpstr>
      <vt:lpstr>Resultados (3)</vt:lpstr>
      <vt:lpstr>Resultados (4)</vt:lpstr>
      <vt:lpstr>Resultados (5)</vt:lpstr>
      <vt:lpstr>Resultados (6)</vt:lpstr>
      <vt:lpstr>Conclusiones</vt:lpstr>
      <vt:lpstr>Comentario (1)</vt:lpstr>
      <vt:lpstr>Comentario (2)</vt:lpstr>
      <vt:lpstr>Comentario (3)</vt:lpstr>
      <vt:lpstr>Efecto de la dieta mediterránea sobre la salud</vt:lpstr>
      <vt:lpstr>Antecedentes</vt:lpstr>
      <vt:lpstr>Objetivos</vt:lpstr>
      <vt:lpstr>Diseño (1)</vt:lpstr>
      <vt:lpstr>Diseño (2)</vt:lpstr>
      <vt:lpstr>Diseño (3)</vt:lpstr>
      <vt:lpstr>Resultados (1)</vt:lpstr>
      <vt:lpstr>Resultados (2)</vt:lpstr>
      <vt:lpstr>Resultados (3)</vt:lpstr>
      <vt:lpstr>Conclusiones</vt:lpstr>
      <vt:lpstr>Comentario (1)</vt:lpstr>
      <vt:lpstr>Comentario (2)</vt:lpstr>
      <vt:lpstr>Comentario (3)</vt:lpstr>
      <vt:lpstr>Diapositiva 121</vt:lpstr>
      <vt:lpstr>Methods</vt:lpstr>
      <vt:lpstr>Diapositiva 123</vt:lpstr>
      <vt:lpstr>Diapositiva 124</vt:lpstr>
      <vt:lpstr>Primary and Secondary IVUS Endpoints</vt:lpstr>
      <vt:lpstr>Major Adverse Cardiovascular Events</vt:lpstr>
      <vt:lpstr>Psychiatric Adverse Effects</vt:lpstr>
      <vt:lpstr>Conclusions</vt:lpstr>
      <vt:lpstr>CRESCENDO, AUDITOR</vt:lpstr>
      <vt:lpstr>Otros</vt:lpstr>
      <vt:lpstr>Diapositiva 131</vt:lpstr>
      <vt:lpstr>Antecedentes</vt:lpstr>
      <vt:lpstr>Objetivos</vt:lpstr>
      <vt:lpstr>Diseño (1)</vt:lpstr>
      <vt:lpstr>Diseño (2)</vt:lpstr>
      <vt:lpstr>Diseño (3)</vt:lpstr>
      <vt:lpstr>Resultados (1)</vt:lpstr>
      <vt:lpstr>Resultados (2)</vt:lpstr>
      <vt:lpstr>Resultados (3)</vt:lpstr>
      <vt:lpstr>Resultados (4)</vt:lpstr>
      <vt:lpstr>Resultados (5)</vt:lpstr>
      <vt:lpstr>Conclusiones</vt:lpstr>
      <vt:lpstr>Comentario (1)</vt:lpstr>
      <vt:lpstr>Comentario (2)</vt:lpstr>
      <vt:lpstr>Comentario (3)</vt:lpstr>
      <vt:lpstr>Diapositiva 146</vt:lpstr>
      <vt:lpstr>Diapositiva 147</vt:lpstr>
      <vt:lpstr>Diapositiva 148</vt:lpstr>
      <vt:lpstr>Diapositiva 149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EN CARDIOLOGIA 2008</dc:title>
  <dc:creator>jj</dc:creator>
  <cp:lastModifiedBy>jjgd</cp:lastModifiedBy>
  <cp:revision>118</cp:revision>
  <dcterms:created xsi:type="dcterms:W3CDTF">2009-01-23T23:48:30Z</dcterms:created>
  <dcterms:modified xsi:type="dcterms:W3CDTF">2009-01-24T07:33:01Z</dcterms:modified>
</cp:coreProperties>
</file>