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860" r:id="rId4"/>
    <p:sldMasterId id="2147483872" r:id="rId5"/>
    <p:sldMasterId id="2147483875" r:id="rId6"/>
    <p:sldMasterId id="2147483877" r:id="rId7"/>
    <p:sldMasterId id="2147484133" r:id="rId8"/>
  </p:sldMasterIdLst>
  <p:notesMasterIdLst>
    <p:notesMasterId r:id="rId56"/>
  </p:notesMasterIdLst>
  <p:sldIdLst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84" r:id="rId21"/>
    <p:sldId id="271" r:id="rId22"/>
    <p:sldId id="272" r:id="rId23"/>
    <p:sldId id="273" r:id="rId24"/>
    <p:sldId id="274" r:id="rId25"/>
    <p:sldId id="283" r:id="rId26"/>
    <p:sldId id="285" r:id="rId27"/>
    <p:sldId id="286" r:id="rId28"/>
    <p:sldId id="275" r:id="rId29"/>
    <p:sldId id="288" r:id="rId30"/>
    <p:sldId id="290" r:id="rId31"/>
    <p:sldId id="291" r:id="rId32"/>
    <p:sldId id="299" r:id="rId33"/>
    <p:sldId id="302" r:id="rId34"/>
    <p:sldId id="303" r:id="rId35"/>
    <p:sldId id="304" r:id="rId36"/>
    <p:sldId id="305" r:id="rId37"/>
    <p:sldId id="293" r:id="rId38"/>
    <p:sldId id="296" r:id="rId39"/>
    <p:sldId id="297" r:id="rId40"/>
    <p:sldId id="298" r:id="rId41"/>
    <p:sldId id="294" r:id="rId42"/>
    <p:sldId id="300" r:id="rId43"/>
    <p:sldId id="301" r:id="rId44"/>
    <p:sldId id="276" r:id="rId45"/>
    <p:sldId id="277" r:id="rId46"/>
    <p:sldId id="279" r:id="rId47"/>
    <p:sldId id="280" r:id="rId48"/>
    <p:sldId id="281" r:id="rId49"/>
    <p:sldId id="282" r:id="rId50"/>
    <p:sldId id="287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659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0AD6E1-D73A-4124-997F-8FF2624E701A}" type="datetimeFigureOut">
              <a:rPr lang="es-ES"/>
              <a:pPr>
                <a:defRPr/>
              </a:pPr>
              <a:t>27/01/2011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7D5A71-2F96-48B3-9FD9-7B767FAD27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FA4372-E2ED-40B8-B500-D5495498100C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 eaLnBrk="1" hangingPunct="1">
              <a:buFontTx/>
              <a:buChar char="•"/>
              <a:defRPr/>
            </a:pPr>
            <a:r>
              <a:rPr lang="en-US" dirty="0" smtClean="0"/>
              <a:t>The pharmacokinetic population included 66 subjects.</a:t>
            </a:r>
          </a:p>
          <a:p>
            <a:pPr marL="224325" indent="-224325" eaLnBrk="1" hangingPunct="1">
              <a:buFontTx/>
              <a:buChar char="•"/>
              <a:defRPr/>
            </a:pPr>
            <a:r>
              <a:rPr lang="en-US" dirty="0" smtClean="0"/>
              <a:t>Based on AUC</a:t>
            </a:r>
            <a:r>
              <a:rPr lang="en-US" baseline="-25000" dirty="0" smtClean="0"/>
              <a:t>(0-24) </a:t>
            </a:r>
            <a:r>
              <a:rPr lang="en-US" dirty="0" smtClean="0"/>
              <a:t>ratios (standard-dose clopidogrel + omeprazole vs standard-dose clopidogrel alone), the active metabolite H4 exposure was decreased by 45% following a 300-mg loading dose of clopidogrel given concomitantly with 80 mg omeprazole (AUC</a:t>
            </a:r>
            <a:r>
              <a:rPr lang="en-US" baseline="-25000" dirty="0" smtClean="0"/>
              <a:t>0-24</a:t>
            </a:r>
            <a:r>
              <a:rPr lang="en-US" dirty="0" smtClean="0"/>
              <a:t> ratio of 0.55; 90% CI, 0.51-0.59; </a:t>
            </a:r>
            <a:r>
              <a:rPr lang="en-US" i="1" dirty="0" smtClean="0"/>
              <a:t>P</a:t>
            </a:r>
            <a:r>
              <a:rPr lang="en-US" dirty="0" smtClean="0"/>
              <a:t>&lt;0.001) and by 40% following an additional 4-day 75-mg maintenance dose of clopidogrel + omeprazole (AUC</a:t>
            </a:r>
            <a:r>
              <a:rPr lang="en-US" baseline="-25000" dirty="0" smtClean="0"/>
              <a:t>0-24</a:t>
            </a:r>
            <a:r>
              <a:rPr lang="en-US" dirty="0" smtClean="0"/>
              <a:t> ratio of 0.60; 90% CI, 0.56-0.65; </a:t>
            </a:r>
            <a:r>
              <a:rPr lang="en-US" i="1" dirty="0" smtClean="0"/>
              <a:t>P</a:t>
            </a:r>
            <a:r>
              <a:rPr lang="en-US" dirty="0" smtClean="0"/>
              <a:t>&lt;0.001).</a:t>
            </a:r>
          </a:p>
          <a:p>
            <a:pPr marL="224325" indent="-224325" eaLnBrk="1" hangingPunct="1">
              <a:buFontTx/>
              <a:buChar char="•"/>
              <a:defRPr/>
            </a:pPr>
            <a:r>
              <a:rPr lang="en-US" dirty="0" smtClean="0"/>
              <a:t>After a 300-mg clopidogrel loading dose given concomitantly with omeprazole, the C</a:t>
            </a:r>
            <a:r>
              <a:rPr lang="en-US" baseline="-25000" dirty="0" smtClean="0"/>
              <a:t>max</a:t>
            </a:r>
            <a:r>
              <a:rPr lang="en-US" dirty="0" smtClean="0"/>
              <a:t> ratio was 0.54 (90% CI, 0.51-0.58; </a:t>
            </a:r>
            <a:r>
              <a:rPr lang="en-US" i="1" dirty="0" smtClean="0"/>
              <a:t>P</a:t>
            </a:r>
            <a:r>
              <a:rPr lang="en-US" dirty="0" smtClean="0"/>
              <a:t>&lt;0.001); after an additional 4 days of clopidogrel 75 mg/day given concomitantly with omeprazole, the C</a:t>
            </a:r>
            <a:r>
              <a:rPr lang="en-US" baseline="-25000" dirty="0" smtClean="0"/>
              <a:t>max</a:t>
            </a:r>
            <a:r>
              <a:rPr lang="en-US" dirty="0" smtClean="0"/>
              <a:t> ratio was 0.58 (90% CI, 0.53-0.65; </a:t>
            </a:r>
            <a:r>
              <a:rPr lang="en-US" i="1" dirty="0" smtClean="0"/>
              <a:t>P</a:t>
            </a:r>
            <a:r>
              <a:rPr lang="en-US" dirty="0" smtClean="0"/>
              <a:t>&lt;0.001).</a:t>
            </a:r>
          </a:p>
          <a:p>
            <a:pPr marL="224325" indent="-224325" eaLnBrk="1" hangingPunct="1">
              <a:buFontTx/>
              <a:buChar char="•"/>
              <a:defRPr/>
            </a:pPr>
            <a:r>
              <a:rPr lang="en-US" dirty="0" smtClean="0"/>
              <a:t>Simultaneous administration of a 300-mg clopidogrel loading dose with omeprazole increased exposure of unchanged clopidogrel (AUC</a:t>
            </a:r>
            <a:r>
              <a:rPr lang="en-US" baseline="-25000" dirty="0" smtClean="0"/>
              <a:t>0-24</a:t>
            </a:r>
            <a:r>
              <a:rPr lang="en-US" dirty="0" smtClean="0"/>
              <a:t> ratio, 1.19; 90% CI, 1.06-1.33; </a:t>
            </a:r>
            <a:r>
              <a:rPr lang="en-US" i="1" dirty="0" smtClean="0"/>
              <a:t>P</a:t>
            </a:r>
            <a:r>
              <a:rPr lang="en-US" dirty="0" smtClean="0"/>
              <a:t>=0.012), and after 4 days of clopidogrel 75 mg/day, unchanged clopidogrel exposure increased by 51% (AUC</a:t>
            </a:r>
            <a:r>
              <a:rPr lang="en-US" baseline="-25000" dirty="0" smtClean="0"/>
              <a:t>0-24</a:t>
            </a:r>
            <a:r>
              <a:rPr lang="en-US" dirty="0" smtClean="0"/>
              <a:t> ratio, 1.51; 90% CI, 1.35-1.69; </a:t>
            </a:r>
            <a:r>
              <a:rPr lang="en-US" i="1" dirty="0" smtClean="0"/>
              <a:t>P</a:t>
            </a:r>
            <a:r>
              <a:rPr lang="en-US" dirty="0" smtClean="0"/>
              <a:t>&lt;0.001).</a:t>
            </a:r>
          </a:p>
          <a:p>
            <a:pPr marL="168244" indent="-168244" eaLnBrk="1" hangingPunct="1">
              <a:defRPr/>
            </a:pPr>
            <a:endParaRPr lang="en-US" b="1" dirty="0" smtClean="0"/>
          </a:p>
          <a:p>
            <a:pPr marL="168244" indent="-168244" eaLnBrk="1" hangingPunct="1">
              <a:defRPr/>
            </a:pPr>
            <a:r>
              <a:rPr lang="en-US" b="1" dirty="0" smtClean="0"/>
              <a:t>Reference</a:t>
            </a:r>
          </a:p>
          <a:p>
            <a:pPr marL="168244" indent="-168244" eaLnBrk="1" hangingPunct="1">
              <a:defRPr/>
            </a:pPr>
            <a:r>
              <a:rPr lang="en-US" b="1" dirty="0" smtClean="0"/>
              <a:t>	</a:t>
            </a:r>
            <a:r>
              <a:rPr lang="en-US" dirty="0" smtClean="0"/>
              <a:t>1. Angiolillo DA, et al. </a:t>
            </a:r>
            <a:r>
              <a:rPr lang="en-US" i="1" dirty="0" smtClean="0"/>
              <a:t>Clin Pharmacol Ther</a:t>
            </a:r>
            <a:r>
              <a:rPr lang="en-US" dirty="0" smtClean="0"/>
              <a:t> 2010; in press.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5874D0-AE53-4770-9C8A-2AC0A4F811E6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 eaLnBrk="1" hangingPunct="1">
              <a:buFontTx/>
              <a:buChar char="•"/>
              <a:defRPr/>
            </a:pPr>
            <a:r>
              <a:rPr lang="en-US" dirty="0" smtClean="0"/>
              <a:t>The pharmacokinetic population included 58 men.</a:t>
            </a:r>
          </a:p>
          <a:p>
            <a:pPr marL="224325" indent="-224325" eaLnBrk="1" hangingPunct="1">
              <a:buFontTx/>
              <a:buChar char="•"/>
              <a:defRPr/>
            </a:pPr>
            <a:r>
              <a:rPr lang="en-US" dirty="0" smtClean="0"/>
              <a:t>Based on AUC</a:t>
            </a:r>
            <a:r>
              <a:rPr lang="en-US" baseline="-25000" dirty="0" smtClean="0"/>
              <a:t>(0-24) </a:t>
            </a:r>
            <a:r>
              <a:rPr lang="en-US" dirty="0" smtClean="0"/>
              <a:t>ratios (standard-dose clopidogrel + pantoprazole vs standard-dose clopidogrel alone), the active metabolite H4 exposure was decreased by 20% following a 300-mg loading dose of clopidogrel given concomitantly 80 mg pantoprazole (AUC</a:t>
            </a:r>
            <a:r>
              <a:rPr lang="en-US" baseline="-25000" dirty="0" smtClean="0"/>
              <a:t>0-24</a:t>
            </a:r>
            <a:r>
              <a:rPr lang="en-US" dirty="0" smtClean="0"/>
              <a:t> ratio of 0.80; 90% CI, 0.76-0.85; </a:t>
            </a:r>
            <a:r>
              <a:rPr lang="en-US" i="1" dirty="0" smtClean="0"/>
              <a:t>P</a:t>
            </a:r>
            <a:r>
              <a:rPr lang="en-US" dirty="0" smtClean="0"/>
              <a:t>&lt;0.001) and by 14% following an additional 4-day 75-mg maintenance dose of clopidogrel + pantoprazole (AUC</a:t>
            </a:r>
            <a:r>
              <a:rPr lang="en-US" baseline="-25000" dirty="0" smtClean="0"/>
              <a:t>0-24</a:t>
            </a:r>
            <a:r>
              <a:rPr lang="en-US" dirty="0" smtClean="0"/>
              <a:t> ratio of 0.86; 90% CI, 0.79-0.93; </a:t>
            </a:r>
            <a:r>
              <a:rPr lang="en-US" i="1" dirty="0" smtClean="0"/>
              <a:t>P</a:t>
            </a:r>
            <a:r>
              <a:rPr lang="en-US" dirty="0" smtClean="0"/>
              <a:t>=0.002).</a:t>
            </a:r>
          </a:p>
          <a:p>
            <a:pPr marL="224325" indent="-224325" eaLnBrk="1" hangingPunct="1">
              <a:buFontTx/>
              <a:buChar char="•"/>
              <a:defRPr/>
            </a:pPr>
            <a:r>
              <a:rPr lang="en-US" dirty="0" smtClean="0"/>
              <a:t>After a 300-mg clopidogrel loading dose given concomitantly with pantoprazole, the C</a:t>
            </a:r>
            <a:r>
              <a:rPr lang="en-US" baseline="-25000" dirty="0" smtClean="0"/>
              <a:t>max</a:t>
            </a:r>
            <a:r>
              <a:rPr lang="en-US" dirty="0" smtClean="0"/>
              <a:t> ratio was 0.76 (90% CI, 0.70-0.82; </a:t>
            </a:r>
            <a:r>
              <a:rPr lang="en-US" i="1" dirty="0" smtClean="0"/>
              <a:t>P</a:t>
            </a:r>
            <a:r>
              <a:rPr lang="en-US" dirty="0" smtClean="0"/>
              <a:t>&lt;0.001); after an additional 4 days of clopidogrel 75 mg/day given concomitantly with pantoprazole, the C</a:t>
            </a:r>
            <a:r>
              <a:rPr lang="en-US" baseline="-25000" dirty="0" smtClean="0"/>
              <a:t>max</a:t>
            </a:r>
            <a:r>
              <a:rPr lang="en-US" dirty="0" smtClean="0"/>
              <a:t> ratio was 0.72 (90% CI, 0.65-0.79; </a:t>
            </a:r>
            <a:r>
              <a:rPr lang="en-US" i="1" dirty="0" smtClean="0"/>
              <a:t>P</a:t>
            </a:r>
            <a:r>
              <a:rPr lang="en-US" dirty="0" smtClean="0"/>
              <a:t>&lt;0.001).</a:t>
            </a:r>
          </a:p>
          <a:p>
            <a:pPr marL="224325" indent="-224325" eaLnBrk="1" hangingPunct="1">
              <a:buFontTx/>
              <a:buChar char="•"/>
              <a:defRPr/>
            </a:pPr>
            <a:r>
              <a:rPr lang="en-US" dirty="0" smtClean="0"/>
              <a:t>Simultaneous administration of a 300-mg clopidogrel loading dose with pantoprazole did not affect exposure of unchanged clopidogrel (AUC</a:t>
            </a:r>
            <a:r>
              <a:rPr lang="en-US" baseline="-25000" dirty="0" smtClean="0"/>
              <a:t>0-24</a:t>
            </a:r>
            <a:r>
              <a:rPr lang="en-US" dirty="0" smtClean="0"/>
              <a:t> ratio, 1.00; 90% CI, 0.90-1.10; </a:t>
            </a:r>
            <a:r>
              <a:rPr lang="en-US" i="1" dirty="0" smtClean="0"/>
              <a:t>P</a:t>
            </a:r>
            <a:r>
              <a:rPr lang="en-US" dirty="0" smtClean="0"/>
              <a:t>=0.942), but after 4 days of clopidogrel 75 mg/day, unchanged clopidogrel exposure increased by 19% (AUC</a:t>
            </a:r>
            <a:r>
              <a:rPr lang="en-US" baseline="-25000" dirty="0" smtClean="0"/>
              <a:t>0-24</a:t>
            </a:r>
            <a:r>
              <a:rPr lang="en-US" dirty="0" smtClean="0"/>
              <a:t> ratio, 1.19; 90% CI, 1.07-1.33; </a:t>
            </a:r>
            <a:r>
              <a:rPr lang="en-US" i="1" dirty="0" smtClean="0"/>
              <a:t>P</a:t>
            </a:r>
            <a:r>
              <a:rPr lang="en-US" dirty="0" smtClean="0"/>
              <a:t>=0.011).</a:t>
            </a:r>
          </a:p>
          <a:p>
            <a:pPr marL="168244" indent="-168244" eaLnBrk="1" hangingPunct="1">
              <a:defRPr/>
            </a:pPr>
            <a:endParaRPr lang="en-US" b="1" dirty="0" smtClean="0"/>
          </a:p>
          <a:p>
            <a:pPr marL="168244" indent="-168244" eaLnBrk="1" hangingPunct="1">
              <a:defRPr/>
            </a:pPr>
            <a:r>
              <a:rPr lang="en-US" b="1" dirty="0" smtClean="0"/>
              <a:t>Reference</a:t>
            </a:r>
          </a:p>
          <a:p>
            <a:pPr marL="168244" indent="-168244" eaLnBrk="1" hangingPunct="1">
              <a:defRPr/>
            </a:pPr>
            <a:r>
              <a:rPr lang="en-US" b="1" dirty="0" smtClean="0"/>
              <a:t>	</a:t>
            </a:r>
            <a:r>
              <a:rPr lang="en-US" dirty="0" smtClean="0"/>
              <a:t>1. Angiolillo DA, et al. </a:t>
            </a:r>
            <a:r>
              <a:rPr lang="en-US" i="1" dirty="0" smtClean="0"/>
              <a:t>Clin Pharmacol Ther</a:t>
            </a:r>
            <a:r>
              <a:rPr lang="en-US" dirty="0" smtClean="0"/>
              <a:t> 2010; in press.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C4CD36-7E3D-4006-AACD-9568227D9AD8}" type="slidenum">
              <a:rPr lang="en-US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0C673-F69C-4647-83C7-9EE986A8A5DD}" type="slidenum">
              <a:rPr lang="es-ES" smtClean="0">
                <a:solidFill>
                  <a:srgbClr val="000000"/>
                </a:solidFill>
              </a:rPr>
              <a:pPr/>
              <a:t>12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762F64-4C40-48C2-B622-C327A15AD4D9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9E7594-7A86-4FBB-9D8C-D90FBAC5B6DC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5ADD3-07DD-40D0-8F27-7D6755C66503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D025B5-1EE7-4DA2-8C19-742B6533125C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22543-2825-4422-AEF4-1696A5AED5E5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9D5F58-78EB-47C7-8C92-A70DFC7CD91B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243289-2622-41DC-B6A7-69D6CAC0ED7E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ABA91-CB2F-4DD5-9F77-D9094B90D2B8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D4FFBC-7E32-41F2-89DF-65FBFA7329DC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2062C-AD2F-40C2-A44A-C78811B5CC84}" type="slidenum">
              <a:rPr lang="es-ES_tradnl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s-ES_tradn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9ACD5-CEAA-4567-A4E1-EAEC73276F23}" type="slidenum">
              <a:rPr lang="es-ES_tradnl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s-ES_tradn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00691E-17CA-475E-8601-4CFD5E49EE5E}" type="slidenum">
              <a:rPr lang="es-ES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pPr/>
              <a:t>23</a:t>
            </a:fld>
            <a:endParaRPr lang="es-ES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E0FE9D6C-452F-4FE9-A5FC-4A379329DCAE}" type="slidenum">
              <a:rPr lang="en-US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/>
              <a:t>24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EED073-1E52-4154-9848-40B3AE76B194}" type="slidenum">
              <a:rPr lang="es-ES" smtClean="0">
                <a:solidFill>
                  <a:srgbClr val="000000"/>
                </a:solidFill>
              </a:rPr>
              <a:pPr/>
              <a:t>25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9842C7-0EB9-43E9-9F51-EBB9D1875C69}" type="slidenum">
              <a:rPr lang="es-ES" smtClean="0"/>
              <a:pPr/>
              <a:t>26</a:t>
            </a:fld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9824CB-3D1B-4776-820D-DAC7B671053E}" type="slidenum">
              <a:rPr lang="es-ES" smtClean="0"/>
              <a:pPr/>
              <a:t>27</a:t>
            </a:fld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635A16-13B7-42A9-8BF0-9AB5F94DA546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093C1-B046-4DA2-B23F-5CAD255AC712}" type="slidenum">
              <a:rPr lang="es-ES" smtClean="0"/>
              <a:pPr/>
              <a:t>29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ECD9E3-2BBD-40EF-9B3B-A169AC72D6ED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350FD6-1D4F-4543-B86F-07F0885DD865}" type="slidenum">
              <a:rPr lang="es-ES" smtClean="0">
                <a:solidFill>
                  <a:srgbClr val="000000"/>
                </a:solidFill>
              </a:rPr>
              <a:pPr/>
              <a:t>30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GRAVITAS enrolled patients undergoing elective or urgent PCI with a drug-eluting stent. Clopidogrel-naïve patients had to receive a 600-mg loading dose, and those already on chronic clopidogrel could not receive an additional load. This was designed to ensure that the effect of clopidogrel was at steady-state at the time of platelet function measurement.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Platelet function was measured with the VerifyNow P2Y12 test 12 to 24 hours after PCI. With this test, platelet reactivity is reported in terms of PRU – the higher the PRU, the greater the level of residual reactivity on clopidogrel.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 In GRAVITAS, high reactivity was defined as a PRU greater than or equal to 230, a cutoff similar to that suggested by previous studies to provide the maximal sensitivity and specificity for subsequent cardiac events.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Patients with high reactivity were randomized in a double-blind fashion to either 6 months of high dose clopidogrel or standard dose clopidogrel.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The primary efficacy endpoint was a composite of cardiovascular death, non-fatal MI, or stent thrombosis at 6-months. 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The Key safety endpoint was GUSTO severe or moderate bleeding.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 Platelet reactivity was re-assessed at 30-days and 6 months in a blinded fashion, but no treatment decisions were made based upon the results of these tests. 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/>
            <a:fld id="{4B410E31-B340-4F1A-ABCD-604FC54BB02A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457200"/>
              <a:t>31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We screened 5,429 patients with the VerifyNow test -- the largest cohort of patients to ever undergo platelet function testing in a single study. 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41% of patients were categorized as having high residual reactivity, and these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2,214 patients were randomly assigned to study drug.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/>
            <a:fld id="{AF0D9FBA-4C6A-4182-A449-0EA7B1DF21E9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457200"/>
              <a:t>32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Here are the primary results of the GRAVITAS trial.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The observed rate of the cardiovascular death, non-fatal MI, or stent thrombois was 2.3% in the high-dose group compared with 2.3% in the standard dose group, resulting in a hazard ratio of 1.01 and a p value of 0.98. There were a total of 50 events which was lower than the 68 that we had anticipated.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/>
            <a:fld id="{9CA3F4C5-AFDF-401D-BBEC-D076A1B5B7F9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457200"/>
              <a:t>33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4EACD5-9853-4555-A8BC-07FB5B0D0AA8}" type="slidenum">
              <a:rPr lang="es-ES_tradnl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pPr/>
              <a:t>34</a:t>
            </a:fld>
            <a:endParaRPr lang="es-ES_tradnl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09F946-ED72-456C-A929-C36D7AD19AE7}" type="slidenum">
              <a:rPr lang="es-ES_tradnl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pPr/>
              <a:t>35</a:t>
            </a:fld>
            <a:endParaRPr lang="es-ES_tradnl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17C8E8-5FAB-43D7-B9F8-66192BC43D44}" type="slidenum">
              <a:rPr lang="es-ES_tradnl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s-ES_tradn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9243B7-3891-4FD2-A1BE-40492504C940}" type="slidenum">
              <a:rPr lang="es-ES_tradnl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s-ES_tradn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04A339-FF75-4077-92B3-EE3CADC146AD}" type="slidenum">
              <a:rPr lang="es-ES_tradnl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38</a:t>
            </a:fld>
            <a:endParaRPr lang="es-ES_tradnl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5FC800-AE2A-4DE7-B27E-A2C57F941294}" type="slidenum">
              <a:rPr lang="es-ES_tradnl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s-ES_tradn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ADC837-D4DA-4C0C-B8CF-3DF77D831678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DFC2DBD-ECA4-4A3E-BA8C-D48B0F5A3E20}" type="slidenum">
              <a:rPr lang="en-GB" sz="1200"/>
              <a:pPr algn="r"/>
              <a:t>40</a:t>
            </a:fld>
            <a:endParaRPr lang="en-GB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fld id="{973D9DB4-53BA-43A8-A7CC-006BB0D382E9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41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59EFDE-A972-4483-B5AC-C9969EA1A7D7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BEBA60-295C-4B81-830C-CCFDCBBCE1FA}" type="slidenum">
              <a:rPr lang="es-ES_tradnl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s-ES_tradn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0C9632-2A10-4D09-B0B8-0AA4075B13B0}" type="slidenum">
              <a:rPr lang="es-ES" smtClean="0"/>
              <a:pPr/>
              <a:t>44</a:t>
            </a:fld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D5A71-2F96-48B3-9FD9-7B767FAD275E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D5A71-2F96-48B3-9FD9-7B767FAD275E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7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215CAD9-52CA-4F2E-8E1D-E6BF104C5A51}" type="slidenum">
              <a:rPr lang="es-ES" sz="12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ES" sz="12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798511-53E9-4042-AFED-5C0D874A69DC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D6292-0344-4F33-AFC1-8F5E661DFDB4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B4BD5D-82F9-433B-9049-93B280942884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D0D800-ADCD-4F85-A274-2D2523406A0B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7DB1EC-E30F-4F6D-BC48-409BD4DE4909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5C5BF-75BA-4F77-9254-24302DF66F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9C31-8683-43BE-86F8-551571C763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353B-D47A-4171-B8C9-718B976051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1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6968" y="3886200"/>
            <a:ext cx="7730067" cy="1752600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3624-CE01-4995-AD9C-0FA78C74838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1D3-9032-404F-A065-753B62CB511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4CAF-A841-41E7-82FE-B4C2D152A6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301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301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089C-7A0F-4618-972D-8E17A5BE216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C2D33-5979-44AA-8E68-5DBA823C2C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5D11-3B5D-400F-8AD1-2AD82D4D754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90F4-C342-4B35-8B4E-3782988C725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7ED7-7C7A-4299-9EC5-172449C0D53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5A311-BE94-42F0-B321-768D7A8FD3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97CD-D472-46A3-BACE-2152D9A11D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9F95-8517-440B-9BF9-063F046A20B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4344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4344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1829-5E7B-49BD-92AE-99F1D6601AE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A7B7-BD51-4986-BCD2-0247B21902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AA591-323A-4751-888A-5FCCFA3527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58078-24B2-47B0-9892-0E21C0D6AD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CC5E-4FE4-40BD-B421-3B2089839B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5789-CD88-4A99-A07B-7B21FF1BC7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FC1-6B54-4516-B062-033122701B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B88C6-D152-47BC-BAA0-58402776DF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A7AC-6707-4A02-BDE2-8A1DA99DCD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23CB-A90B-4508-AE0A-ADC91FF469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05F6-3F1C-4554-A926-97CDE8BF8E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E7D8-E12D-4895-A1B7-ADDBDD3A72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2192-E7C7-4158-8521-5AFB5B3F5B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47625" y="33338"/>
            <a:ext cx="2514600" cy="569912"/>
            <a:chOff x="96" y="153"/>
            <a:chExt cx="1584" cy="359"/>
          </a:xfrm>
        </p:grpSpPr>
        <p:pic>
          <p:nvPicPr>
            <p:cNvPr id="4" name="Picture 6" descr="MCj0198827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92"/>
              <a:ext cx="110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96" y="153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rgbClr val="E81C2F"/>
                  </a:solidFill>
                  <a:latin typeface="Arial" charset="0"/>
                </a:rPr>
                <a:t>LANCELOT-ACS</a:t>
              </a:r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254250"/>
            <a:ext cx="8075613" cy="1143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9CAF1-B329-4423-8F42-9CB0D1C4AA8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3359D-0283-4AC3-AFA7-7236A9D25BA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5B6B-C4BA-423B-B52A-AD3D8EA0FBC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ABD31-9294-4949-8E65-53DFC413C69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7A2EB-39BE-4D23-9DE0-474B55211A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CEAB-8E09-48B6-B5BB-273E1751E4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0B096-7107-4628-9101-420153882A3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5E57-0A03-45CC-80BD-8CB82587BDE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1AB4D-C294-4F73-B0F0-DBE00ADC1CD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DD01-96B2-4346-BC23-F2E8549261A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5A73-49C8-489F-A2EE-1A4FCDC710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D75C-DA94-48FA-BB26-35F0F34BE51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BFC0-1AAA-490D-89F9-2E7965832A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8566-E20A-4467-9153-F8D45B971E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42138" y="6400800"/>
            <a:ext cx="1757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4DAA-7CFB-41EE-9FE0-336C45A320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25B6-CA18-41B6-BEDD-8DB1120541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7CB4-C6F7-464C-AB71-777B94B6D3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D3F41-E211-4E36-B190-4125E27CA6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6E531-D75D-4D7F-8276-6126B895FA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D449-7601-457F-A7A4-F53C7B8484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B58C-6C72-44B0-AF0A-A5109C1582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2B357-1EA8-47A0-9711-BCA474A24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1B83-2C2D-4F28-B49E-285FBEC6ED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1093-A790-4A6D-8330-DF4F9F1985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39152-5337-4B9A-A626-BB959E01E2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DA5-2354-43C8-825C-D6EE7ACECE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4839-3731-4BAE-B62D-6EF8842E82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DF452-68B8-4B0A-B59A-2E437D5B52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315B4A5B-8A08-4ED7-8F85-78756EA23D87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41588FD-D5EE-4070-817A-800FFA38C6A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B3239AA-31DF-4C49-BF31-62C23D15D07E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C7E918D-53A2-4AD4-B1B7-986520952F6C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F031582-175A-4FE7-A281-7C4C0E4A135C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2A395A9-A03A-41D4-9E46-8171E5C68472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2F070B3-88B1-4964-96F1-478ACBF80E6B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43E8360-D1F1-4CF0-A55D-580DBC60BEC5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991613F-F9B9-41BA-951A-13E5D7F3D1BB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45D6678-F9B0-4377-906A-97ABFD498E2F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EE33627-3D52-4456-B49B-E897EA7E6D9A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170452A-8CE1-47EF-B3FF-D79E91A299A0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8BEA8DF-FCAD-4CC2-800E-13F54900ECA7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A6E38B4-28AC-44F4-A146-F1219F0F8D2C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E978F32-54EF-4D8D-A953-DD71E51CD862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E6DB8AD-870C-4206-B457-2C9ED0AA5EBF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C537725-BD16-480B-BB35-F41A78EEE038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43FFDC9-26FF-4930-B90B-31848D52D64E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FD49081-2D55-4C55-87A8-B2550F5A09B3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D3F7080-1726-4CE8-A0B5-DB6145947963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FAB76-F314-4C4D-907F-715553DF54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BBDDA3E-23F9-4F11-8E4C-68206BEC4C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27/01/2011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03FBDBF-B4D7-46A6-A89C-0B985F7277BC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4456-4D00-4B7F-90B2-D8EEB1CE7D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4C828-2C59-40B8-B37C-7EDD69B650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7F98FC-1C37-422B-95E9-073C41FE85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3079" name="Group 7"/>
          <p:cNvGrpSpPr>
            <a:grpSpLocks/>
          </p:cNvGrpSpPr>
          <p:nvPr userDrawn="1"/>
        </p:nvGrpSpPr>
        <p:grpSpPr bwMode="auto">
          <a:xfrm>
            <a:off x="381000" y="228600"/>
            <a:ext cx="8521700" cy="723900"/>
            <a:chOff x="240" y="144"/>
            <a:chExt cx="5368" cy="456"/>
          </a:xfrm>
        </p:grpSpPr>
        <p:pic>
          <p:nvPicPr>
            <p:cNvPr id="3080" name="Picture 8" descr="fuengirola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0" y="144"/>
              <a:ext cx="12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4320" y="192"/>
              <a:ext cx="1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6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Update 2011</a:t>
              </a:r>
            </a:p>
            <a:p>
              <a:pPr>
                <a:defRPr/>
              </a:pPr>
              <a:r>
                <a:rPr lang="es-ES" sz="16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Fuengirola, Málaga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5000" y="6381750"/>
            <a:ext cx="812800" cy="476250"/>
          </a:xfrm>
          <a:prstGeom prst="rect">
            <a:avLst/>
          </a:prstGeom>
          <a:solidFill>
            <a:srgbClr val="80808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A8381D-F5B7-41D1-85F3-1666E08B51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FF0000"/>
        </a:buClr>
        <a:buFont typeface="Arial" pitchFamily="34" charset="0"/>
        <a:buChar char="–"/>
        <a:defRPr sz="2000">
          <a:solidFill>
            <a:srgbClr val="FFFF66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rgbClr val="FF0000"/>
        </a:buClr>
        <a:buChar char="•"/>
        <a:defRPr>
          <a:solidFill>
            <a:srgbClr val="FFFF66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FF0000"/>
        </a:buClr>
        <a:buFont typeface="Arial" pitchFamily="34" charset="0"/>
        <a:buChar char="–"/>
        <a:defRPr sz="1600">
          <a:solidFill>
            <a:srgbClr val="FFFF66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FF0000"/>
        </a:buClr>
        <a:buFont typeface="Arial Unicode MS" pitchFamily="34" charset="-128"/>
        <a:buChar char="»"/>
        <a:defRPr sz="1600">
          <a:solidFill>
            <a:srgbClr val="FFFF66"/>
          </a:solidFill>
          <a:latin typeface="+mn-lt"/>
        </a:defRPr>
      </a:lvl5pPr>
      <a:lvl6pPr marL="2514600" indent="-228600" algn="l" rtl="0" eaLnBrk="0" fontAlgn="base" hangingPunct="0">
        <a:spcBef>
          <a:spcPct val="30000"/>
        </a:spcBef>
        <a:spcAft>
          <a:spcPct val="0"/>
        </a:spcAft>
        <a:buClr>
          <a:srgbClr val="FF0000"/>
        </a:buClr>
        <a:buFont typeface="Arial Unicode MS" pitchFamily="34" charset="-128"/>
        <a:buChar char="»"/>
        <a:defRPr sz="1600">
          <a:solidFill>
            <a:srgbClr val="FFFF66"/>
          </a:solidFill>
          <a:latin typeface="+mn-lt"/>
        </a:defRPr>
      </a:lvl6pPr>
      <a:lvl7pPr marL="2971800" indent="-228600" algn="l" rtl="0" eaLnBrk="0" fontAlgn="base" hangingPunct="0">
        <a:spcBef>
          <a:spcPct val="30000"/>
        </a:spcBef>
        <a:spcAft>
          <a:spcPct val="0"/>
        </a:spcAft>
        <a:buClr>
          <a:srgbClr val="FF0000"/>
        </a:buClr>
        <a:buFont typeface="Arial Unicode MS" pitchFamily="34" charset="-128"/>
        <a:buChar char="»"/>
        <a:defRPr sz="1600">
          <a:solidFill>
            <a:srgbClr val="FFFF66"/>
          </a:solidFill>
          <a:latin typeface="+mn-lt"/>
        </a:defRPr>
      </a:lvl7pPr>
      <a:lvl8pPr marL="3429000" indent="-228600" algn="l" rtl="0" eaLnBrk="0" fontAlgn="base" hangingPunct="0">
        <a:spcBef>
          <a:spcPct val="30000"/>
        </a:spcBef>
        <a:spcAft>
          <a:spcPct val="0"/>
        </a:spcAft>
        <a:buClr>
          <a:srgbClr val="FF0000"/>
        </a:buClr>
        <a:buFont typeface="Arial Unicode MS" pitchFamily="34" charset="-128"/>
        <a:buChar char="»"/>
        <a:defRPr sz="1600">
          <a:solidFill>
            <a:srgbClr val="FFFF66"/>
          </a:solidFill>
          <a:latin typeface="+mn-lt"/>
        </a:defRPr>
      </a:lvl8pPr>
      <a:lvl9pPr marL="3886200" indent="-228600" algn="l" rtl="0" eaLnBrk="0" fontAlgn="base" hangingPunct="0">
        <a:spcBef>
          <a:spcPct val="30000"/>
        </a:spcBef>
        <a:spcAft>
          <a:spcPct val="0"/>
        </a:spcAft>
        <a:buClr>
          <a:srgbClr val="FF0000"/>
        </a:buClr>
        <a:buFont typeface="Arial Unicode MS" pitchFamily="34" charset="-128"/>
        <a:buChar char="»"/>
        <a:defRPr sz="1600">
          <a:solidFill>
            <a:srgbClr val="FFFF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920849-9362-433E-8730-620FF06229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5127" name="Group 7"/>
          <p:cNvGrpSpPr>
            <a:grpSpLocks/>
          </p:cNvGrpSpPr>
          <p:nvPr userDrawn="1"/>
        </p:nvGrpSpPr>
        <p:grpSpPr bwMode="auto">
          <a:xfrm>
            <a:off x="381000" y="228600"/>
            <a:ext cx="8521700" cy="723900"/>
            <a:chOff x="240" y="144"/>
            <a:chExt cx="5368" cy="456"/>
          </a:xfrm>
        </p:grpSpPr>
        <p:pic>
          <p:nvPicPr>
            <p:cNvPr id="5128" name="Picture 8" descr="fuengirola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40" y="144"/>
              <a:ext cx="12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4320" y="192"/>
              <a:ext cx="1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6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Update 2011</a:t>
              </a:r>
            </a:p>
            <a:p>
              <a:pPr>
                <a:defRPr/>
              </a:pPr>
              <a:r>
                <a:rPr lang="es-ES" sz="16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Fuengirola, Málaga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341A907-4F8B-4502-8865-F3CE3092708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C45DE6A-2097-4993-8C20-D3D664DA6A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7175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42138" y="6400800"/>
            <a:ext cx="1757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1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BAF777-AA77-4E48-9468-F2ACCAE0BA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3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3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3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3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3" charset="0"/>
          <a:ea typeface="ＭＳ Ｐゴシック" pitchFamily="-112" charset="-128"/>
          <a:cs typeface="ＭＳ Ｐゴシック" pitchFamily="-112" charset="-128"/>
        </a:defRPr>
      </a:lvl5pPr>
      <a:lvl6pPr marL="4571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-123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-123" charset="0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-123" charset="0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-123" charset="0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23" charset="0"/>
          <a:ea typeface="+mn-ea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06455D-562F-4D0B-A34A-CE998DD523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9223" name="Group 7"/>
          <p:cNvGrpSpPr>
            <a:grpSpLocks/>
          </p:cNvGrpSpPr>
          <p:nvPr userDrawn="1"/>
        </p:nvGrpSpPr>
        <p:grpSpPr bwMode="auto">
          <a:xfrm>
            <a:off x="381000" y="228600"/>
            <a:ext cx="8521700" cy="723900"/>
            <a:chOff x="240" y="144"/>
            <a:chExt cx="5368" cy="456"/>
          </a:xfrm>
        </p:grpSpPr>
        <p:pic>
          <p:nvPicPr>
            <p:cNvPr id="9224" name="Picture 8" descr="fuengirola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0" y="144"/>
              <a:ext cx="12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4320" y="192"/>
              <a:ext cx="1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6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Update 2011</a:t>
              </a:r>
            </a:p>
            <a:p>
              <a:pPr>
                <a:defRPr/>
              </a:pPr>
              <a:r>
                <a:rPr lang="es-ES" sz="16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Fuengirola, Málaga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86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FC346204-0AC7-4B30-8684-C4289D362198}" type="datetimeFigureOut">
              <a:rPr lang="es-ES" kern="1200">
                <a:latin typeface="Calibri"/>
                <a:ea typeface="+mn-ea"/>
              </a:rPr>
              <a:pPr rtl="0">
                <a:defRPr/>
              </a:pPr>
              <a:t>27/01/2011</a:t>
            </a:fld>
            <a:endParaRPr lang="es-ES" kern="1200">
              <a:latin typeface="Calibri"/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s-ES" kern="1200">
              <a:latin typeface="Calibri"/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EAE17E11-39ED-454F-A49F-0881773CE952}" type="slidenum">
              <a:rPr lang="es-ES" kern="1200">
                <a:latin typeface="Calibri"/>
                <a:ea typeface="+mn-ea"/>
              </a:rPr>
              <a:pPr rtl="0">
                <a:defRPr/>
              </a:pPr>
              <a:t>‹Nº›</a:t>
            </a:fld>
            <a:endParaRPr lang="es-ES" kern="1200"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2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ES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ES" b="1" dirty="0" smtClean="0"/>
              <a:t>CARDIOPATIA ISQUEMICA ESTABLE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ES" b="1" dirty="0" smtClean="0"/>
              <a:t>SCASEST (Síndrome Coronario Agudo sin Elevación del ST)</a:t>
            </a: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12292" name="Picture 13" descr="black-clot-going-down-whi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000125"/>
            <a:ext cx="3000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pale-lad-with-dsa-sma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1214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1071563"/>
            <a:ext cx="1800225" cy="93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5" name="6 Rectángulo"/>
          <p:cNvSpPr>
            <a:spLocks noChangeArrowheads="1"/>
          </p:cNvSpPr>
          <p:nvPr/>
        </p:nvSpPr>
        <p:spPr bwMode="auto">
          <a:xfrm>
            <a:off x="4929188" y="5143500"/>
            <a:ext cx="421481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b="1" i="1">
                <a:solidFill>
                  <a:schemeClr val="bg1"/>
                </a:solidFill>
              </a:rPr>
              <a:t>Lorenzo Silva Melchor</a:t>
            </a:r>
          </a:p>
          <a:p>
            <a:pPr>
              <a:lnSpc>
                <a:spcPct val="90000"/>
              </a:lnSpc>
            </a:pPr>
            <a:r>
              <a:rPr lang="es-ES" sz="2000" b="1" i="1">
                <a:solidFill>
                  <a:schemeClr val="bg1"/>
                </a:solidFill>
              </a:rPr>
              <a:t>Unidad Coronaria</a:t>
            </a:r>
          </a:p>
          <a:p>
            <a:pPr>
              <a:lnSpc>
                <a:spcPct val="90000"/>
              </a:lnSpc>
            </a:pPr>
            <a:r>
              <a:rPr lang="es-ES" sz="1800" b="1" i="1">
                <a:solidFill>
                  <a:schemeClr val="bg1"/>
                </a:solidFill>
              </a:rPr>
              <a:t>Hospital Puerta de Hierro-Majadahonda</a:t>
            </a:r>
          </a:p>
          <a:p>
            <a:pPr>
              <a:lnSpc>
                <a:spcPct val="90000"/>
              </a:lnSpc>
            </a:pPr>
            <a:r>
              <a:rPr lang="es-ES" sz="1800" b="1" i="1">
                <a:solidFill>
                  <a:schemeClr val="bg1"/>
                </a:solidFill>
              </a:rPr>
              <a:t> </a:t>
            </a:r>
            <a:r>
              <a:rPr lang="es-ES" b="1" i="1">
                <a:solidFill>
                  <a:schemeClr val="bg1"/>
                </a:solidFill>
              </a:rPr>
              <a:t>Madrid</a:t>
            </a:r>
            <a:endParaRPr lang="es-ES" sz="3200" b="1" i="1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4572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gray">
          <a:xfrm>
            <a:off x="447675" y="214313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Standard-Dose Clopidogrel + Omeprazole Administered Together: Effect on Clopidogrel Active Metabolite H4</a:t>
            </a:r>
          </a:p>
        </p:txBody>
      </p:sp>
      <p:sp>
        <p:nvSpPr>
          <p:cNvPr id="21507" name="Rectangle 84"/>
          <p:cNvSpPr>
            <a:spLocks noChangeArrowheads="1"/>
          </p:cNvSpPr>
          <p:nvPr/>
        </p:nvSpPr>
        <p:spPr bwMode="gray">
          <a:xfrm>
            <a:off x="2244725" y="5056188"/>
            <a:ext cx="10398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Nominal Time (h)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Line 85"/>
          <p:cNvSpPr>
            <a:spLocks noChangeShapeType="1"/>
          </p:cNvSpPr>
          <p:nvPr/>
        </p:nvSpPr>
        <p:spPr bwMode="gray">
          <a:xfrm flipV="1">
            <a:off x="3359150" y="4294188"/>
            <a:ext cx="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9" name="Line 86"/>
          <p:cNvSpPr>
            <a:spLocks noChangeShapeType="1"/>
          </p:cNvSpPr>
          <p:nvPr/>
        </p:nvSpPr>
        <p:spPr bwMode="gray">
          <a:xfrm>
            <a:off x="711200" y="4706938"/>
            <a:ext cx="3987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10" name="Rectangle 87"/>
          <p:cNvSpPr>
            <a:spLocks noChangeArrowheads="1"/>
          </p:cNvSpPr>
          <p:nvPr/>
        </p:nvSpPr>
        <p:spPr bwMode="gray">
          <a:xfrm>
            <a:off x="2135188" y="2176463"/>
            <a:ext cx="1109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Day 1 – 300 mg</a:t>
            </a:r>
          </a:p>
        </p:txBody>
      </p:sp>
      <p:sp>
        <p:nvSpPr>
          <p:cNvPr id="21511" name="Line 88"/>
          <p:cNvSpPr>
            <a:spLocks noChangeShapeType="1"/>
          </p:cNvSpPr>
          <p:nvPr/>
        </p:nvSpPr>
        <p:spPr bwMode="gray">
          <a:xfrm>
            <a:off x="711200" y="4805363"/>
            <a:ext cx="397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12" name="Rectangle 89"/>
          <p:cNvSpPr>
            <a:spLocks noChangeArrowheads="1"/>
          </p:cNvSpPr>
          <p:nvPr/>
        </p:nvSpPr>
        <p:spPr bwMode="gray">
          <a:xfrm>
            <a:off x="633413" y="4905375"/>
            <a:ext cx="1762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0.0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0"/>
          <p:cNvSpPr>
            <a:spLocks noChangeArrowheads="1"/>
          </p:cNvSpPr>
          <p:nvPr/>
        </p:nvSpPr>
        <p:spPr bwMode="gray">
          <a:xfrm>
            <a:off x="1295400" y="4905375"/>
            <a:ext cx="1762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0.5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91"/>
          <p:cNvSpPr>
            <a:spLocks noChangeArrowheads="1"/>
          </p:cNvSpPr>
          <p:nvPr/>
        </p:nvSpPr>
        <p:spPr bwMode="gray">
          <a:xfrm>
            <a:off x="1963738" y="4905375"/>
            <a:ext cx="1762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1.0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92"/>
          <p:cNvSpPr>
            <a:spLocks noChangeArrowheads="1"/>
          </p:cNvSpPr>
          <p:nvPr/>
        </p:nvSpPr>
        <p:spPr bwMode="gray">
          <a:xfrm>
            <a:off x="2619375" y="4905375"/>
            <a:ext cx="1762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1.5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93"/>
          <p:cNvSpPr>
            <a:spLocks noChangeArrowheads="1"/>
          </p:cNvSpPr>
          <p:nvPr/>
        </p:nvSpPr>
        <p:spPr bwMode="gray">
          <a:xfrm>
            <a:off x="3281363" y="4905375"/>
            <a:ext cx="1762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2.0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94"/>
          <p:cNvSpPr>
            <a:spLocks noChangeArrowheads="1"/>
          </p:cNvSpPr>
          <p:nvPr/>
        </p:nvSpPr>
        <p:spPr bwMode="gray">
          <a:xfrm>
            <a:off x="3943350" y="4905375"/>
            <a:ext cx="1778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2.5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95"/>
          <p:cNvSpPr>
            <a:spLocks noChangeArrowheads="1"/>
          </p:cNvSpPr>
          <p:nvPr/>
        </p:nvSpPr>
        <p:spPr bwMode="gray">
          <a:xfrm>
            <a:off x="4605338" y="4905375"/>
            <a:ext cx="1762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3.0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Rectangle 96"/>
          <p:cNvSpPr>
            <a:spLocks noChangeArrowheads="1"/>
          </p:cNvSpPr>
          <p:nvPr/>
        </p:nvSpPr>
        <p:spPr bwMode="gray">
          <a:xfrm rot="-5400000">
            <a:off x="-1407319" y="3301207"/>
            <a:ext cx="33226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Mean (SD) Active Metabolite H4 Concentration (ng/mL)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Line 97"/>
          <p:cNvSpPr>
            <a:spLocks noChangeShapeType="1"/>
          </p:cNvSpPr>
          <p:nvPr/>
        </p:nvSpPr>
        <p:spPr bwMode="gray">
          <a:xfrm flipV="1">
            <a:off x="623888" y="2146300"/>
            <a:ext cx="0" cy="258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21" name="Rectangle 98"/>
          <p:cNvSpPr>
            <a:spLocks noChangeArrowheads="1"/>
          </p:cNvSpPr>
          <p:nvPr/>
        </p:nvSpPr>
        <p:spPr bwMode="gray">
          <a:xfrm>
            <a:off x="458788" y="4654550"/>
            <a:ext cx="698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2" name="Rectangle 99"/>
          <p:cNvSpPr>
            <a:spLocks noChangeArrowheads="1"/>
          </p:cNvSpPr>
          <p:nvPr/>
        </p:nvSpPr>
        <p:spPr bwMode="gray">
          <a:xfrm>
            <a:off x="396875" y="4224338"/>
            <a:ext cx="1412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3" name="Rectangle 100"/>
          <p:cNvSpPr>
            <a:spLocks noChangeArrowheads="1"/>
          </p:cNvSpPr>
          <p:nvPr/>
        </p:nvSpPr>
        <p:spPr bwMode="gray">
          <a:xfrm>
            <a:off x="396875" y="3794125"/>
            <a:ext cx="1412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4" name="Rectangle 101"/>
          <p:cNvSpPr>
            <a:spLocks noChangeArrowheads="1"/>
          </p:cNvSpPr>
          <p:nvPr/>
        </p:nvSpPr>
        <p:spPr bwMode="gray">
          <a:xfrm>
            <a:off x="396875" y="3363913"/>
            <a:ext cx="1412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5" name="Rectangle 102"/>
          <p:cNvSpPr>
            <a:spLocks noChangeArrowheads="1"/>
          </p:cNvSpPr>
          <p:nvPr/>
        </p:nvSpPr>
        <p:spPr bwMode="gray">
          <a:xfrm>
            <a:off x="396875" y="2933700"/>
            <a:ext cx="1412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6" name="Rectangle 103"/>
          <p:cNvSpPr>
            <a:spLocks noChangeArrowheads="1"/>
          </p:cNvSpPr>
          <p:nvPr/>
        </p:nvSpPr>
        <p:spPr bwMode="gray">
          <a:xfrm>
            <a:off x="396875" y="2503488"/>
            <a:ext cx="1412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7" name="Rectangle 104"/>
          <p:cNvSpPr>
            <a:spLocks noChangeArrowheads="1"/>
          </p:cNvSpPr>
          <p:nvPr/>
        </p:nvSpPr>
        <p:spPr bwMode="gray">
          <a:xfrm>
            <a:off x="396875" y="2073275"/>
            <a:ext cx="1412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528" name="Group 105"/>
          <p:cNvGrpSpPr>
            <a:grpSpLocks/>
          </p:cNvGrpSpPr>
          <p:nvPr/>
        </p:nvGrpSpPr>
        <p:grpSpPr bwMode="auto">
          <a:xfrm>
            <a:off x="1336675" y="2667000"/>
            <a:ext cx="74613" cy="688975"/>
            <a:chOff x="842" y="1886"/>
            <a:chExt cx="47" cy="434"/>
          </a:xfrm>
        </p:grpSpPr>
        <p:sp>
          <p:nvSpPr>
            <p:cNvPr id="21688" name="Line 106"/>
            <p:cNvSpPr>
              <a:spLocks noChangeShapeType="1"/>
            </p:cNvSpPr>
            <p:nvPr/>
          </p:nvSpPr>
          <p:spPr bwMode="gray">
            <a:xfrm flipV="1">
              <a:off x="865" y="1886"/>
              <a:ext cx="0" cy="4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9" name="Line 107"/>
            <p:cNvSpPr>
              <a:spLocks noChangeShapeType="1"/>
            </p:cNvSpPr>
            <p:nvPr/>
          </p:nvSpPr>
          <p:spPr bwMode="gray">
            <a:xfrm>
              <a:off x="842" y="1886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29" name="Group 108"/>
          <p:cNvGrpSpPr>
            <a:grpSpLocks/>
          </p:cNvGrpSpPr>
          <p:nvPr/>
        </p:nvGrpSpPr>
        <p:grpSpPr bwMode="auto">
          <a:xfrm>
            <a:off x="1998663" y="2465388"/>
            <a:ext cx="74612" cy="803275"/>
            <a:chOff x="1259" y="1759"/>
            <a:chExt cx="47" cy="506"/>
          </a:xfrm>
        </p:grpSpPr>
        <p:sp>
          <p:nvSpPr>
            <p:cNvPr id="21686" name="Line 109"/>
            <p:cNvSpPr>
              <a:spLocks noChangeShapeType="1"/>
            </p:cNvSpPr>
            <p:nvPr/>
          </p:nvSpPr>
          <p:spPr bwMode="gray">
            <a:xfrm flipV="1">
              <a:off x="1282" y="1759"/>
              <a:ext cx="0" cy="5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7" name="Line 110"/>
            <p:cNvSpPr>
              <a:spLocks noChangeShapeType="1"/>
            </p:cNvSpPr>
            <p:nvPr/>
          </p:nvSpPr>
          <p:spPr bwMode="gray">
            <a:xfrm>
              <a:off x="1259" y="1759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30" name="Group 111"/>
          <p:cNvGrpSpPr>
            <a:grpSpLocks/>
          </p:cNvGrpSpPr>
          <p:nvPr/>
        </p:nvGrpSpPr>
        <p:grpSpPr bwMode="auto">
          <a:xfrm>
            <a:off x="2660650" y="3213100"/>
            <a:ext cx="74613" cy="731838"/>
            <a:chOff x="1676" y="2230"/>
            <a:chExt cx="47" cy="461"/>
          </a:xfrm>
        </p:grpSpPr>
        <p:sp>
          <p:nvSpPr>
            <p:cNvPr id="21684" name="Line 112"/>
            <p:cNvSpPr>
              <a:spLocks noChangeShapeType="1"/>
            </p:cNvSpPr>
            <p:nvPr/>
          </p:nvSpPr>
          <p:spPr bwMode="gray">
            <a:xfrm flipV="1">
              <a:off x="1699" y="2230"/>
              <a:ext cx="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5" name="Line 113"/>
            <p:cNvSpPr>
              <a:spLocks noChangeShapeType="1"/>
            </p:cNvSpPr>
            <p:nvPr/>
          </p:nvSpPr>
          <p:spPr bwMode="gray">
            <a:xfrm>
              <a:off x="1676" y="2230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31" name="Group 114"/>
          <p:cNvGrpSpPr>
            <a:grpSpLocks/>
          </p:cNvGrpSpPr>
          <p:nvPr/>
        </p:nvGrpSpPr>
        <p:grpSpPr bwMode="auto">
          <a:xfrm>
            <a:off x="690563" y="3248025"/>
            <a:ext cx="3992562" cy="1495425"/>
            <a:chOff x="435" y="2252"/>
            <a:chExt cx="2515" cy="942"/>
          </a:xfrm>
        </p:grpSpPr>
        <p:sp>
          <p:nvSpPr>
            <p:cNvPr id="115" name="Oval 115"/>
            <p:cNvSpPr>
              <a:spLocks noChangeArrowheads="1"/>
            </p:cNvSpPr>
            <p:nvPr/>
          </p:nvSpPr>
          <p:spPr bwMode="gray">
            <a:xfrm>
              <a:off x="435" y="3170"/>
              <a:ext cx="22" cy="2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u="sng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1677" name="Group 116"/>
            <p:cNvGrpSpPr>
              <a:grpSpLocks/>
            </p:cNvGrpSpPr>
            <p:nvPr/>
          </p:nvGrpSpPr>
          <p:grpSpPr bwMode="auto">
            <a:xfrm>
              <a:off x="448" y="2252"/>
              <a:ext cx="2502" cy="932"/>
              <a:chOff x="448" y="2252"/>
              <a:chExt cx="2502" cy="932"/>
            </a:xfrm>
          </p:grpSpPr>
          <p:sp>
            <p:nvSpPr>
              <p:cNvPr id="117" name="Freeform 117"/>
              <p:cNvSpPr>
                <a:spLocks/>
              </p:cNvSpPr>
              <p:nvPr/>
            </p:nvSpPr>
            <p:spPr bwMode="gray">
              <a:xfrm flipV="1">
                <a:off x="448" y="2265"/>
                <a:ext cx="2502" cy="919"/>
              </a:xfrm>
              <a:custGeom>
                <a:avLst/>
                <a:gdLst>
                  <a:gd name="T0" fmla="*/ 0 w 6396"/>
                  <a:gd name="T1" fmla="*/ 0 h 2255"/>
                  <a:gd name="T2" fmla="*/ 82 w 6396"/>
                  <a:gd name="T3" fmla="*/ 97 h 2255"/>
                  <a:gd name="T4" fmla="*/ 163 w 6396"/>
                  <a:gd name="T5" fmla="*/ 353 h 2255"/>
                  <a:gd name="T6" fmla="*/ 326 w 6396"/>
                  <a:gd name="T7" fmla="*/ 375 h 2255"/>
                  <a:gd name="T8" fmla="*/ 489 w 6396"/>
                  <a:gd name="T9" fmla="*/ 201 h 2255"/>
                  <a:gd name="T10" fmla="*/ 652 w 6396"/>
                  <a:gd name="T11" fmla="*/ 95 h 2255"/>
                  <a:gd name="T12" fmla="*/ 979 w 6396"/>
                  <a:gd name="T13" fmla="*/ 18 h 22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6"/>
                  <a:gd name="T22" fmla="*/ 0 h 2255"/>
                  <a:gd name="T23" fmla="*/ 6396 w 6396"/>
                  <a:gd name="T24" fmla="*/ 2255 h 22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6" h="2255">
                    <a:moveTo>
                      <a:pt x="0" y="0"/>
                    </a:moveTo>
                    <a:lnTo>
                      <a:pt x="533" y="581"/>
                    </a:lnTo>
                    <a:lnTo>
                      <a:pt x="1066" y="2122"/>
                    </a:lnTo>
                    <a:lnTo>
                      <a:pt x="2132" y="2255"/>
                    </a:lnTo>
                    <a:lnTo>
                      <a:pt x="3198" y="1211"/>
                    </a:lnTo>
                    <a:lnTo>
                      <a:pt x="4264" y="575"/>
                    </a:lnTo>
                    <a:lnTo>
                      <a:pt x="6396" y="109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Oval 118"/>
              <p:cNvSpPr>
                <a:spLocks noChangeArrowheads="1"/>
              </p:cNvSpPr>
              <p:nvPr/>
            </p:nvSpPr>
            <p:spPr bwMode="gray">
              <a:xfrm>
                <a:off x="645" y="2934"/>
                <a:ext cx="21" cy="2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u="sng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9" name="Oval 119"/>
              <p:cNvSpPr>
                <a:spLocks noChangeArrowheads="1"/>
              </p:cNvSpPr>
              <p:nvPr/>
            </p:nvSpPr>
            <p:spPr bwMode="gray">
              <a:xfrm>
                <a:off x="853" y="2306"/>
                <a:ext cx="21" cy="2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u="sng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0" name="Oval 120"/>
              <p:cNvSpPr>
                <a:spLocks noChangeArrowheads="1"/>
              </p:cNvSpPr>
              <p:nvPr/>
            </p:nvSpPr>
            <p:spPr bwMode="gray">
              <a:xfrm>
                <a:off x="1269" y="2252"/>
                <a:ext cx="21" cy="2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u="sng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1" name="Oval 121"/>
              <p:cNvSpPr>
                <a:spLocks noChangeArrowheads="1"/>
              </p:cNvSpPr>
              <p:nvPr/>
            </p:nvSpPr>
            <p:spPr bwMode="gray">
              <a:xfrm>
                <a:off x="1686" y="2677"/>
                <a:ext cx="22" cy="2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u="sng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" name="Oval 122"/>
              <p:cNvSpPr>
                <a:spLocks noChangeArrowheads="1"/>
              </p:cNvSpPr>
              <p:nvPr/>
            </p:nvSpPr>
            <p:spPr bwMode="gray">
              <a:xfrm>
                <a:off x="2103" y="2936"/>
                <a:ext cx="23" cy="2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u="sng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1532" name="Group 123"/>
          <p:cNvGrpSpPr>
            <a:grpSpLocks/>
          </p:cNvGrpSpPr>
          <p:nvPr/>
        </p:nvGrpSpPr>
        <p:grpSpPr bwMode="auto">
          <a:xfrm>
            <a:off x="4646613" y="4510088"/>
            <a:ext cx="74612" cy="147637"/>
            <a:chOff x="2927" y="3047"/>
            <a:chExt cx="47" cy="93"/>
          </a:xfrm>
        </p:grpSpPr>
        <p:sp>
          <p:nvSpPr>
            <p:cNvPr id="21674" name="Line 124"/>
            <p:cNvSpPr>
              <a:spLocks noChangeShapeType="1"/>
            </p:cNvSpPr>
            <p:nvPr/>
          </p:nvSpPr>
          <p:spPr bwMode="gray">
            <a:xfrm flipV="1">
              <a:off x="2950" y="3047"/>
              <a:ext cx="0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5" name="Line 125"/>
            <p:cNvSpPr>
              <a:spLocks noChangeShapeType="1"/>
            </p:cNvSpPr>
            <p:nvPr/>
          </p:nvSpPr>
          <p:spPr bwMode="gray">
            <a:xfrm>
              <a:off x="2927" y="3047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533" name="Oval 126"/>
          <p:cNvSpPr>
            <a:spLocks noChangeArrowheads="1"/>
          </p:cNvSpPr>
          <p:nvPr/>
        </p:nvSpPr>
        <p:spPr bwMode="gray">
          <a:xfrm>
            <a:off x="4662488" y="4635500"/>
            <a:ext cx="36512" cy="365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s-ES" sz="2000" b="1" u="sng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534" name="Group 127"/>
          <p:cNvGrpSpPr>
            <a:grpSpLocks/>
          </p:cNvGrpSpPr>
          <p:nvPr/>
        </p:nvGrpSpPr>
        <p:grpSpPr bwMode="auto">
          <a:xfrm>
            <a:off x="1004888" y="4051300"/>
            <a:ext cx="74612" cy="468313"/>
            <a:chOff x="633" y="2758"/>
            <a:chExt cx="47" cy="295"/>
          </a:xfrm>
        </p:grpSpPr>
        <p:sp>
          <p:nvSpPr>
            <p:cNvPr id="21670" name="Line 128"/>
            <p:cNvSpPr>
              <a:spLocks noChangeShapeType="1"/>
            </p:cNvSpPr>
            <p:nvPr/>
          </p:nvSpPr>
          <p:spPr bwMode="gray">
            <a:xfrm flipV="1">
              <a:off x="657" y="2758"/>
              <a:ext cx="0" cy="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1" name="Line 129"/>
            <p:cNvSpPr>
              <a:spLocks noChangeShapeType="1"/>
            </p:cNvSpPr>
            <p:nvPr/>
          </p:nvSpPr>
          <p:spPr bwMode="gray">
            <a:xfrm>
              <a:off x="633" y="2758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2" name="Line 130"/>
            <p:cNvSpPr>
              <a:spLocks noChangeShapeType="1"/>
            </p:cNvSpPr>
            <p:nvPr/>
          </p:nvSpPr>
          <p:spPr bwMode="gray">
            <a:xfrm flipV="1">
              <a:off x="657" y="2928"/>
              <a:ext cx="0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3" name="Line 131"/>
            <p:cNvSpPr>
              <a:spLocks noChangeShapeType="1"/>
            </p:cNvSpPr>
            <p:nvPr/>
          </p:nvSpPr>
          <p:spPr bwMode="gray">
            <a:xfrm>
              <a:off x="633" y="2928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35" name="Group 132"/>
          <p:cNvGrpSpPr>
            <a:grpSpLocks/>
          </p:cNvGrpSpPr>
          <p:nvPr/>
        </p:nvGrpSpPr>
        <p:grpSpPr bwMode="auto">
          <a:xfrm>
            <a:off x="1336675" y="3590925"/>
            <a:ext cx="74613" cy="392113"/>
            <a:chOff x="842" y="2468"/>
            <a:chExt cx="47" cy="247"/>
          </a:xfrm>
        </p:grpSpPr>
        <p:sp>
          <p:nvSpPr>
            <p:cNvPr id="21668" name="Line 133"/>
            <p:cNvSpPr>
              <a:spLocks noChangeShapeType="1"/>
            </p:cNvSpPr>
            <p:nvPr/>
          </p:nvSpPr>
          <p:spPr bwMode="gray">
            <a:xfrm flipV="1">
              <a:off x="865" y="2468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9" name="Line 134"/>
            <p:cNvSpPr>
              <a:spLocks noChangeShapeType="1"/>
            </p:cNvSpPr>
            <p:nvPr/>
          </p:nvSpPr>
          <p:spPr bwMode="gray">
            <a:xfrm>
              <a:off x="842" y="2468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36" name="Group 135"/>
          <p:cNvGrpSpPr>
            <a:grpSpLocks/>
          </p:cNvGrpSpPr>
          <p:nvPr/>
        </p:nvGrpSpPr>
        <p:grpSpPr bwMode="auto">
          <a:xfrm>
            <a:off x="1998663" y="3578225"/>
            <a:ext cx="74612" cy="387350"/>
            <a:chOff x="1259" y="2460"/>
            <a:chExt cx="47" cy="244"/>
          </a:xfrm>
        </p:grpSpPr>
        <p:sp>
          <p:nvSpPr>
            <p:cNvPr id="21666" name="Line 136"/>
            <p:cNvSpPr>
              <a:spLocks noChangeShapeType="1"/>
            </p:cNvSpPr>
            <p:nvPr/>
          </p:nvSpPr>
          <p:spPr bwMode="gray">
            <a:xfrm flipV="1">
              <a:off x="1282" y="2460"/>
              <a:ext cx="0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7" name="Line 137"/>
            <p:cNvSpPr>
              <a:spLocks noChangeShapeType="1"/>
            </p:cNvSpPr>
            <p:nvPr/>
          </p:nvSpPr>
          <p:spPr bwMode="gray">
            <a:xfrm>
              <a:off x="1259" y="2460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37" name="Group 138"/>
          <p:cNvGrpSpPr>
            <a:grpSpLocks/>
          </p:cNvGrpSpPr>
          <p:nvPr/>
        </p:nvGrpSpPr>
        <p:grpSpPr bwMode="auto">
          <a:xfrm>
            <a:off x="2660650" y="4102100"/>
            <a:ext cx="74613" cy="230188"/>
            <a:chOff x="1676" y="2790"/>
            <a:chExt cx="47" cy="145"/>
          </a:xfrm>
        </p:grpSpPr>
        <p:sp>
          <p:nvSpPr>
            <p:cNvPr id="21664" name="Line 139"/>
            <p:cNvSpPr>
              <a:spLocks noChangeShapeType="1"/>
            </p:cNvSpPr>
            <p:nvPr/>
          </p:nvSpPr>
          <p:spPr bwMode="gray">
            <a:xfrm flipV="1">
              <a:off x="1699" y="2790"/>
              <a:ext cx="0" cy="1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5" name="Line 140"/>
            <p:cNvSpPr>
              <a:spLocks noChangeShapeType="1"/>
            </p:cNvSpPr>
            <p:nvPr/>
          </p:nvSpPr>
          <p:spPr bwMode="gray">
            <a:xfrm>
              <a:off x="1676" y="2790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38" name="Group 141"/>
          <p:cNvGrpSpPr>
            <a:grpSpLocks/>
          </p:cNvGrpSpPr>
          <p:nvPr/>
        </p:nvGrpSpPr>
        <p:grpSpPr bwMode="auto">
          <a:xfrm>
            <a:off x="3322638" y="3616325"/>
            <a:ext cx="74612" cy="739775"/>
            <a:chOff x="2093" y="2484"/>
            <a:chExt cx="47" cy="466"/>
          </a:xfrm>
        </p:grpSpPr>
        <p:sp>
          <p:nvSpPr>
            <p:cNvPr id="21661" name="Line 142"/>
            <p:cNvSpPr>
              <a:spLocks noChangeShapeType="1"/>
            </p:cNvSpPr>
            <p:nvPr/>
          </p:nvSpPr>
          <p:spPr bwMode="gray">
            <a:xfrm flipV="1">
              <a:off x="2116" y="2484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2" name="Line 143"/>
            <p:cNvSpPr>
              <a:spLocks noChangeShapeType="1"/>
            </p:cNvSpPr>
            <p:nvPr/>
          </p:nvSpPr>
          <p:spPr bwMode="gray">
            <a:xfrm>
              <a:off x="2093" y="2484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3" name="Line 144"/>
            <p:cNvSpPr>
              <a:spLocks noChangeShapeType="1"/>
            </p:cNvSpPr>
            <p:nvPr/>
          </p:nvSpPr>
          <p:spPr bwMode="gray">
            <a:xfrm>
              <a:off x="2093" y="2911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539" name="Group 145"/>
          <p:cNvGrpSpPr>
            <a:grpSpLocks/>
          </p:cNvGrpSpPr>
          <p:nvPr/>
        </p:nvGrpSpPr>
        <p:grpSpPr bwMode="auto">
          <a:xfrm>
            <a:off x="4646613" y="4589463"/>
            <a:ext cx="74612" cy="92075"/>
            <a:chOff x="2927" y="3097"/>
            <a:chExt cx="47" cy="58"/>
          </a:xfrm>
        </p:grpSpPr>
        <p:sp>
          <p:nvSpPr>
            <p:cNvPr id="21659" name="Line 146"/>
            <p:cNvSpPr>
              <a:spLocks noChangeShapeType="1"/>
            </p:cNvSpPr>
            <p:nvPr/>
          </p:nvSpPr>
          <p:spPr bwMode="gray">
            <a:xfrm flipV="1">
              <a:off x="2950" y="3097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0" name="Line 147"/>
            <p:cNvSpPr>
              <a:spLocks noChangeShapeType="1"/>
            </p:cNvSpPr>
            <p:nvPr/>
          </p:nvSpPr>
          <p:spPr bwMode="gray">
            <a:xfrm>
              <a:off x="2927" y="3097"/>
              <a:ext cx="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540" name="Rectangle 148"/>
          <p:cNvSpPr>
            <a:spLocks noChangeArrowheads="1"/>
          </p:cNvSpPr>
          <p:nvPr/>
        </p:nvSpPr>
        <p:spPr bwMode="gray">
          <a:xfrm>
            <a:off x="2974975" y="2625725"/>
            <a:ext cx="10795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Clopidogrel alone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41" name="Rectangle 149"/>
          <p:cNvSpPr>
            <a:spLocks noChangeArrowheads="1"/>
          </p:cNvSpPr>
          <p:nvPr/>
        </p:nvSpPr>
        <p:spPr bwMode="gray">
          <a:xfrm>
            <a:off x="2974975" y="2786063"/>
            <a:ext cx="15668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Clopidogrel + omeprazole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42" name="Rectangle 150"/>
          <p:cNvSpPr>
            <a:spLocks noChangeArrowheads="1"/>
          </p:cNvSpPr>
          <p:nvPr/>
        </p:nvSpPr>
        <p:spPr bwMode="gray">
          <a:xfrm>
            <a:off x="2974975" y="2946400"/>
            <a:ext cx="11604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LOQ = 0.500 ng/mL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43" name="Line 151"/>
          <p:cNvSpPr>
            <a:spLocks noChangeShapeType="1"/>
          </p:cNvSpPr>
          <p:nvPr/>
        </p:nvSpPr>
        <p:spPr bwMode="gray">
          <a:xfrm>
            <a:off x="565150" y="2144713"/>
            <a:ext cx="58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44" name="Line 152"/>
          <p:cNvSpPr>
            <a:spLocks noChangeShapeType="1"/>
          </p:cNvSpPr>
          <p:nvPr/>
        </p:nvSpPr>
        <p:spPr bwMode="gray">
          <a:xfrm>
            <a:off x="565150" y="2579688"/>
            <a:ext cx="58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45" name="Line 153"/>
          <p:cNvSpPr>
            <a:spLocks noChangeShapeType="1"/>
          </p:cNvSpPr>
          <p:nvPr/>
        </p:nvSpPr>
        <p:spPr bwMode="gray">
          <a:xfrm>
            <a:off x="565150" y="3009900"/>
            <a:ext cx="58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46" name="Line 154"/>
          <p:cNvSpPr>
            <a:spLocks noChangeShapeType="1"/>
          </p:cNvSpPr>
          <p:nvPr/>
        </p:nvSpPr>
        <p:spPr bwMode="gray">
          <a:xfrm>
            <a:off x="565150" y="3440113"/>
            <a:ext cx="58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47" name="Line 155"/>
          <p:cNvSpPr>
            <a:spLocks noChangeShapeType="1"/>
          </p:cNvSpPr>
          <p:nvPr/>
        </p:nvSpPr>
        <p:spPr bwMode="gray">
          <a:xfrm>
            <a:off x="565150" y="3870325"/>
            <a:ext cx="58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48" name="Line 156"/>
          <p:cNvSpPr>
            <a:spLocks noChangeShapeType="1"/>
          </p:cNvSpPr>
          <p:nvPr/>
        </p:nvSpPr>
        <p:spPr bwMode="gray">
          <a:xfrm>
            <a:off x="565150" y="4300538"/>
            <a:ext cx="58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49" name="Line 157"/>
          <p:cNvSpPr>
            <a:spLocks noChangeShapeType="1"/>
          </p:cNvSpPr>
          <p:nvPr/>
        </p:nvSpPr>
        <p:spPr bwMode="gray">
          <a:xfrm>
            <a:off x="565150" y="4719638"/>
            <a:ext cx="58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50" name="Line 158"/>
          <p:cNvSpPr>
            <a:spLocks noChangeShapeType="1"/>
          </p:cNvSpPr>
          <p:nvPr/>
        </p:nvSpPr>
        <p:spPr bwMode="gray">
          <a:xfrm>
            <a:off x="2706688" y="4805363"/>
            <a:ext cx="0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51" name="Line 159"/>
          <p:cNvSpPr>
            <a:spLocks noChangeShapeType="1"/>
          </p:cNvSpPr>
          <p:nvPr/>
        </p:nvSpPr>
        <p:spPr bwMode="gray">
          <a:xfrm>
            <a:off x="1382713" y="4805363"/>
            <a:ext cx="0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52" name="Line 160"/>
          <p:cNvSpPr>
            <a:spLocks noChangeShapeType="1"/>
          </p:cNvSpPr>
          <p:nvPr/>
        </p:nvSpPr>
        <p:spPr bwMode="gray">
          <a:xfrm>
            <a:off x="720725" y="4805363"/>
            <a:ext cx="0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53" name="Line 161"/>
          <p:cNvSpPr>
            <a:spLocks noChangeShapeType="1"/>
          </p:cNvSpPr>
          <p:nvPr/>
        </p:nvSpPr>
        <p:spPr bwMode="gray">
          <a:xfrm>
            <a:off x="2051050" y="4805363"/>
            <a:ext cx="0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54" name="Line 162"/>
          <p:cNvSpPr>
            <a:spLocks noChangeShapeType="1"/>
          </p:cNvSpPr>
          <p:nvPr/>
        </p:nvSpPr>
        <p:spPr bwMode="gray">
          <a:xfrm>
            <a:off x="3368675" y="4805363"/>
            <a:ext cx="0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55" name="Line 163"/>
          <p:cNvSpPr>
            <a:spLocks noChangeShapeType="1"/>
          </p:cNvSpPr>
          <p:nvPr/>
        </p:nvSpPr>
        <p:spPr bwMode="gray">
          <a:xfrm>
            <a:off x="4021138" y="4805363"/>
            <a:ext cx="0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56" name="Line 164"/>
          <p:cNvSpPr>
            <a:spLocks noChangeShapeType="1"/>
          </p:cNvSpPr>
          <p:nvPr/>
        </p:nvSpPr>
        <p:spPr bwMode="gray">
          <a:xfrm>
            <a:off x="4684713" y="4805363"/>
            <a:ext cx="0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grpSp>
        <p:nvGrpSpPr>
          <p:cNvPr id="21557" name="Group 165"/>
          <p:cNvGrpSpPr>
            <a:grpSpLocks/>
          </p:cNvGrpSpPr>
          <p:nvPr/>
        </p:nvGrpSpPr>
        <p:grpSpPr bwMode="auto">
          <a:xfrm>
            <a:off x="690563" y="3943350"/>
            <a:ext cx="3992562" cy="800100"/>
            <a:chOff x="435" y="2690"/>
            <a:chExt cx="2515" cy="504"/>
          </a:xfrm>
        </p:grpSpPr>
        <p:sp>
          <p:nvSpPr>
            <p:cNvPr id="21652" name="Freeform 166"/>
            <p:cNvSpPr>
              <a:spLocks/>
            </p:cNvSpPr>
            <p:nvPr/>
          </p:nvSpPr>
          <p:spPr bwMode="gray">
            <a:xfrm flipV="1">
              <a:off x="448" y="2704"/>
              <a:ext cx="2502" cy="480"/>
            </a:xfrm>
            <a:custGeom>
              <a:avLst/>
              <a:gdLst>
                <a:gd name="T0" fmla="*/ 0 w 6396"/>
                <a:gd name="T1" fmla="*/ 0 h 1178"/>
                <a:gd name="T2" fmla="*/ 0 w 6396"/>
                <a:gd name="T3" fmla="*/ 0 h 1178"/>
                <a:gd name="T4" fmla="*/ 0 w 6396"/>
                <a:gd name="T5" fmla="*/ 0 h 1178"/>
                <a:gd name="T6" fmla="*/ 0 w 6396"/>
                <a:gd name="T7" fmla="*/ 0 h 1178"/>
                <a:gd name="T8" fmla="*/ 0 w 6396"/>
                <a:gd name="T9" fmla="*/ 0 h 1178"/>
                <a:gd name="T10" fmla="*/ 0 w 6396"/>
                <a:gd name="T11" fmla="*/ 0 h 1178"/>
                <a:gd name="T12" fmla="*/ 0 w 6396"/>
                <a:gd name="T13" fmla="*/ 0 h 1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96"/>
                <a:gd name="T22" fmla="*/ 0 h 1178"/>
                <a:gd name="T23" fmla="*/ 6396 w 6396"/>
                <a:gd name="T24" fmla="*/ 1178 h 1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96" h="1178">
                  <a:moveTo>
                    <a:pt x="0" y="0"/>
                  </a:moveTo>
                  <a:lnTo>
                    <a:pt x="533" y="322"/>
                  </a:lnTo>
                  <a:lnTo>
                    <a:pt x="1066" y="1151"/>
                  </a:lnTo>
                  <a:lnTo>
                    <a:pt x="2132" y="1178"/>
                  </a:lnTo>
                  <a:lnTo>
                    <a:pt x="3198" y="612"/>
                  </a:lnTo>
                  <a:lnTo>
                    <a:pt x="4264" y="315"/>
                  </a:lnTo>
                  <a:lnTo>
                    <a:pt x="6396" y="72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s-E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3" name="Oval 167"/>
            <p:cNvSpPr>
              <a:spLocks noChangeArrowheads="1"/>
            </p:cNvSpPr>
            <p:nvPr/>
          </p:nvSpPr>
          <p:spPr bwMode="gray">
            <a:xfrm>
              <a:off x="644" y="3039"/>
              <a:ext cx="22" cy="2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0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4" name="Oval 168"/>
            <p:cNvSpPr>
              <a:spLocks noChangeArrowheads="1"/>
            </p:cNvSpPr>
            <p:nvPr/>
          </p:nvSpPr>
          <p:spPr bwMode="gray">
            <a:xfrm>
              <a:off x="852" y="2701"/>
              <a:ext cx="22" cy="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0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5" name="Oval 169"/>
            <p:cNvSpPr>
              <a:spLocks noChangeArrowheads="1"/>
            </p:cNvSpPr>
            <p:nvPr/>
          </p:nvSpPr>
          <p:spPr bwMode="gray">
            <a:xfrm>
              <a:off x="1269" y="2690"/>
              <a:ext cx="22" cy="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0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6" name="Oval 170"/>
            <p:cNvSpPr>
              <a:spLocks noChangeArrowheads="1"/>
            </p:cNvSpPr>
            <p:nvPr/>
          </p:nvSpPr>
          <p:spPr bwMode="gray">
            <a:xfrm>
              <a:off x="1686" y="2921"/>
              <a:ext cx="22" cy="2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0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7" name="Oval 171"/>
            <p:cNvSpPr>
              <a:spLocks noChangeArrowheads="1"/>
            </p:cNvSpPr>
            <p:nvPr/>
          </p:nvSpPr>
          <p:spPr bwMode="gray">
            <a:xfrm>
              <a:off x="2103" y="3042"/>
              <a:ext cx="23" cy="2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0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8" name="Oval 172"/>
            <p:cNvSpPr>
              <a:spLocks noChangeArrowheads="1"/>
            </p:cNvSpPr>
            <p:nvPr/>
          </p:nvSpPr>
          <p:spPr bwMode="gray">
            <a:xfrm>
              <a:off x="435" y="3170"/>
              <a:ext cx="22" cy="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0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58" name="Oval 173"/>
          <p:cNvSpPr>
            <a:spLocks noChangeArrowheads="1"/>
          </p:cNvSpPr>
          <p:nvPr/>
        </p:nvSpPr>
        <p:spPr bwMode="gray">
          <a:xfrm>
            <a:off x="4662488" y="4659313"/>
            <a:ext cx="36512" cy="365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" sz="2000" b="1" u="sng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559" name="Group 174"/>
          <p:cNvGrpSpPr>
            <a:grpSpLocks/>
          </p:cNvGrpSpPr>
          <p:nvPr/>
        </p:nvGrpSpPr>
        <p:grpSpPr bwMode="auto">
          <a:xfrm>
            <a:off x="2632075" y="2674938"/>
            <a:ext cx="252413" cy="38100"/>
            <a:chOff x="4554" y="1957"/>
            <a:chExt cx="159" cy="24"/>
          </a:xfrm>
        </p:grpSpPr>
        <p:sp>
          <p:nvSpPr>
            <p:cNvPr id="175" name="Line 175"/>
            <p:cNvSpPr>
              <a:spLocks noChangeShapeType="1"/>
            </p:cNvSpPr>
            <p:nvPr/>
          </p:nvSpPr>
          <p:spPr bwMode="gray">
            <a:xfrm>
              <a:off x="4554" y="1971"/>
              <a:ext cx="159" cy="0"/>
            </a:xfrm>
            <a:prstGeom prst="line">
              <a:avLst/>
            </a:prstGeom>
            <a:noFill/>
            <a:ln w="2857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6" name="Oval 176"/>
            <p:cNvSpPr>
              <a:spLocks noChangeArrowheads="1"/>
            </p:cNvSpPr>
            <p:nvPr/>
          </p:nvSpPr>
          <p:spPr bwMode="gray">
            <a:xfrm>
              <a:off x="4622" y="1957"/>
              <a:ext cx="20" cy="2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u="sng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560" name="Group 177"/>
          <p:cNvGrpSpPr>
            <a:grpSpLocks/>
          </p:cNvGrpSpPr>
          <p:nvPr/>
        </p:nvGrpSpPr>
        <p:grpSpPr bwMode="auto">
          <a:xfrm>
            <a:off x="2632075" y="2835275"/>
            <a:ext cx="252413" cy="38100"/>
            <a:chOff x="4554" y="2058"/>
            <a:chExt cx="159" cy="24"/>
          </a:xfrm>
        </p:grpSpPr>
        <p:sp>
          <p:nvSpPr>
            <p:cNvPr id="21648" name="Line 178"/>
            <p:cNvSpPr>
              <a:spLocks noChangeShapeType="1"/>
            </p:cNvSpPr>
            <p:nvPr/>
          </p:nvSpPr>
          <p:spPr bwMode="gray">
            <a:xfrm>
              <a:off x="4554" y="2072"/>
              <a:ext cx="15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9" name="Oval 179"/>
            <p:cNvSpPr>
              <a:spLocks noChangeArrowheads="1"/>
            </p:cNvSpPr>
            <p:nvPr/>
          </p:nvSpPr>
          <p:spPr bwMode="gray">
            <a:xfrm>
              <a:off x="4622" y="2058"/>
              <a:ext cx="20" cy="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0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61" name="Line 180"/>
          <p:cNvSpPr>
            <a:spLocks noChangeShapeType="1"/>
          </p:cNvSpPr>
          <p:nvPr/>
        </p:nvSpPr>
        <p:spPr bwMode="gray">
          <a:xfrm>
            <a:off x="2632075" y="3022600"/>
            <a:ext cx="2524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62" name="Rectangle 181"/>
          <p:cNvSpPr>
            <a:spLocks noChangeArrowheads="1"/>
          </p:cNvSpPr>
          <p:nvPr/>
        </p:nvSpPr>
        <p:spPr bwMode="gray">
          <a:xfrm>
            <a:off x="306388" y="5307013"/>
            <a:ext cx="8837612" cy="836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3363" indent="-233363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After coadministering omeprazole with clopidogrel (300-mg LD/75-mg/day MD), the clopidogrel active metabolite H4 pharmacokinetic parameters were consistently decreased by: </a:t>
            </a:r>
          </a:p>
          <a:p>
            <a:pPr marL="690563" lvl="1" indent="-233363" eaLnBrk="0" hangingPunct="0">
              <a:spcBef>
                <a:spcPct val="30000"/>
              </a:spcBef>
              <a:buClr>
                <a:srgbClr val="FF0000"/>
              </a:buClr>
              <a:buFont typeface="Arial" pitchFamily="34" charset="0"/>
              <a:buChar char="–"/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46% on Day 1 (</a:t>
            </a:r>
            <a:r>
              <a:rPr lang="en-US" sz="1400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&lt;0.001) and 42% on Day 5 (</a:t>
            </a:r>
            <a:r>
              <a:rPr lang="en-US" sz="1400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&lt;0.001) for maximum plasma concentration (C</a:t>
            </a:r>
            <a:r>
              <a:rPr lang="en-US" sz="1400" baseline="-25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), and</a:t>
            </a:r>
          </a:p>
          <a:p>
            <a:pPr marL="690563" lvl="1" indent="-233363" eaLnBrk="0" hangingPunct="0">
              <a:spcBef>
                <a:spcPct val="30000"/>
              </a:spcBef>
              <a:buClr>
                <a:srgbClr val="FF0000"/>
              </a:buClr>
              <a:buFont typeface="Arial" pitchFamily="34" charset="0"/>
              <a:buChar char="–"/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45% on Day 1 (</a:t>
            </a:r>
            <a:r>
              <a:rPr lang="en-US" sz="1400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&lt;0.001) and 40% on Day 5 (</a:t>
            </a:r>
            <a:r>
              <a:rPr lang="en-US" sz="1400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&lt;0.001) for area under the concentration–time curve from time zero to 24 hours (AUC</a:t>
            </a:r>
            <a:r>
              <a:rPr lang="en-US" sz="1400" baseline="-25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0-24</a:t>
            </a: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1563" name="Rectangle 182"/>
          <p:cNvSpPr>
            <a:spLocks noChangeArrowheads="1"/>
          </p:cNvSpPr>
          <p:nvPr/>
        </p:nvSpPr>
        <p:spPr bwMode="gray">
          <a:xfrm>
            <a:off x="798513" y="1181100"/>
            <a:ext cx="7681912" cy="56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30000"/>
              </a:spcBef>
              <a:buClr>
                <a:srgbClr val="FF0000"/>
              </a:buClr>
            </a:pPr>
            <a:r>
              <a:rPr lang="en-US" sz="1600" b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Mean (SD) Plasma Concentration of Clopidogrel Active Metabolite H4 After a 300-mg Loading Dose (Left) and 75-mg Maintenance Dose (Right)</a:t>
            </a:r>
          </a:p>
        </p:txBody>
      </p:sp>
      <p:sp>
        <p:nvSpPr>
          <p:cNvPr id="183" name="Text Box 101"/>
          <p:cNvSpPr txBox="1">
            <a:spLocks noChangeArrowheads="1"/>
          </p:cNvSpPr>
          <p:nvPr/>
        </p:nvSpPr>
        <p:spPr bwMode="auto">
          <a:xfrm>
            <a:off x="0" y="6438900"/>
            <a:ext cx="51625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LD, loading dose; LOQ, lower limit of quantification.; MD, maintenance dose; SD, standard deviation.</a:t>
            </a:r>
          </a:p>
        </p:txBody>
      </p:sp>
      <p:sp>
        <p:nvSpPr>
          <p:cNvPr id="21565" name="Text Box 187"/>
          <p:cNvSpPr txBox="1">
            <a:spLocks noChangeArrowheads="1"/>
          </p:cNvSpPr>
          <p:nvPr/>
        </p:nvSpPr>
        <p:spPr bwMode="auto">
          <a:xfrm>
            <a:off x="8570913" y="6542088"/>
            <a:ext cx="57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566" name="TextBox 184"/>
          <p:cNvSpPr txBox="1">
            <a:spLocks noChangeArrowheads="1"/>
          </p:cNvSpPr>
          <p:nvPr/>
        </p:nvSpPr>
        <p:spPr bwMode="auto">
          <a:xfrm>
            <a:off x="4929188" y="6427788"/>
            <a:ext cx="4214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Angiolillo DA, et al. Clin Pharmacol Ther. 2010 Sep 15. [Epub ahead of print]</a:t>
            </a:r>
          </a:p>
        </p:txBody>
      </p:sp>
      <p:sp>
        <p:nvSpPr>
          <p:cNvPr id="21567" name="Rectangle 96"/>
          <p:cNvSpPr>
            <a:spLocks noChangeArrowheads="1"/>
          </p:cNvSpPr>
          <p:nvPr/>
        </p:nvSpPr>
        <p:spPr bwMode="gray">
          <a:xfrm rot="-5400000">
            <a:off x="3228181" y="3315494"/>
            <a:ext cx="3322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Mean (SD) Active Metabolite H4 Concentration (ng/mL)</a:t>
            </a:r>
            <a:endParaRPr lang="en-US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568" name="Group 425"/>
          <p:cNvGrpSpPr>
            <a:grpSpLocks/>
          </p:cNvGrpSpPr>
          <p:nvPr/>
        </p:nvGrpSpPr>
        <p:grpSpPr bwMode="auto">
          <a:xfrm>
            <a:off x="4994275" y="2073275"/>
            <a:ext cx="4208463" cy="3214688"/>
            <a:chOff x="5618215" y="2219325"/>
            <a:chExt cx="4735451" cy="3214588"/>
          </a:xfrm>
        </p:grpSpPr>
        <p:sp>
          <p:nvSpPr>
            <p:cNvPr id="21569" name="Line 4"/>
            <p:cNvSpPr>
              <a:spLocks noChangeShapeType="1"/>
            </p:cNvSpPr>
            <p:nvPr/>
          </p:nvSpPr>
          <p:spPr bwMode="gray">
            <a:xfrm flipV="1">
              <a:off x="6477001" y="4210050"/>
              <a:ext cx="0" cy="3127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0" name="Line 5"/>
            <p:cNvSpPr>
              <a:spLocks noChangeShapeType="1"/>
            </p:cNvSpPr>
            <p:nvPr/>
          </p:nvSpPr>
          <p:spPr bwMode="gray">
            <a:xfrm>
              <a:off x="5962651" y="4824413"/>
              <a:ext cx="40608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571" name="Rectangle 6"/>
            <p:cNvSpPr>
              <a:spLocks noChangeArrowheads="1"/>
            </p:cNvSpPr>
            <p:nvPr/>
          </p:nvSpPr>
          <p:spPr bwMode="gray">
            <a:xfrm>
              <a:off x="7493001" y="2284413"/>
              <a:ext cx="115235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Day 5 – 75 mg</a:t>
              </a:r>
            </a:p>
          </p:txBody>
        </p:sp>
        <p:sp>
          <p:nvSpPr>
            <p:cNvPr id="21572" name="Rectangle 7"/>
            <p:cNvSpPr>
              <a:spLocks noChangeArrowheads="1"/>
            </p:cNvSpPr>
            <p:nvPr/>
          </p:nvSpPr>
          <p:spPr bwMode="gray">
            <a:xfrm>
              <a:off x="7531101" y="5280025"/>
              <a:ext cx="116859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Nominal Time (h)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3" name="Line 8"/>
            <p:cNvSpPr>
              <a:spLocks noChangeShapeType="1"/>
            </p:cNvSpPr>
            <p:nvPr/>
          </p:nvSpPr>
          <p:spPr bwMode="gray">
            <a:xfrm>
              <a:off x="5972176" y="4951413"/>
              <a:ext cx="4040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4" name="Rectangle 9"/>
            <p:cNvSpPr>
              <a:spLocks noChangeArrowheads="1"/>
            </p:cNvSpPr>
            <p:nvPr/>
          </p:nvSpPr>
          <p:spPr bwMode="gray">
            <a:xfrm>
              <a:off x="5891213" y="5053013"/>
              <a:ext cx="1983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0.0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5" name="Rectangle 10"/>
            <p:cNvSpPr>
              <a:spLocks noChangeArrowheads="1"/>
            </p:cNvSpPr>
            <p:nvPr/>
          </p:nvSpPr>
          <p:spPr bwMode="gray">
            <a:xfrm>
              <a:off x="6902451" y="5053013"/>
              <a:ext cx="1983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0.5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6" name="Rectangle 11"/>
            <p:cNvSpPr>
              <a:spLocks noChangeArrowheads="1"/>
            </p:cNvSpPr>
            <p:nvPr/>
          </p:nvSpPr>
          <p:spPr bwMode="gray">
            <a:xfrm>
              <a:off x="7910513" y="5053013"/>
              <a:ext cx="1983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1.0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7" name="Rectangle 12"/>
            <p:cNvSpPr>
              <a:spLocks noChangeArrowheads="1"/>
            </p:cNvSpPr>
            <p:nvPr/>
          </p:nvSpPr>
          <p:spPr bwMode="gray">
            <a:xfrm>
              <a:off x="8921751" y="5053013"/>
              <a:ext cx="1983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1.5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8" name="Rectangle 13"/>
            <p:cNvSpPr>
              <a:spLocks noChangeArrowheads="1"/>
            </p:cNvSpPr>
            <p:nvPr/>
          </p:nvSpPr>
          <p:spPr bwMode="gray">
            <a:xfrm>
              <a:off x="9920287" y="5053013"/>
              <a:ext cx="1983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2.0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9" name="Rectangle 14"/>
            <p:cNvSpPr>
              <a:spLocks noChangeArrowheads="1"/>
            </p:cNvSpPr>
            <p:nvPr/>
          </p:nvSpPr>
          <p:spPr bwMode="gray">
            <a:xfrm>
              <a:off x="5681692" y="4802188"/>
              <a:ext cx="793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0" name="Rectangle 15"/>
            <p:cNvSpPr>
              <a:spLocks noChangeArrowheads="1"/>
            </p:cNvSpPr>
            <p:nvPr/>
          </p:nvSpPr>
          <p:spPr bwMode="gray">
            <a:xfrm>
              <a:off x="5681692" y="4284663"/>
              <a:ext cx="793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1" name="Rectangle 16"/>
            <p:cNvSpPr>
              <a:spLocks noChangeArrowheads="1"/>
            </p:cNvSpPr>
            <p:nvPr/>
          </p:nvSpPr>
          <p:spPr bwMode="gray">
            <a:xfrm>
              <a:off x="5618216" y="3768725"/>
              <a:ext cx="15869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2" name="Rectangle 17"/>
            <p:cNvSpPr>
              <a:spLocks noChangeArrowheads="1"/>
            </p:cNvSpPr>
            <p:nvPr/>
          </p:nvSpPr>
          <p:spPr bwMode="gray">
            <a:xfrm>
              <a:off x="5618215" y="3251200"/>
              <a:ext cx="15869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3" name="Rectangle 18"/>
            <p:cNvSpPr>
              <a:spLocks noChangeArrowheads="1"/>
            </p:cNvSpPr>
            <p:nvPr/>
          </p:nvSpPr>
          <p:spPr bwMode="gray">
            <a:xfrm>
              <a:off x="5618215" y="2735263"/>
              <a:ext cx="15869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4" name="Rectangle 19"/>
            <p:cNvSpPr>
              <a:spLocks noChangeArrowheads="1"/>
            </p:cNvSpPr>
            <p:nvPr/>
          </p:nvSpPr>
          <p:spPr bwMode="gray">
            <a:xfrm>
              <a:off x="5618215" y="2219325"/>
              <a:ext cx="15869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85" name="Group 20"/>
            <p:cNvGrpSpPr>
              <a:grpSpLocks/>
            </p:cNvGrpSpPr>
            <p:nvPr/>
          </p:nvGrpSpPr>
          <p:grpSpPr bwMode="auto">
            <a:xfrm>
              <a:off x="5951538" y="3354388"/>
              <a:ext cx="4075113" cy="1535113"/>
              <a:chOff x="3276" y="2227"/>
              <a:chExt cx="2281" cy="967"/>
            </a:xfrm>
          </p:grpSpPr>
          <p:sp>
            <p:nvSpPr>
              <p:cNvPr id="364" name="Oval 21"/>
              <p:cNvSpPr>
                <a:spLocks noChangeArrowheads="1"/>
              </p:cNvSpPr>
              <p:nvPr/>
            </p:nvSpPr>
            <p:spPr bwMode="gray">
              <a:xfrm>
                <a:off x="3276" y="3171"/>
                <a:ext cx="19" cy="23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2857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u="sng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641" name="Group 22"/>
              <p:cNvGrpSpPr>
                <a:grpSpLocks/>
              </p:cNvGrpSpPr>
              <p:nvPr/>
            </p:nvGrpSpPr>
            <p:grpSpPr bwMode="auto">
              <a:xfrm>
                <a:off x="3287" y="2227"/>
                <a:ext cx="2270" cy="958"/>
                <a:chOff x="3287" y="2227"/>
                <a:chExt cx="2270" cy="958"/>
              </a:xfrm>
            </p:grpSpPr>
            <p:sp>
              <p:nvSpPr>
                <p:cNvPr id="366" name="Freeform 23"/>
                <p:cNvSpPr>
                  <a:spLocks/>
                </p:cNvSpPr>
                <p:nvPr/>
              </p:nvSpPr>
              <p:spPr bwMode="gray">
                <a:xfrm flipV="1">
                  <a:off x="3287" y="2241"/>
                  <a:ext cx="2262" cy="944"/>
                </a:xfrm>
                <a:custGeom>
                  <a:avLst/>
                  <a:gdLst>
                    <a:gd name="T0" fmla="*/ 0 w 6396"/>
                    <a:gd name="T1" fmla="*/ 0 h 2315"/>
                    <a:gd name="T2" fmla="*/ 100 w 6396"/>
                    <a:gd name="T3" fmla="*/ 98 h 2315"/>
                    <a:gd name="T4" fmla="*/ 200 w 6396"/>
                    <a:gd name="T5" fmla="*/ 385 h 2315"/>
                    <a:gd name="T6" fmla="*/ 400 w 6396"/>
                    <a:gd name="T7" fmla="*/ 271 h 2315"/>
                    <a:gd name="T8" fmla="*/ 600 w 6396"/>
                    <a:gd name="T9" fmla="*/ 117 h 2315"/>
                    <a:gd name="T10" fmla="*/ 800 w 6396"/>
                    <a:gd name="T11" fmla="*/ 49 h 23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96"/>
                    <a:gd name="T19" fmla="*/ 0 h 2315"/>
                    <a:gd name="T20" fmla="*/ 6396 w 6396"/>
                    <a:gd name="T21" fmla="*/ 2315 h 23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96" h="2315">
                      <a:moveTo>
                        <a:pt x="0" y="0"/>
                      </a:moveTo>
                      <a:lnTo>
                        <a:pt x="799" y="591"/>
                      </a:lnTo>
                      <a:lnTo>
                        <a:pt x="1599" y="2315"/>
                      </a:lnTo>
                      <a:lnTo>
                        <a:pt x="3198" y="1629"/>
                      </a:lnTo>
                      <a:lnTo>
                        <a:pt x="4797" y="701"/>
                      </a:lnTo>
                      <a:lnTo>
                        <a:pt x="6396" y="291"/>
                      </a:lnTo>
                    </a:path>
                  </a:pathLst>
                </a:custGeom>
                <a:noFill/>
                <a:ln w="28575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7" name="Oval 24"/>
                <p:cNvSpPr>
                  <a:spLocks noChangeArrowheads="1"/>
                </p:cNvSpPr>
                <p:nvPr/>
              </p:nvSpPr>
              <p:spPr bwMode="gray">
                <a:xfrm>
                  <a:off x="3558" y="2930"/>
                  <a:ext cx="20" cy="23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28575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 u="sng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8" name="Oval 25"/>
                <p:cNvSpPr>
                  <a:spLocks noChangeArrowheads="1"/>
                </p:cNvSpPr>
                <p:nvPr/>
              </p:nvSpPr>
              <p:spPr bwMode="gray">
                <a:xfrm>
                  <a:off x="3841" y="2227"/>
                  <a:ext cx="20" cy="23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28575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 u="sng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9" name="Oval 26"/>
                <p:cNvSpPr>
                  <a:spLocks noChangeArrowheads="1"/>
                </p:cNvSpPr>
                <p:nvPr/>
              </p:nvSpPr>
              <p:spPr bwMode="gray">
                <a:xfrm>
                  <a:off x="4405" y="2507"/>
                  <a:ext cx="20" cy="23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28575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 u="sng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0" name="Oval 27"/>
                <p:cNvSpPr>
                  <a:spLocks noChangeArrowheads="1"/>
                </p:cNvSpPr>
                <p:nvPr/>
              </p:nvSpPr>
              <p:spPr bwMode="gray">
                <a:xfrm>
                  <a:off x="4972" y="2885"/>
                  <a:ext cx="20" cy="23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28575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 u="sng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1" name="Oval 28"/>
                <p:cNvSpPr>
                  <a:spLocks noChangeArrowheads="1"/>
                </p:cNvSpPr>
                <p:nvPr/>
              </p:nvSpPr>
              <p:spPr bwMode="gray">
                <a:xfrm>
                  <a:off x="5537" y="3052"/>
                  <a:ext cx="20" cy="24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28575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 b="1" u="sng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1586" name="Group 29"/>
            <p:cNvGrpSpPr>
              <a:grpSpLocks/>
            </p:cNvGrpSpPr>
            <p:nvPr/>
          </p:nvGrpSpPr>
          <p:grpSpPr bwMode="auto">
            <a:xfrm>
              <a:off x="6437313" y="4000500"/>
              <a:ext cx="77788" cy="492125"/>
              <a:chOff x="3548" y="2634"/>
              <a:chExt cx="43" cy="310"/>
            </a:xfrm>
          </p:grpSpPr>
          <p:sp>
            <p:nvSpPr>
              <p:cNvPr id="21637" name="Line 30"/>
              <p:cNvSpPr>
                <a:spLocks noChangeShapeType="1"/>
              </p:cNvSpPr>
              <p:nvPr/>
            </p:nvSpPr>
            <p:spPr bwMode="gray">
              <a:xfrm flipV="1">
                <a:off x="3570" y="2634"/>
                <a:ext cx="0" cy="3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38" name="Line 31"/>
              <p:cNvSpPr>
                <a:spLocks noChangeShapeType="1"/>
              </p:cNvSpPr>
              <p:nvPr/>
            </p:nvSpPr>
            <p:spPr bwMode="gray">
              <a:xfrm>
                <a:off x="3548" y="2634"/>
                <a:ext cx="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39" name="Line 32"/>
              <p:cNvSpPr>
                <a:spLocks noChangeShapeType="1"/>
              </p:cNvSpPr>
              <p:nvPr/>
            </p:nvSpPr>
            <p:spPr bwMode="gray">
              <a:xfrm>
                <a:off x="3548" y="2766"/>
                <a:ext cx="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1587" name="Group 33"/>
            <p:cNvGrpSpPr>
              <a:grpSpLocks/>
            </p:cNvGrpSpPr>
            <p:nvPr/>
          </p:nvGrpSpPr>
          <p:grpSpPr bwMode="auto">
            <a:xfrm>
              <a:off x="6943726" y="2489200"/>
              <a:ext cx="76200" cy="1433513"/>
              <a:chOff x="3831" y="1682"/>
              <a:chExt cx="43" cy="903"/>
            </a:xfrm>
          </p:grpSpPr>
          <p:sp>
            <p:nvSpPr>
              <p:cNvPr id="21633" name="Line 34"/>
              <p:cNvSpPr>
                <a:spLocks noChangeShapeType="1"/>
              </p:cNvSpPr>
              <p:nvPr/>
            </p:nvSpPr>
            <p:spPr bwMode="gray">
              <a:xfrm flipV="1">
                <a:off x="3852" y="2200"/>
                <a:ext cx="0" cy="3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34" name="Line 35"/>
              <p:cNvSpPr>
                <a:spLocks noChangeShapeType="1"/>
              </p:cNvSpPr>
              <p:nvPr/>
            </p:nvSpPr>
            <p:spPr bwMode="gray">
              <a:xfrm flipV="1">
                <a:off x="3852" y="1682"/>
                <a:ext cx="0" cy="5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35" name="Line 36"/>
              <p:cNvSpPr>
                <a:spLocks noChangeShapeType="1"/>
              </p:cNvSpPr>
              <p:nvPr/>
            </p:nvSpPr>
            <p:spPr bwMode="gray">
              <a:xfrm>
                <a:off x="3831" y="1682"/>
                <a:ext cx="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36" name="Line 37"/>
              <p:cNvSpPr>
                <a:spLocks noChangeShapeType="1"/>
              </p:cNvSpPr>
              <p:nvPr/>
            </p:nvSpPr>
            <p:spPr bwMode="gray">
              <a:xfrm>
                <a:off x="3831" y="2200"/>
                <a:ext cx="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1588" name="Group 38"/>
            <p:cNvGrpSpPr>
              <a:grpSpLocks/>
            </p:cNvGrpSpPr>
            <p:nvPr/>
          </p:nvGrpSpPr>
          <p:grpSpPr bwMode="auto">
            <a:xfrm>
              <a:off x="7953376" y="2997200"/>
              <a:ext cx="76200" cy="1341438"/>
              <a:chOff x="4397" y="2002"/>
              <a:chExt cx="42" cy="845"/>
            </a:xfrm>
          </p:grpSpPr>
          <p:sp>
            <p:nvSpPr>
              <p:cNvPr id="21629" name="Line 39"/>
              <p:cNvSpPr>
                <a:spLocks noChangeShapeType="1"/>
              </p:cNvSpPr>
              <p:nvPr/>
            </p:nvSpPr>
            <p:spPr bwMode="gray">
              <a:xfrm flipV="1">
                <a:off x="4418" y="2002"/>
                <a:ext cx="0" cy="5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30" name="Line 40"/>
              <p:cNvSpPr>
                <a:spLocks noChangeShapeType="1"/>
              </p:cNvSpPr>
              <p:nvPr/>
            </p:nvSpPr>
            <p:spPr bwMode="gray">
              <a:xfrm>
                <a:off x="4397" y="2002"/>
                <a:ext cx="4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31" name="Line 41"/>
              <p:cNvSpPr>
                <a:spLocks noChangeShapeType="1"/>
              </p:cNvSpPr>
              <p:nvPr/>
            </p:nvSpPr>
            <p:spPr bwMode="gray">
              <a:xfrm flipV="1">
                <a:off x="4418" y="2616"/>
                <a:ext cx="0" cy="2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32" name="Line 42"/>
              <p:cNvSpPr>
                <a:spLocks noChangeShapeType="1"/>
              </p:cNvSpPr>
              <p:nvPr/>
            </p:nvSpPr>
            <p:spPr bwMode="gray">
              <a:xfrm>
                <a:off x="4397" y="2616"/>
                <a:ext cx="4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1589" name="Group 43"/>
            <p:cNvGrpSpPr>
              <a:grpSpLocks/>
            </p:cNvGrpSpPr>
            <p:nvPr/>
          </p:nvGrpSpPr>
          <p:grpSpPr bwMode="auto">
            <a:xfrm>
              <a:off x="8963026" y="3937000"/>
              <a:ext cx="77788" cy="698500"/>
              <a:chOff x="4962" y="2594"/>
              <a:chExt cx="43" cy="440"/>
            </a:xfrm>
          </p:grpSpPr>
          <p:sp>
            <p:nvSpPr>
              <p:cNvPr id="21625" name="Line 44"/>
              <p:cNvSpPr>
                <a:spLocks noChangeShapeType="1"/>
              </p:cNvSpPr>
              <p:nvPr/>
            </p:nvSpPr>
            <p:spPr bwMode="gray">
              <a:xfrm flipV="1">
                <a:off x="4983" y="2594"/>
                <a:ext cx="0" cy="3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26" name="Line 45"/>
              <p:cNvSpPr>
                <a:spLocks noChangeShapeType="1"/>
              </p:cNvSpPr>
              <p:nvPr/>
            </p:nvSpPr>
            <p:spPr bwMode="gray">
              <a:xfrm>
                <a:off x="4962" y="2594"/>
                <a:ext cx="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27" name="Line 46"/>
              <p:cNvSpPr>
                <a:spLocks noChangeShapeType="1"/>
              </p:cNvSpPr>
              <p:nvPr/>
            </p:nvSpPr>
            <p:spPr bwMode="gray">
              <a:xfrm flipV="1">
                <a:off x="4983" y="2914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28" name="Line 47"/>
              <p:cNvSpPr>
                <a:spLocks noChangeShapeType="1"/>
              </p:cNvSpPr>
              <p:nvPr/>
            </p:nvSpPr>
            <p:spPr bwMode="gray">
              <a:xfrm>
                <a:off x="4962" y="2914"/>
                <a:ext cx="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1590" name="Group 48"/>
            <p:cNvGrpSpPr>
              <a:grpSpLocks/>
            </p:cNvGrpSpPr>
            <p:nvPr/>
          </p:nvGrpSpPr>
          <p:grpSpPr bwMode="auto">
            <a:xfrm>
              <a:off x="9974263" y="4468813"/>
              <a:ext cx="74613" cy="290513"/>
              <a:chOff x="5528" y="2929"/>
              <a:chExt cx="42" cy="183"/>
            </a:xfrm>
          </p:grpSpPr>
          <p:sp>
            <p:nvSpPr>
              <p:cNvPr id="21621" name="Line 49"/>
              <p:cNvSpPr>
                <a:spLocks noChangeShapeType="1"/>
              </p:cNvSpPr>
              <p:nvPr/>
            </p:nvSpPr>
            <p:spPr bwMode="gray">
              <a:xfrm flipV="1">
                <a:off x="5549" y="3049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22" name="Line 50"/>
              <p:cNvSpPr>
                <a:spLocks noChangeShapeType="1"/>
              </p:cNvSpPr>
              <p:nvPr/>
            </p:nvSpPr>
            <p:spPr bwMode="gray">
              <a:xfrm flipV="1">
                <a:off x="5549" y="2929"/>
                <a:ext cx="0" cy="1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23" name="Line 51"/>
              <p:cNvSpPr>
                <a:spLocks noChangeShapeType="1"/>
              </p:cNvSpPr>
              <p:nvPr/>
            </p:nvSpPr>
            <p:spPr bwMode="gray">
              <a:xfrm>
                <a:off x="5528" y="2929"/>
                <a:ext cx="4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24" name="Line 52"/>
              <p:cNvSpPr>
                <a:spLocks noChangeShapeType="1"/>
              </p:cNvSpPr>
              <p:nvPr/>
            </p:nvSpPr>
            <p:spPr bwMode="gray">
              <a:xfrm>
                <a:off x="5528" y="3049"/>
                <a:ext cx="4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1591" name="Group 53"/>
            <p:cNvGrpSpPr>
              <a:grpSpLocks/>
            </p:cNvGrpSpPr>
            <p:nvPr/>
          </p:nvGrpSpPr>
          <p:grpSpPr bwMode="auto">
            <a:xfrm>
              <a:off x="5972176" y="3900488"/>
              <a:ext cx="4054475" cy="974725"/>
              <a:chOff x="3287" y="2571"/>
              <a:chExt cx="2270" cy="614"/>
            </a:xfrm>
          </p:grpSpPr>
          <p:sp>
            <p:nvSpPr>
              <p:cNvPr id="21615" name="Freeform 54"/>
              <p:cNvSpPr>
                <a:spLocks/>
              </p:cNvSpPr>
              <p:nvPr/>
            </p:nvSpPr>
            <p:spPr bwMode="gray">
              <a:xfrm flipV="1">
                <a:off x="3287" y="2585"/>
                <a:ext cx="2262" cy="600"/>
              </a:xfrm>
              <a:custGeom>
                <a:avLst/>
                <a:gdLst>
                  <a:gd name="T0" fmla="*/ 0 w 6396"/>
                  <a:gd name="T1" fmla="*/ 0 h 1471"/>
                  <a:gd name="T2" fmla="*/ 0 w 6396"/>
                  <a:gd name="T3" fmla="*/ 0 h 1471"/>
                  <a:gd name="T4" fmla="*/ 0 w 6396"/>
                  <a:gd name="T5" fmla="*/ 0 h 1471"/>
                  <a:gd name="T6" fmla="*/ 0 w 6396"/>
                  <a:gd name="T7" fmla="*/ 0 h 1471"/>
                  <a:gd name="T8" fmla="*/ 0 w 6396"/>
                  <a:gd name="T9" fmla="*/ 0 h 1471"/>
                  <a:gd name="T10" fmla="*/ 0 w 6396"/>
                  <a:gd name="T11" fmla="*/ 0 h 1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6"/>
                  <a:gd name="T19" fmla="*/ 0 h 1471"/>
                  <a:gd name="T20" fmla="*/ 6396 w 6396"/>
                  <a:gd name="T21" fmla="*/ 1471 h 1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6" h="1471">
                    <a:moveTo>
                      <a:pt x="0" y="0"/>
                    </a:moveTo>
                    <a:lnTo>
                      <a:pt x="799" y="543"/>
                    </a:lnTo>
                    <a:lnTo>
                      <a:pt x="1599" y="1471"/>
                    </a:lnTo>
                    <a:lnTo>
                      <a:pt x="3198" y="829"/>
                    </a:lnTo>
                    <a:lnTo>
                      <a:pt x="4797" y="371"/>
                    </a:lnTo>
                    <a:lnTo>
                      <a:pt x="6396" y="179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s-E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16" name="Oval 55"/>
              <p:cNvSpPr>
                <a:spLocks noChangeArrowheads="1"/>
              </p:cNvSpPr>
              <p:nvPr/>
            </p:nvSpPr>
            <p:spPr bwMode="gray">
              <a:xfrm>
                <a:off x="3558" y="2950"/>
                <a:ext cx="20" cy="2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2000" b="1" u="sng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17" name="Oval 56"/>
              <p:cNvSpPr>
                <a:spLocks noChangeArrowheads="1"/>
              </p:cNvSpPr>
              <p:nvPr/>
            </p:nvSpPr>
            <p:spPr bwMode="gray">
              <a:xfrm>
                <a:off x="3841" y="2571"/>
                <a:ext cx="20" cy="2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2000" b="1" u="sng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18" name="Oval 57"/>
              <p:cNvSpPr>
                <a:spLocks noChangeArrowheads="1"/>
              </p:cNvSpPr>
              <p:nvPr/>
            </p:nvSpPr>
            <p:spPr bwMode="gray">
              <a:xfrm>
                <a:off x="4406" y="2833"/>
                <a:ext cx="20" cy="2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2000" b="1" u="sng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19" name="Oval 58"/>
              <p:cNvSpPr>
                <a:spLocks noChangeArrowheads="1"/>
              </p:cNvSpPr>
              <p:nvPr/>
            </p:nvSpPr>
            <p:spPr bwMode="gray">
              <a:xfrm>
                <a:off x="4972" y="3020"/>
                <a:ext cx="20" cy="2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2000" b="1" u="sng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20" name="Oval 59"/>
              <p:cNvSpPr>
                <a:spLocks noChangeArrowheads="1"/>
              </p:cNvSpPr>
              <p:nvPr/>
            </p:nvSpPr>
            <p:spPr bwMode="gray">
              <a:xfrm>
                <a:off x="5537" y="3098"/>
                <a:ext cx="20" cy="2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2000" b="1" u="sng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592" name="Rectangle 60"/>
            <p:cNvSpPr>
              <a:spLocks noChangeArrowheads="1"/>
            </p:cNvSpPr>
            <p:nvPr/>
          </p:nvSpPr>
          <p:spPr bwMode="gray">
            <a:xfrm>
              <a:off x="8589961" y="2876550"/>
              <a:ext cx="121547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Clopidogrel alone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93" name="Group 61"/>
            <p:cNvGrpSpPr>
              <a:grpSpLocks/>
            </p:cNvGrpSpPr>
            <p:nvPr/>
          </p:nvGrpSpPr>
          <p:grpSpPr bwMode="auto">
            <a:xfrm>
              <a:off x="8234363" y="2925763"/>
              <a:ext cx="284163" cy="38100"/>
              <a:chOff x="4554" y="1957"/>
              <a:chExt cx="159" cy="24"/>
            </a:xfrm>
          </p:grpSpPr>
          <p:sp>
            <p:nvSpPr>
              <p:cNvPr id="405" name="Line 62"/>
              <p:cNvSpPr>
                <a:spLocks noChangeShapeType="1"/>
              </p:cNvSpPr>
              <p:nvPr/>
            </p:nvSpPr>
            <p:spPr bwMode="gray">
              <a:xfrm>
                <a:off x="4554" y="1971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6" name="Oval 63"/>
              <p:cNvSpPr>
                <a:spLocks noChangeArrowheads="1"/>
              </p:cNvSpPr>
              <p:nvPr/>
            </p:nvSpPr>
            <p:spPr bwMode="gray">
              <a:xfrm>
                <a:off x="4622" y="1957"/>
                <a:ext cx="20" cy="24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2857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="1" u="sng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1594" name="Rectangle 64"/>
            <p:cNvSpPr>
              <a:spLocks noChangeArrowheads="1"/>
            </p:cNvSpPr>
            <p:nvPr/>
          </p:nvSpPr>
          <p:spPr bwMode="gray">
            <a:xfrm>
              <a:off x="8589961" y="3036888"/>
              <a:ext cx="176370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Clopidogrel + omeprazole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95" name="Group 65"/>
            <p:cNvGrpSpPr>
              <a:grpSpLocks/>
            </p:cNvGrpSpPr>
            <p:nvPr/>
          </p:nvGrpSpPr>
          <p:grpSpPr bwMode="auto">
            <a:xfrm>
              <a:off x="8234363" y="3086100"/>
              <a:ext cx="284163" cy="38100"/>
              <a:chOff x="4554" y="2058"/>
              <a:chExt cx="159" cy="24"/>
            </a:xfrm>
          </p:grpSpPr>
          <p:sp>
            <p:nvSpPr>
              <p:cNvPr id="21611" name="Line 66"/>
              <p:cNvSpPr>
                <a:spLocks noChangeShapeType="1"/>
              </p:cNvSpPr>
              <p:nvPr/>
            </p:nvSpPr>
            <p:spPr bwMode="gray">
              <a:xfrm>
                <a:off x="4554" y="2072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612" name="Oval 67"/>
              <p:cNvSpPr>
                <a:spLocks noChangeArrowheads="1"/>
              </p:cNvSpPr>
              <p:nvPr/>
            </p:nvSpPr>
            <p:spPr bwMode="gray">
              <a:xfrm>
                <a:off x="4622" y="2058"/>
                <a:ext cx="20" cy="24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2000" b="1" u="sng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596" name="Rectangle 68"/>
            <p:cNvSpPr>
              <a:spLocks noChangeArrowheads="1"/>
            </p:cNvSpPr>
            <p:nvPr/>
          </p:nvSpPr>
          <p:spPr bwMode="gray">
            <a:xfrm>
              <a:off x="8589962" y="3197225"/>
              <a:ext cx="136155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LOQ = 0.500 ng/mL*</a:t>
              </a:r>
              <a:endPara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7" name="Line 69"/>
            <p:cNvSpPr>
              <a:spLocks noChangeShapeType="1"/>
            </p:cNvSpPr>
            <p:nvPr/>
          </p:nvSpPr>
          <p:spPr bwMode="gray">
            <a:xfrm>
              <a:off x="7000876" y="4951413"/>
              <a:ext cx="0" cy="87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598" name="Line 70"/>
            <p:cNvSpPr>
              <a:spLocks noChangeShapeType="1"/>
            </p:cNvSpPr>
            <p:nvPr/>
          </p:nvSpPr>
          <p:spPr bwMode="gray">
            <a:xfrm>
              <a:off x="5978526" y="4951413"/>
              <a:ext cx="0" cy="87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599" name="Line 71"/>
            <p:cNvSpPr>
              <a:spLocks noChangeShapeType="1"/>
            </p:cNvSpPr>
            <p:nvPr/>
          </p:nvSpPr>
          <p:spPr bwMode="gray">
            <a:xfrm>
              <a:off x="7999413" y="4951413"/>
              <a:ext cx="0" cy="87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600" name="Line 72"/>
            <p:cNvSpPr>
              <a:spLocks noChangeShapeType="1"/>
            </p:cNvSpPr>
            <p:nvPr/>
          </p:nvSpPr>
          <p:spPr bwMode="gray">
            <a:xfrm>
              <a:off x="9020176" y="4951413"/>
              <a:ext cx="0" cy="87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601" name="Line 73"/>
            <p:cNvSpPr>
              <a:spLocks noChangeShapeType="1"/>
            </p:cNvSpPr>
            <p:nvPr/>
          </p:nvSpPr>
          <p:spPr bwMode="gray">
            <a:xfrm>
              <a:off x="10018713" y="4951413"/>
              <a:ext cx="0" cy="87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602" name="Line 74"/>
            <p:cNvSpPr>
              <a:spLocks noChangeShapeType="1"/>
            </p:cNvSpPr>
            <p:nvPr/>
          </p:nvSpPr>
          <p:spPr bwMode="gray">
            <a:xfrm flipV="1">
              <a:off x="5884863" y="2292350"/>
              <a:ext cx="0" cy="258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3" name="Line 75"/>
            <p:cNvSpPr>
              <a:spLocks noChangeShapeType="1"/>
            </p:cNvSpPr>
            <p:nvPr/>
          </p:nvSpPr>
          <p:spPr bwMode="gray">
            <a:xfrm>
              <a:off x="5818188" y="2290763"/>
              <a:ext cx="66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604" name="Line 76"/>
            <p:cNvSpPr>
              <a:spLocks noChangeShapeType="1"/>
            </p:cNvSpPr>
            <p:nvPr/>
          </p:nvSpPr>
          <p:spPr bwMode="gray">
            <a:xfrm>
              <a:off x="5818188" y="2811463"/>
              <a:ext cx="66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605" name="Line 77"/>
            <p:cNvSpPr>
              <a:spLocks noChangeShapeType="1"/>
            </p:cNvSpPr>
            <p:nvPr/>
          </p:nvSpPr>
          <p:spPr bwMode="gray">
            <a:xfrm>
              <a:off x="5818188" y="3327400"/>
              <a:ext cx="66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606" name="Line 78"/>
            <p:cNvSpPr>
              <a:spLocks noChangeShapeType="1"/>
            </p:cNvSpPr>
            <p:nvPr/>
          </p:nvSpPr>
          <p:spPr bwMode="gray">
            <a:xfrm>
              <a:off x="5818188" y="3844925"/>
              <a:ext cx="66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607" name="Line 79"/>
            <p:cNvSpPr>
              <a:spLocks noChangeShapeType="1"/>
            </p:cNvSpPr>
            <p:nvPr/>
          </p:nvSpPr>
          <p:spPr bwMode="gray">
            <a:xfrm>
              <a:off x="5818188" y="4360863"/>
              <a:ext cx="66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608" name="Line 80"/>
            <p:cNvSpPr>
              <a:spLocks noChangeShapeType="1"/>
            </p:cNvSpPr>
            <p:nvPr/>
          </p:nvSpPr>
          <p:spPr bwMode="gray">
            <a:xfrm>
              <a:off x="5818188" y="4865688"/>
              <a:ext cx="66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21609" name="Oval 81"/>
            <p:cNvSpPr>
              <a:spLocks noChangeArrowheads="1"/>
            </p:cNvSpPr>
            <p:nvPr/>
          </p:nvSpPr>
          <p:spPr bwMode="gray">
            <a:xfrm>
              <a:off x="5951538" y="4852988"/>
              <a:ext cx="34925" cy="365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20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0" name="Line 82"/>
            <p:cNvSpPr>
              <a:spLocks noChangeShapeType="1"/>
            </p:cNvSpPr>
            <p:nvPr/>
          </p:nvSpPr>
          <p:spPr bwMode="gray">
            <a:xfrm>
              <a:off x="8234363" y="3273425"/>
              <a:ext cx="2841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en-US" sz="2600" smtClean="0"/>
              <a:t>Standard-Dose Clopidogrel + Pantoprazole Administered Together</a:t>
            </a:r>
            <a:r>
              <a:rPr lang="en-US" sz="2600" smtClean="0">
                <a:solidFill>
                  <a:schemeClr val="tx2"/>
                </a:solidFill>
              </a:rPr>
              <a:t>: Effect on Clopidogrel Active Metabolite H4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642938" y="1541463"/>
            <a:ext cx="3911600" cy="4043362"/>
            <a:chOff x="418" y="2059"/>
            <a:chExt cx="2773" cy="2547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346" y="3622"/>
              <a:ext cx="43" cy="38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825" y="3060"/>
              <a:ext cx="2315" cy="768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174" y="621"/>
                </a:cxn>
                <a:cxn ang="0">
                  <a:pos x="345" y="117"/>
                </a:cxn>
                <a:cxn ang="0">
                  <a:pos x="687" y="0"/>
                </a:cxn>
                <a:cxn ang="0">
                  <a:pos x="1038" y="357"/>
                </a:cxn>
                <a:cxn ang="0">
                  <a:pos x="1371" y="594"/>
                </a:cxn>
                <a:cxn ang="0">
                  <a:pos x="2058" y="732"/>
                </a:cxn>
              </a:cxnLst>
              <a:rect l="0" t="0" r="r" b="b"/>
              <a:pathLst>
                <a:path w="2058" h="768">
                  <a:moveTo>
                    <a:pt x="0" y="768"/>
                  </a:moveTo>
                  <a:lnTo>
                    <a:pt x="174" y="621"/>
                  </a:lnTo>
                  <a:lnTo>
                    <a:pt x="345" y="117"/>
                  </a:lnTo>
                  <a:lnTo>
                    <a:pt x="687" y="0"/>
                  </a:lnTo>
                  <a:lnTo>
                    <a:pt x="1038" y="357"/>
                  </a:lnTo>
                  <a:lnTo>
                    <a:pt x="1371" y="594"/>
                  </a:lnTo>
                  <a:lnTo>
                    <a:pt x="2058" y="732"/>
                  </a:lnTo>
                </a:path>
              </a:pathLst>
            </a:custGeom>
            <a:noFill/>
            <a:ln w="25400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604" name="Line 6"/>
            <p:cNvSpPr>
              <a:spLocks noChangeShapeType="1"/>
            </p:cNvSpPr>
            <p:nvPr/>
          </p:nvSpPr>
          <p:spPr bwMode="auto">
            <a:xfrm>
              <a:off x="3140" y="3758"/>
              <a:ext cx="0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5" name="Line 7"/>
            <p:cNvSpPr>
              <a:spLocks noChangeShapeType="1"/>
            </p:cNvSpPr>
            <p:nvPr/>
          </p:nvSpPr>
          <p:spPr bwMode="auto">
            <a:xfrm>
              <a:off x="761" y="2641"/>
              <a:ext cx="0" cy="1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6" name="Line 8"/>
            <p:cNvSpPr>
              <a:spLocks noChangeShapeType="1"/>
            </p:cNvSpPr>
            <p:nvPr/>
          </p:nvSpPr>
          <p:spPr bwMode="auto">
            <a:xfrm>
              <a:off x="828" y="3858"/>
              <a:ext cx="23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7" name="Line 9"/>
            <p:cNvSpPr>
              <a:spLocks noChangeShapeType="1"/>
            </p:cNvSpPr>
            <p:nvPr/>
          </p:nvSpPr>
          <p:spPr bwMode="auto">
            <a:xfrm>
              <a:off x="828" y="3822"/>
              <a:ext cx="23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8" name="Line 10"/>
            <p:cNvSpPr>
              <a:spLocks noChangeShapeType="1"/>
            </p:cNvSpPr>
            <p:nvPr/>
          </p:nvSpPr>
          <p:spPr bwMode="auto">
            <a:xfrm>
              <a:off x="1601" y="2700"/>
              <a:ext cx="0" cy="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9" name="Line 11"/>
            <p:cNvSpPr>
              <a:spLocks noChangeShapeType="1"/>
            </p:cNvSpPr>
            <p:nvPr/>
          </p:nvSpPr>
          <p:spPr bwMode="auto">
            <a:xfrm>
              <a:off x="1986" y="3114"/>
              <a:ext cx="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0" name="Line 12"/>
            <p:cNvSpPr>
              <a:spLocks noChangeShapeType="1"/>
            </p:cNvSpPr>
            <p:nvPr/>
          </p:nvSpPr>
          <p:spPr bwMode="auto">
            <a:xfrm>
              <a:off x="1213" y="2871"/>
              <a:ext cx="0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1" name="Line 13"/>
            <p:cNvSpPr>
              <a:spLocks noChangeShapeType="1"/>
            </p:cNvSpPr>
            <p:nvPr/>
          </p:nvSpPr>
          <p:spPr bwMode="auto">
            <a:xfrm>
              <a:off x="1017" y="3528"/>
              <a:ext cx="0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2" name="Line 14"/>
            <p:cNvSpPr>
              <a:spLocks noChangeShapeType="1"/>
            </p:cNvSpPr>
            <p:nvPr/>
          </p:nvSpPr>
          <p:spPr bwMode="auto">
            <a:xfrm>
              <a:off x="2366" y="3516"/>
              <a:ext cx="0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3" name="Line 15"/>
            <p:cNvSpPr>
              <a:spLocks noChangeShapeType="1"/>
            </p:cNvSpPr>
            <p:nvPr/>
          </p:nvSpPr>
          <p:spPr bwMode="auto">
            <a:xfrm>
              <a:off x="996" y="355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4" name="Line 16"/>
            <p:cNvSpPr>
              <a:spLocks noChangeShapeType="1"/>
            </p:cNvSpPr>
            <p:nvPr/>
          </p:nvSpPr>
          <p:spPr bwMode="auto">
            <a:xfrm>
              <a:off x="996" y="352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5" name="Line 17"/>
            <p:cNvSpPr>
              <a:spLocks noChangeShapeType="1"/>
            </p:cNvSpPr>
            <p:nvPr/>
          </p:nvSpPr>
          <p:spPr bwMode="auto">
            <a:xfrm>
              <a:off x="1194" y="298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6" name="Line 18"/>
            <p:cNvSpPr>
              <a:spLocks noChangeShapeType="1"/>
            </p:cNvSpPr>
            <p:nvPr/>
          </p:nvSpPr>
          <p:spPr bwMode="auto">
            <a:xfrm>
              <a:off x="1194" y="2868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7" name="Line 19"/>
            <p:cNvSpPr>
              <a:spLocks noChangeShapeType="1"/>
            </p:cNvSpPr>
            <p:nvPr/>
          </p:nvSpPr>
          <p:spPr bwMode="auto">
            <a:xfrm>
              <a:off x="1578" y="2862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8" name="Line 20"/>
            <p:cNvSpPr>
              <a:spLocks noChangeShapeType="1"/>
            </p:cNvSpPr>
            <p:nvPr/>
          </p:nvSpPr>
          <p:spPr bwMode="auto">
            <a:xfrm>
              <a:off x="1578" y="2702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19" name="Line 21"/>
            <p:cNvSpPr>
              <a:spLocks noChangeShapeType="1"/>
            </p:cNvSpPr>
            <p:nvPr/>
          </p:nvSpPr>
          <p:spPr bwMode="auto">
            <a:xfrm>
              <a:off x="1965" y="3324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20" name="Line 22"/>
            <p:cNvSpPr>
              <a:spLocks noChangeShapeType="1"/>
            </p:cNvSpPr>
            <p:nvPr/>
          </p:nvSpPr>
          <p:spPr bwMode="auto">
            <a:xfrm>
              <a:off x="1965" y="3118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21" name="Line 23"/>
            <p:cNvSpPr>
              <a:spLocks noChangeShapeType="1"/>
            </p:cNvSpPr>
            <p:nvPr/>
          </p:nvSpPr>
          <p:spPr bwMode="auto">
            <a:xfrm>
              <a:off x="2346" y="3550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22" name="Line 24"/>
            <p:cNvSpPr>
              <a:spLocks noChangeShapeType="1"/>
            </p:cNvSpPr>
            <p:nvPr/>
          </p:nvSpPr>
          <p:spPr bwMode="auto">
            <a:xfrm>
              <a:off x="2346" y="351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23" name="Line 25"/>
            <p:cNvSpPr>
              <a:spLocks noChangeShapeType="1"/>
            </p:cNvSpPr>
            <p:nvPr/>
          </p:nvSpPr>
          <p:spPr bwMode="auto">
            <a:xfrm>
              <a:off x="3120" y="375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24" name="Oval 26"/>
            <p:cNvSpPr>
              <a:spLocks noChangeArrowheads="1"/>
            </p:cNvSpPr>
            <p:nvPr/>
          </p:nvSpPr>
          <p:spPr bwMode="auto">
            <a:xfrm>
              <a:off x="1962" y="3508"/>
              <a:ext cx="43" cy="3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625" name="Oval 27"/>
            <p:cNvSpPr>
              <a:spLocks noChangeArrowheads="1"/>
            </p:cNvSpPr>
            <p:nvPr/>
          </p:nvSpPr>
          <p:spPr bwMode="auto">
            <a:xfrm>
              <a:off x="1577" y="3208"/>
              <a:ext cx="43" cy="3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626" name="Oval 28"/>
            <p:cNvSpPr>
              <a:spLocks noChangeArrowheads="1"/>
            </p:cNvSpPr>
            <p:nvPr/>
          </p:nvSpPr>
          <p:spPr bwMode="auto">
            <a:xfrm>
              <a:off x="1193" y="3266"/>
              <a:ext cx="42" cy="3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627" name="Oval 29"/>
            <p:cNvSpPr>
              <a:spLocks noChangeArrowheads="1"/>
            </p:cNvSpPr>
            <p:nvPr/>
          </p:nvSpPr>
          <p:spPr bwMode="auto">
            <a:xfrm>
              <a:off x="1001" y="3662"/>
              <a:ext cx="43" cy="3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628" name="Oval 30"/>
            <p:cNvSpPr>
              <a:spLocks noChangeArrowheads="1"/>
            </p:cNvSpPr>
            <p:nvPr/>
          </p:nvSpPr>
          <p:spPr bwMode="auto">
            <a:xfrm>
              <a:off x="806" y="3804"/>
              <a:ext cx="42" cy="3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629" name="Oval 31"/>
            <p:cNvSpPr>
              <a:spLocks noChangeArrowheads="1"/>
            </p:cNvSpPr>
            <p:nvPr/>
          </p:nvSpPr>
          <p:spPr bwMode="auto">
            <a:xfrm>
              <a:off x="2347" y="3654"/>
              <a:ext cx="43" cy="3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630" name="Oval 32"/>
            <p:cNvSpPr>
              <a:spLocks noChangeArrowheads="1"/>
            </p:cNvSpPr>
            <p:nvPr/>
          </p:nvSpPr>
          <p:spPr bwMode="auto">
            <a:xfrm>
              <a:off x="3116" y="3770"/>
              <a:ext cx="43" cy="3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1962" y="3394"/>
              <a:ext cx="43" cy="38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577" y="3044"/>
              <a:ext cx="43" cy="38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190" y="3160"/>
              <a:ext cx="43" cy="38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634" name="Text Box 36"/>
            <p:cNvSpPr txBox="1">
              <a:spLocks noChangeArrowheads="1"/>
            </p:cNvSpPr>
            <p:nvPr/>
          </p:nvSpPr>
          <p:spPr bwMode="auto">
            <a:xfrm>
              <a:off x="766" y="3928"/>
              <a:ext cx="11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0.0</a:t>
              </a:r>
            </a:p>
          </p:txBody>
        </p:sp>
        <p:sp>
          <p:nvSpPr>
            <p:cNvPr id="22635" name="Text Box 37"/>
            <p:cNvSpPr txBox="1">
              <a:spLocks noChangeArrowheads="1"/>
            </p:cNvSpPr>
            <p:nvPr/>
          </p:nvSpPr>
          <p:spPr bwMode="auto">
            <a:xfrm>
              <a:off x="1145" y="3928"/>
              <a:ext cx="11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0.5</a:t>
              </a:r>
            </a:p>
          </p:txBody>
        </p:sp>
        <p:sp>
          <p:nvSpPr>
            <p:cNvPr id="22636" name="Text Box 38"/>
            <p:cNvSpPr txBox="1">
              <a:spLocks noChangeArrowheads="1"/>
            </p:cNvSpPr>
            <p:nvPr/>
          </p:nvSpPr>
          <p:spPr bwMode="auto">
            <a:xfrm>
              <a:off x="1533" y="3928"/>
              <a:ext cx="11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1.0</a:t>
              </a:r>
            </a:p>
          </p:txBody>
        </p:sp>
        <p:sp>
          <p:nvSpPr>
            <p:cNvPr id="22637" name="Text Box 39"/>
            <p:cNvSpPr txBox="1">
              <a:spLocks noChangeArrowheads="1"/>
            </p:cNvSpPr>
            <p:nvPr/>
          </p:nvSpPr>
          <p:spPr bwMode="auto">
            <a:xfrm>
              <a:off x="1916" y="3928"/>
              <a:ext cx="11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1.5</a:t>
              </a:r>
            </a:p>
          </p:txBody>
        </p:sp>
        <p:sp>
          <p:nvSpPr>
            <p:cNvPr id="22638" name="Text Box 40"/>
            <p:cNvSpPr txBox="1">
              <a:spLocks noChangeArrowheads="1"/>
            </p:cNvSpPr>
            <p:nvPr/>
          </p:nvSpPr>
          <p:spPr bwMode="auto">
            <a:xfrm>
              <a:off x="2300" y="3928"/>
              <a:ext cx="11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2.0</a:t>
              </a:r>
            </a:p>
          </p:txBody>
        </p:sp>
        <p:sp>
          <p:nvSpPr>
            <p:cNvPr id="22639" name="Text Box 41"/>
            <p:cNvSpPr txBox="1">
              <a:spLocks noChangeArrowheads="1"/>
            </p:cNvSpPr>
            <p:nvPr/>
          </p:nvSpPr>
          <p:spPr bwMode="auto">
            <a:xfrm>
              <a:off x="3077" y="3928"/>
              <a:ext cx="11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3.0</a:t>
              </a:r>
            </a:p>
          </p:txBody>
        </p:sp>
        <p:sp>
          <p:nvSpPr>
            <p:cNvPr id="22640" name="Line 42"/>
            <p:cNvSpPr>
              <a:spLocks noChangeShapeType="1"/>
            </p:cNvSpPr>
            <p:nvPr/>
          </p:nvSpPr>
          <p:spPr bwMode="auto">
            <a:xfrm>
              <a:off x="3146" y="3855"/>
              <a:ext cx="0" cy="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1" name="Line 43"/>
            <p:cNvSpPr>
              <a:spLocks noChangeShapeType="1"/>
            </p:cNvSpPr>
            <p:nvPr/>
          </p:nvSpPr>
          <p:spPr bwMode="auto">
            <a:xfrm>
              <a:off x="2370" y="3855"/>
              <a:ext cx="0" cy="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2" name="Line 44"/>
            <p:cNvSpPr>
              <a:spLocks noChangeShapeType="1"/>
            </p:cNvSpPr>
            <p:nvPr/>
          </p:nvSpPr>
          <p:spPr bwMode="auto">
            <a:xfrm>
              <a:off x="1986" y="3855"/>
              <a:ext cx="0" cy="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3" name="Line 45"/>
            <p:cNvSpPr>
              <a:spLocks noChangeShapeType="1"/>
            </p:cNvSpPr>
            <p:nvPr/>
          </p:nvSpPr>
          <p:spPr bwMode="auto">
            <a:xfrm>
              <a:off x="1603" y="3855"/>
              <a:ext cx="0" cy="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4" name="Line 46"/>
            <p:cNvSpPr>
              <a:spLocks noChangeShapeType="1"/>
            </p:cNvSpPr>
            <p:nvPr/>
          </p:nvSpPr>
          <p:spPr bwMode="auto">
            <a:xfrm>
              <a:off x="1217" y="3855"/>
              <a:ext cx="0" cy="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5" name="Line 47"/>
            <p:cNvSpPr>
              <a:spLocks noChangeShapeType="1"/>
            </p:cNvSpPr>
            <p:nvPr/>
          </p:nvSpPr>
          <p:spPr bwMode="auto">
            <a:xfrm>
              <a:off x="834" y="3855"/>
              <a:ext cx="0" cy="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6" name="Line 48"/>
            <p:cNvSpPr>
              <a:spLocks noChangeShapeType="1"/>
            </p:cNvSpPr>
            <p:nvPr/>
          </p:nvSpPr>
          <p:spPr bwMode="auto">
            <a:xfrm rot="-5400000">
              <a:off x="741" y="3812"/>
              <a:ext cx="0" cy="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7" name="Line 49"/>
            <p:cNvSpPr>
              <a:spLocks noChangeShapeType="1"/>
            </p:cNvSpPr>
            <p:nvPr/>
          </p:nvSpPr>
          <p:spPr bwMode="auto">
            <a:xfrm rot="-5400000">
              <a:off x="741" y="3572"/>
              <a:ext cx="0" cy="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8" name="Line 50"/>
            <p:cNvSpPr>
              <a:spLocks noChangeShapeType="1"/>
            </p:cNvSpPr>
            <p:nvPr/>
          </p:nvSpPr>
          <p:spPr bwMode="auto">
            <a:xfrm rot="-5400000">
              <a:off x="741" y="3335"/>
              <a:ext cx="0" cy="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49" name="Line 51"/>
            <p:cNvSpPr>
              <a:spLocks noChangeShapeType="1"/>
            </p:cNvSpPr>
            <p:nvPr/>
          </p:nvSpPr>
          <p:spPr bwMode="auto">
            <a:xfrm rot="-5400000">
              <a:off x="741" y="3101"/>
              <a:ext cx="0" cy="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50" name="Line 52"/>
            <p:cNvSpPr>
              <a:spLocks noChangeShapeType="1"/>
            </p:cNvSpPr>
            <p:nvPr/>
          </p:nvSpPr>
          <p:spPr bwMode="auto">
            <a:xfrm rot="-5400000">
              <a:off x="741" y="2862"/>
              <a:ext cx="0" cy="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51" name="Line 53"/>
            <p:cNvSpPr>
              <a:spLocks noChangeShapeType="1"/>
            </p:cNvSpPr>
            <p:nvPr/>
          </p:nvSpPr>
          <p:spPr bwMode="auto">
            <a:xfrm rot="-5400000">
              <a:off x="741" y="2628"/>
              <a:ext cx="0" cy="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52" name="Text Box 54"/>
            <p:cNvSpPr txBox="1">
              <a:spLocks noChangeArrowheads="1"/>
            </p:cNvSpPr>
            <p:nvPr/>
          </p:nvSpPr>
          <p:spPr bwMode="auto">
            <a:xfrm rot="-5400000">
              <a:off x="-741" y="3218"/>
              <a:ext cx="254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/>
                <a:t>Mean (SD) Active Metabolite H4 Concentration (ng/mL)</a:t>
              </a:r>
            </a:p>
          </p:txBody>
        </p:sp>
        <p:sp>
          <p:nvSpPr>
            <p:cNvPr id="22653" name="Text Box 55"/>
            <p:cNvSpPr txBox="1">
              <a:spLocks noChangeArrowheads="1"/>
            </p:cNvSpPr>
            <p:nvPr/>
          </p:nvSpPr>
          <p:spPr bwMode="auto">
            <a:xfrm>
              <a:off x="633" y="3767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0</a:t>
              </a:r>
            </a:p>
          </p:txBody>
        </p:sp>
        <p:sp>
          <p:nvSpPr>
            <p:cNvPr id="22654" name="Text Box 56"/>
            <p:cNvSpPr txBox="1">
              <a:spLocks noChangeArrowheads="1"/>
            </p:cNvSpPr>
            <p:nvPr/>
          </p:nvSpPr>
          <p:spPr bwMode="auto">
            <a:xfrm>
              <a:off x="594" y="3529"/>
              <a:ext cx="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/>
                <a:t>10</a:t>
              </a:r>
            </a:p>
          </p:txBody>
        </p:sp>
        <p:sp>
          <p:nvSpPr>
            <p:cNvPr id="22655" name="Text Box 57"/>
            <p:cNvSpPr txBox="1">
              <a:spLocks noChangeArrowheads="1"/>
            </p:cNvSpPr>
            <p:nvPr/>
          </p:nvSpPr>
          <p:spPr bwMode="auto">
            <a:xfrm>
              <a:off x="594" y="3292"/>
              <a:ext cx="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/>
                <a:t>20</a:t>
              </a:r>
            </a:p>
          </p:txBody>
        </p:sp>
        <p:sp>
          <p:nvSpPr>
            <p:cNvPr id="22656" name="Text Box 58"/>
            <p:cNvSpPr txBox="1">
              <a:spLocks noChangeArrowheads="1"/>
            </p:cNvSpPr>
            <p:nvPr/>
          </p:nvSpPr>
          <p:spPr bwMode="auto">
            <a:xfrm>
              <a:off x="594" y="3055"/>
              <a:ext cx="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/>
                <a:t>30</a:t>
              </a:r>
            </a:p>
          </p:txBody>
        </p:sp>
        <p:sp>
          <p:nvSpPr>
            <p:cNvPr id="22657" name="Text Box 59"/>
            <p:cNvSpPr txBox="1">
              <a:spLocks noChangeArrowheads="1"/>
            </p:cNvSpPr>
            <p:nvPr/>
          </p:nvSpPr>
          <p:spPr bwMode="auto">
            <a:xfrm>
              <a:off x="594" y="2818"/>
              <a:ext cx="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/>
                <a:t>40</a:t>
              </a:r>
            </a:p>
          </p:txBody>
        </p:sp>
        <p:sp>
          <p:nvSpPr>
            <p:cNvPr id="22658" name="Text Box 60"/>
            <p:cNvSpPr txBox="1">
              <a:spLocks noChangeArrowheads="1"/>
            </p:cNvSpPr>
            <p:nvPr/>
          </p:nvSpPr>
          <p:spPr bwMode="auto">
            <a:xfrm>
              <a:off x="594" y="2581"/>
              <a:ext cx="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000" b="1"/>
                <a:t>50</a:t>
              </a:r>
            </a:p>
          </p:txBody>
        </p:sp>
        <p:grpSp>
          <p:nvGrpSpPr>
            <p:cNvPr id="22659" name="Group 61"/>
            <p:cNvGrpSpPr>
              <a:grpSpLocks/>
            </p:cNvGrpSpPr>
            <p:nvPr/>
          </p:nvGrpSpPr>
          <p:grpSpPr bwMode="auto">
            <a:xfrm>
              <a:off x="1790" y="2642"/>
              <a:ext cx="142" cy="38"/>
              <a:chOff x="2201" y="2884"/>
              <a:chExt cx="142" cy="38"/>
            </a:xfrm>
          </p:grpSpPr>
          <p:sp>
            <p:nvSpPr>
              <p:cNvPr id="74" name="Line 62"/>
              <p:cNvSpPr>
                <a:spLocks noChangeShapeType="1"/>
              </p:cNvSpPr>
              <p:nvPr/>
            </p:nvSpPr>
            <p:spPr bwMode="auto">
              <a:xfrm>
                <a:off x="2201" y="2904"/>
                <a:ext cx="141" cy="0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5" name="Oval 63"/>
              <p:cNvSpPr>
                <a:spLocks noChangeArrowheads="1"/>
              </p:cNvSpPr>
              <p:nvPr/>
            </p:nvSpPr>
            <p:spPr bwMode="auto">
              <a:xfrm>
                <a:off x="2249" y="2884"/>
                <a:ext cx="42" cy="38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2660" name="Text Box 64"/>
            <p:cNvSpPr txBox="1">
              <a:spLocks noChangeArrowheads="1"/>
            </p:cNvSpPr>
            <p:nvPr/>
          </p:nvSpPr>
          <p:spPr bwMode="auto">
            <a:xfrm>
              <a:off x="1954" y="2603"/>
              <a:ext cx="68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Clopidogrel alone</a:t>
              </a:r>
            </a:p>
          </p:txBody>
        </p:sp>
        <p:grpSp>
          <p:nvGrpSpPr>
            <p:cNvPr id="22661" name="Group 65"/>
            <p:cNvGrpSpPr>
              <a:grpSpLocks/>
            </p:cNvGrpSpPr>
            <p:nvPr/>
          </p:nvGrpSpPr>
          <p:grpSpPr bwMode="auto">
            <a:xfrm>
              <a:off x="1790" y="2764"/>
              <a:ext cx="142" cy="38"/>
              <a:chOff x="2201" y="2989"/>
              <a:chExt cx="142" cy="38"/>
            </a:xfrm>
          </p:grpSpPr>
          <p:sp>
            <p:nvSpPr>
              <p:cNvPr id="22668" name="Line 66"/>
              <p:cNvSpPr>
                <a:spLocks noChangeShapeType="1"/>
              </p:cNvSpPr>
              <p:nvPr/>
            </p:nvSpPr>
            <p:spPr bwMode="auto">
              <a:xfrm>
                <a:off x="2201" y="3007"/>
                <a:ext cx="142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69" name="Oval 67"/>
              <p:cNvSpPr>
                <a:spLocks noChangeArrowheads="1"/>
              </p:cNvSpPr>
              <p:nvPr/>
            </p:nvSpPr>
            <p:spPr bwMode="auto">
              <a:xfrm>
                <a:off x="2250" y="2989"/>
                <a:ext cx="43" cy="3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2662" name="Text Box 68"/>
            <p:cNvSpPr txBox="1">
              <a:spLocks noChangeArrowheads="1"/>
            </p:cNvSpPr>
            <p:nvPr/>
          </p:nvSpPr>
          <p:spPr bwMode="auto">
            <a:xfrm>
              <a:off x="1954" y="2725"/>
              <a:ext cx="106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Clopidogrel + pantoprazole</a:t>
              </a:r>
            </a:p>
          </p:txBody>
        </p:sp>
        <p:sp>
          <p:nvSpPr>
            <p:cNvPr id="22663" name="Line 69"/>
            <p:cNvSpPr>
              <a:spLocks noChangeShapeType="1"/>
            </p:cNvSpPr>
            <p:nvPr/>
          </p:nvSpPr>
          <p:spPr bwMode="auto">
            <a:xfrm>
              <a:off x="1790" y="2906"/>
              <a:ext cx="142" cy="0"/>
            </a:xfrm>
            <a:prstGeom prst="line">
              <a:avLst/>
            </a:prstGeom>
            <a:noFill/>
            <a:ln w="25400">
              <a:solidFill>
                <a:srgbClr val="E3F3F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64" name="Text Box 70"/>
            <p:cNvSpPr txBox="1">
              <a:spLocks noChangeArrowheads="1"/>
            </p:cNvSpPr>
            <p:nvPr/>
          </p:nvSpPr>
          <p:spPr bwMode="auto">
            <a:xfrm>
              <a:off x="1954" y="2848"/>
              <a:ext cx="75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LOQ = 0.5 (ng/mL)</a:t>
              </a:r>
            </a:p>
          </p:txBody>
        </p:sp>
        <p:sp>
          <p:nvSpPr>
            <p:cNvPr id="22665" name="Text Box 71"/>
            <p:cNvSpPr txBox="1">
              <a:spLocks noChangeArrowheads="1"/>
            </p:cNvSpPr>
            <p:nvPr/>
          </p:nvSpPr>
          <p:spPr bwMode="auto">
            <a:xfrm>
              <a:off x="1432" y="2368"/>
              <a:ext cx="8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Day 1 – 300 mg</a:t>
              </a:r>
            </a:p>
          </p:txBody>
        </p:sp>
        <p:sp>
          <p:nvSpPr>
            <p:cNvPr id="22666" name="Text Box 72"/>
            <p:cNvSpPr txBox="1">
              <a:spLocks noChangeArrowheads="1"/>
            </p:cNvSpPr>
            <p:nvPr/>
          </p:nvSpPr>
          <p:spPr bwMode="auto">
            <a:xfrm>
              <a:off x="1411" y="4073"/>
              <a:ext cx="9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Nominal Time (hr)</a:t>
              </a:r>
            </a:p>
          </p:txBody>
        </p:sp>
        <p:sp>
          <p:nvSpPr>
            <p:cNvPr id="22667" name="Freeform 73"/>
            <p:cNvSpPr>
              <a:spLocks/>
            </p:cNvSpPr>
            <p:nvPr/>
          </p:nvSpPr>
          <p:spPr bwMode="auto">
            <a:xfrm>
              <a:off x="821" y="3228"/>
              <a:ext cx="2322" cy="600"/>
            </a:xfrm>
            <a:custGeom>
              <a:avLst/>
              <a:gdLst>
                <a:gd name="T0" fmla="*/ 0 w 2064"/>
                <a:gd name="T1" fmla="*/ 600 h 600"/>
                <a:gd name="T2" fmla="*/ 510 w 2064"/>
                <a:gd name="T3" fmla="*/ 456 h 600"/>
                <a:gd name="T4" fmla="*/ 1003 w 2064"/>
                <a:gd name="T5" fmla="*/ 54 h 600"/>
                <a:gd name="T6" fmla="*/ 2001 w 2064"/>
                <a:gd name="T7" fmla="*/ 0 h 600"/>
                <a:gd name="T8" fmla="*/ 2978 w 2064"/>
                <a:gd name="T9" fmla="*/ 297 h 600"/>
                <a:gd name="T10" fmla="*/ 3980 w 2064"/>
                <a:gd name="T11" fmla="*/ 450 h 600"/>
                <a:gd name="T12" fmla="*/ 5956 w 2064"/>
                <a:gd name="T13" fmla="*/ 567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4"/>
                <a:gd name="T22" fmla="*/ 0 h 600"/>
                <a:gd name="T23" fmla="*/ 2064 w 2064"/>
                <a:gd name="T24" fmla="*/ 600 h 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4" h="600">
                  <a:moveTo>
                    <a:pt x="0" y="600"/>
                  </a:moveTo>
                  <a:lnTo>
                    <a:pt x="177" y="456"/>
                  </a:lnTo>
                  <a:lnTo>
                    <a:pt x="348" y="54"/>
                  </a:lnTo>
                  <a:lnTo>
                    <a:pt x="693" y="0"/>
                  </a:lnTo>
                  <a:lnTo>
                    <a:pt x="1032" y="297"/>
                  </a:lnTo>
                  <a:lnTo>
                    <a:pt x="1380" y="450"/>
                  </a:lnTo>
                  <a:lnTo>
                    <a:pt x="2064" y="567"/>
                  </a:ln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532" name="Text Box 141"/>
          <p:cNvSpPr txBox="1">
            <a:spLocks noChangeArrowheads="1"/>
          </p:cNvSpPr>
          <p:nvPr/>
        </p:nvSpPr>
        <p:spPr bwMode="auto">
          <a:xfrm>
            <a:off x="8751888" y="6553200"/>
            <a:ext cx="39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11</a:t>
            </a:r>
          </a:p>
        </p:txBody>
      </p:sp>
      <p:grpSp>
        <p:nvGrpSpPr>
          <p:cNvPr id="22533" name="Group 76"/>
          <p:cNvGrpSpPr>
            <a:grpSpLocks/>
          </p:cNvGrpSpPr>
          <p:nvPr/>
        </p:nvGrpSpPr>
        <p:grpSpPr bwMode="auto">
          <a:xfrm>
            <a:off x="4872038" y="1539875"/>
            <a:ext cx="3948112" cy="4043363"/>
            <a:chOff x="5481179" y="802393"/>
            <a:chExt cx="4440773" cy="4043191"/>
          </a:xfrm>
        </p:grpSpPr>
        <p:grpSp>
          <p:nvGrpSpPr>
            <p:cNvPr id="22538" name="Group 74"/>
            <p:cNvGrpSpPr>
              <a:grpSpLocks/>
            </p:cNvGrpSpPr>
            <p:nvPr/>
          </p:nvGrpSpPr>
          <p:grpSpPr bwMode="auto">
            <a:xfrm>
              <a:off x="5738859" y="1373294"/>
              <a:ext cx="4183093" cy="2952835"/>
              <a:chOff x="3662" y="2368"/>
              <a:chExt cx="2635" cy="1860"/>
            </a:xfrm>
          </p:grpSpPr>
          <p:sp>
            <p:nvSpPr>
              <p:cNvPr id="80" name="Oval 75"/>
              <p:cNvSpPr>
                <a:spLocks noChangeArrowheads="1"/>
              </p:cNvSpPr>
              <p:nvPr/>
            </p:nvSpPr>
            <p:spPr bwMode="auto">
              <a:xfrm>
                <a:off x="5644" y="3581"/>
                <a:ext cx="44" cy="38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541" name="Line 76"/>
              <p:cNvSpPr>
                <a:spLocks noChangeShapeType="1"/>
              </p:cNvSpPr>
              <p:nvPr/>
            </p:nvSpPr>
            <p:spPr bwMode="auto">
              <a:xfrm>
                <a:off x="6230" y="3620"/>
                <a:ext cx="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42" name="Line 77"/>
              <p:cNvSpPr>
                <a:spLocks noChangeShapeType="1"/>
              </p:cNvSpPr>
              <p:nvPr/>
            </p:nvSpPr>
            <p:spPr bwMode="auto">
              <a:xfrm>
                <a:off x="6230" y="3660"/>
                <a:ext cx="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43" name="Line 78"/>
              <p:cNvSpPr>
                <a:spLocks noChangeShapeType="1"/>
              </p:cNvSpPr>
              <p:nvPr/>
            </p:nvSpPr>
            <p:spPr bwMode="auto">
              <a:xfrm>
                <a:off x="6251" y="3624"/>
                <a:ext cx="0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44" name="Line 79"/>
              <p:cNvSpPr>
                <a:spLocks noChangeShapeType="1"/>
              </p:cNvSpPr>
              <p:nvPr/>
            </p:nvSpPr>
            <p:spPr bwMode="auto">
              <a:xfrm>
                <a:off x="5645" y="3442"/>
                <a:ext cx="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45" name="Line 80"/>
              <p:cNvSpPr>
                <a:spLocks noChangeShapeType="1"/>
              </p:cNvSpPr>
              <p:nvPr/>
            </p:nvSpPr>
            <p:spPr bwMode="auto">
              <a:xfrm>
                <a:off x="5666" y="3442"/>
                <a:ext cx="0" cy="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46" name="Line 81"/>
              <p:cNvSpPr>
                <a:spLocks noChangeShapeType="1"/>
              </p:cNvSpPr>
              <p:nvPr/>
            </p:nvSpPr>
            <p:spPr bwMode="auto">
              <a:xfrm>
                <a:off x="5056" y="2973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47" name="Line 82"/>
              <p:cNvSpPr>
                <a:spLocks noChangeShapeType="1"/>
              </p:cNvSpPr>
              <p:nvPr/>
            </p:nvSpPr>
            <p:spPr bwMode="auto">
              <a:xfrm>
                <a:off x="5056" y="3145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48" name="Line 83"/>
              <p:cNvSpPr>
                <a:spLocks noChangeShapeType="1"/>
              </p:cNvSpPr>
              <p:nvPr/>
            </p:nvSpPr>
            <p:spPr bwMode="auto">
              <a:xfrm>
                <a:off x="5076" y="2977"/>
                <a:ext cx="0" cy="4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49" name="Line 84"/>
              <p:cNvSpPr>
                <a:spLocks noChangeShapeType="1"/>
              </p:cNvSpPr>
              <p:nvPr/>
            </p:nvSpPr>
            <p:spPr bwMode="auto">
              <a:xfrm>
                <a:off x="4464" y="2790"/>
                <a:ext cx="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50" name="Line 85"/>
              <p:cNvSpPr>
                <a:spLocks noChangeShapeType="1"/>
              </p:cNvSpPr>
              <p:nvPr/>
            </p:nvSpPr>
            <p:spPr bwMode="auto">
              <a:xfrm>
                <a:off x="4464" y="2638"/>
                <a:ext cx="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51" name="Line 86"/>
              <p:cNvSpPr>
                <a:spLocks noChangeShapeType="1"/>
              </p:cNvSpPr>
              <p:nvPr/>
            </p:nvSpPr>
            <p:spPr bwMode="auto">
              <a:xfrm>
                <a:off x="4484" y="2640"/>
                <a:ext cx="0" cy="5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52" name="Line 87"/>
              <p:cNvSpPr>
                <a:spLocks noChangeShapeType="1"/>
              </p:cNvSpPr>
              <p:nvPr/>
            </p:nvSpPr>
            <p:spPr bwMode="auto">
              <a:xfrm>
                <a:off x="4172" y="3384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53" name="Line 88"/>
              <p:cNvSpPr>
                <a:spLocks noChangeShapeType="1"/>
              </p:cNvSpPr>
              <p:nvPr/>
            </p:nvSpPr>
            <p:spPr bwMode="auto">
              <a:xfrm>
                <a:off x="4172" y="3504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54" name="Line 89"/>
              <p:cNvSpPr>
                <a:spLocks noChangeShapeType="1"/>
              </p:cNvSpPr>
              <p:nvPr/>
            </p:nvSpPr>
            <p:spPr bwMode="auto">
              <a:xfrm>
                <a:off x="4192" y="3386"/>
                <a:ext cx="0" cy="2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2555" name="Group 90"/>
              <p:cNvGrpSpPr>
                <a:grpSpLocks/>
              </p:cNvGrpSpPr>
              <p:nvPr/>
            </p:nvGrpSpPr>
            <p:grpSpPr bwMode="auto">
              <a:xfrm>
                <a:off x="4959" y="2642"/>
                <a:ext cx="142" cy="38"/>
                <a:chOff x="2201" y="2884"/>
                <a:chExt cx="142" cy="38"/>
              </a:xfrm>
            </p:grpSpPr>
            <p:sp>
              <p:nvSpPr>
                <p:cNvPr id="140" name="Line 91"/>
                <p:cNvSpPr>
                  <a:spLocks noChangeShapeType="1"/>
                </p:cNvSpPr>
                <p:nvPr/>
              </p:nvSpPr>
              <p:spPr bwMode="auto">
                <a:xfrm>
                  <a:off x="2201" y="2904"/>
                  <a:ext cx="147" cy="0"/>
                </a:xfrm>
                <a:prstGeom prst="line">
                  <a:avLst/>
                </a:prstGeom>
                <a:noFill/>
                <a:ln w="25400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1" name="Oval 92"/>
                <p:cNvSpPr>
                  <a:spLocks noChangeArrowheads="1"/>
                </p:cNvSpPr>
                <p:nvPr/>
              </p:nvSpPr>
              <p:spPr bwMode="auto">
                <a:xfrm>
                  <a:off x="2248" y="2884"/>
                  <a:ext cx="43" cy="38"/>
                </a:xfrm>
                <a:prstGeom prst="ellipse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9525">
                  <a:solidFill>
                    <a:schemeClr val="bg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22556" name="Text Box 93"/>
              <p:cNvSpPr txBox="1">
                <a:spLocks noChangeArrowheads="1"/>
              </p:cNvSpPr>
              <p:nvPr/>
            </p:nvSpPr>
            <p:spPr bwMode="auto">
              <a:xfrm>
                <a:off x="5123" y="2603"/>
                <a:ext cx="68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Clopidogrel alone</a:t>
                </a:r>
              </a:p>
            </p:txBody>
          </p:sp>
          <p:grpSp>
            <p:nvGrpSpPr>
              <p:cNvPr id="22557" name="Group 96"/>
              <p:cNvGrpSpPr>
                <a:grpSpLocks/>
              </p:cNvGrpSpPr>
              <p:nvPr/>
            </p:nvGrpSpPr>
            <p:grpSpPr bwMode="auto">
              <a:xfrm>
                <a:off x="4959" y="2764"/>
                <a:ext cx="142" cy="38"/>
                <a:chOff x="2201" y="2989"/>
                <a:chExt cx="142" cy="38"/>
              </a:xfrm>
            </p:grpSpPr>
            <p:sp>
              <p:nvSpPr>
                <p:cNvPr id="22598" name="Line 95"/>
                <p:cNvSpPr>
                  <a:spLocks noChangeShapeType="1"/>
                </p:cNvSpPr>
                <p:nvPr/>
              </p:nvSpPr>
              <p:spPr bwMode="auto">
                <a:xfrm>
                  <a:off x="2201" y="3007"/>
                  <a:ext cx="142" cy="0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2599" name="Oval 96"/>
                <p:cNvSpPr>
                  <a:spLocks noChangeArrowheads="1"/>
                </p:cNvSpPr>
                <p:nvPr/>
              </p:nvSpPr>
              <p:spPr bwMode="auto">
                <a:xfrm>
                  <a:off x="2250" y="2989"/>
                  <a:ext cx="43" cy="38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22558" name="Text Box 97"/>
              <p:cNvSpPr txBox="1">
                <a:spLocks noChangeArrowheads="1"/>
              </p:cNvSpPr>
              <p:nvPr/>
            </p:nvSpPr>
            <p:spPr bwMode="auto">
              <a:xfrm>
                <a:off x="5123" y="2725"/>
                <a:ext cx="106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Clopidogrel + pantoprazole</a:t>
                </a:r>
              </a:p>
            </p:txBody>
          </p:sp>
          <p:sp>
            <p:nvSpPr>
              <p:cNvPr id="22559" name="Line 98"/>
              <p:cNvSpPr>
                <a:spLocks noChangeShapeType="1"/>
              </p:cNvSpPr>
              <p:nvPr/>
            </p:nvSpPr>
            <p:spPr bwMode="auto">
              <a:xfrm>
                <a:off x="4959" y="2906"/>
                <a:ext cx="142" cy="0"/>
              </a:xfrm>
              <a:prstGeom prst="line">
                <a:avLst/>
              </a:prstGeom>
              <a:noFill/>
              <a:ln w="25400">
                <a:solidFill>
                  <a:srgbClr val="E3F3F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60" name="Text Box 99"/>
              <p:cNvSpPr txBox="1">
                <a:spLocks noChangeArrowheads="1"/>
              </p:cNvSpPr>
              <p:nvPr/>
            </p:nvSpPr>
            <p:spPr bwMode="auto">
              <a:xfrm>
                <a:off x="5123" y="2848"/>
                <a:ext cx="75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LOQ = 0.5 (ng/mL)</a:t>
                </a:r>
              </a:p>
            </p:txBody>
          </p:sp>
          <p:sp>
            <p:nvSpPr>
              <p:cNvPr id="22561" name="Text Box 100"/>
              <p:cNvSpPr txBox="1">
                <a:spLocks noChangeArrowheads="1"/>
              </p:cNvSpPr>
              <p:nvPr/>
            </p:nvSpPr>
            <p:spPr bwMode="auto">
              <a:xfrm>
                <a:off x="4601" y="2368"/>
                <a:ext cx="77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/>
                  <a:t>Day 5 – 75 mg</a:t>
                </a:r>
              </a:p>
            </p:txBody>
          </p:sp>
          <p:sp>
            <p:nvSpPr>
              <p:cNvPr id="22562" name="Line 101"/>
              <p:cNvSpPr>
                <a:spLocks noChangeShapeType="1"/>
              </p:cNvSpPr>
              <p:nvPr/>
            </p:nvSpPr>
            <p:spPr bwMode="auto">
              <a:xfrm>
                <a:off x="3822" y="2623"/>
                <a:ext cx="0" cy="12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63" name="Line 102"/>
              <p:cNvSpPr>
                <a:spLocks noChangeShapeType="1"/>
              </p:cNvSpPr>
              <p:nvPr/>
            </p:nvSpPr>
            <p:spPr bwMode="auto">
              <a:xfrm>
                <a:off x="3896" y="3858"/>
                <a:ext cx="23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64" name="Line 103"/>
              <p:cNvSpPr>
                <a:spLocks noChangeShapeType="1"/>
              </p:cNvSpPr>
              <p:nvPr/>
            </p:nvSpPr>
            <p:spPr bwMode="auto">
              <a:xfrm>
                <a:off x="3902" y="3855"/>
                <a:ext cx="0" cy="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65" name="Line 104"/>
              <p:cNvSpPr>
                <a:spLocks noChangeShapeType="1"/>
              </p:cNvSpPr>
              <p:nvPr/>
            </p:nvSpPr>
            <p:spPr bwMode="auto">
              <a:xfrm>
                <a:off x="4485" y="3855"/>
                <a:ext cx="0" cy="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66" name="Line 105"/>
              <p:cNvSpPr>
                <a:spLocks noChangeShapeType="1"/>
              </p:cNvSpPr>
              <p:nvPr/>
            </p:nvSpPr>
            <p:spPr bwMode="auto">
              <a:xfrm>
                <a:off x="5077" y="3855"/>
                <a:ext cx="0" cy="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67" name="Line 106"/>
              <p:cNvSpPr>
                <a:spLocks noChangeShapeType="1"/>
              </p:cNvSpPr>
              <p:nvPr/>
            </p:nvSpPr>
            <p:spPr bwMode="auto">
              <a:xfrm>
                <a:off x="5666" y="3855"/>
                <a:ext cx="0" cy="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68" name="Line 107"/>
              <p:cNvSpPr>
                <a:spLocks noChangeShapeType="1"/>
              </p:cNvSpPr>
              <p:nvPr/>
            </p:nvSpPr>
            <p:spPr bwMode="auto">
              <a:xfrm>
                <a:off x="6252" y="3855"/>
                <a:ext cx="0" cy="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69" name="Line 108"/>
              <p:cNvSpPr>
                <a:spLocks noChangeShapeType="1"/>
              </p:cNvSpPr>
              <p:nvPr/>
            </p:nvSpPr>
            <p:spPr bwMode="auto">
              <a:xfrm>
                <a:off x="3893" y="3795"/>
                <a:ext cx="23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3891" y="2996"/>
                <a:ext cx="2365" cy="826"/>
              </a:xfrm>
              <a:custGeom>
                <a:avLst/>
                <a:gdLst/>
                <a:ahLst/>
                <a:cxnLst>
                  <a:cxn ang="0">
                    <a:pos x="0" y="826"/>
                  </a:cxn>
                  <a:cxn ang="0">
                    <a:pos x="262" y="632"/>
                  </a:cxn>
                  <a:cxn ang="0">
                    <a:pos x="526" y="0"/>
                  </a:cxn>
                  <a:cxn ang="0">
                    <a:pos x="1052" y="256"/>
                  </a:cxn>
                  <a:cxn ang="0">
                    <a:pos x="1578" y="608"/>
                  </a:cxn>
                  <a:cxn ang="0">
                    <a:pos x="2102" y="736"/>
                  </a:cxn>
                </a:cxnLst>
                <a:rect l="0" t="0" r="r" b="b"/>
                <a:pathLst>
                  <a:path w="2102" h="826">
                    <a:moveTo>
                      <a:pt x="0" y="826"/>
                    </a:moveTo>
                    <a:lnTo>
                      <a:pt x="262" y="632"/>
                    </a:lnTo>
                    <a:lnTo>
                      <a:pt x="526" y="0"/>
                    </a:lnTo>
                    <a:lnTo>
                      <a:pt x="1052" y="256"/>
                    </a:lnTo>
                    <a:lnTo>
                      <a:pt x="1578" y="608"/>
                    </a:lnTo>
                    <a:lnTo>
                      <a:pt x="2102" y="736"/>
                    </a:lnTo>
                  </a:path>
                </a:pathLst>
              </a:custGeom>
              <a:noFill/>
              <a:ln w="25400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>
                <a:off x="4171" y="3595"/>
                <a:ext cx="43" cy="38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4460" y="2975"/>
                <a:ext cx="45" cy="38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3" name="Oval 112"/>
              <p:cNvSpPr>
                <a:spLocks noChangeArrowheads="1"/>
              </p:cNvSpPr>
              <p:nvPr/>
            </p:nvSpPr>
            <p:spPr bwMode="auto">
              <a:xfrm>
                <a:off x="5052" y="3233"/>
                <a:ext cx="43" cy="38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" name="Oval 113"/>
              <p:cNvSpPr>
                <a:spLocks noChangeArrowheads="1"/>
              </p:cNvSpPr>
              <p:nvPr/>
            </p:nvSpPr>
            <p:spPr bwMode="auto">
              <a:xfrm>
                <a:off x="6231" y="3705"/>
                <a:ext cx="44" cy="38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>
                <a:solidFill>
                  <a:schemeClr val="bg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575" name="Text Box 114"/>
              <p:cNvSpPr txBox="1">
                <a:spLocks noChangeArrowheads="1"/>
              </p:cNvSpPr>
              <p:nvPr/>
            </p:nvSpPr>
            <p:spPr bwMode="auto">
              <a:xfrm>
                <a:off x="3835" y="3928"/>
                <a:ext cx="11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0.0</a:t>
                </a:r>
              </a:p>
            </p:txBody>
          </p:sp>
          <p:sp>
            <p:nvSpPr>
              <p:cNvPr id="22576" name="Text Box 115"/>
              <p:cNvSpPr txBox="1">
                <a:spLocks noChangeArrowheads="1"/>
              </p:cNvSpPr>
              <p:nvPr/>
            </p:nvSpPr>
            <p:spPr bwMode="auto">
              <a:xfrm>
                <a:off x="4417" y="3928"/>
                <a:ext cx="11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0.5</a:t>
                </a:r>
              </a:p>
            </p:txBody>
          </p:sp>
          <p:sp>
            <p:nvSpPr>
              <p:cNvPr id="22577" name="Text Box 116"/>
              <p:cNvSpPr txBox="1">
                <a:spLocks noChangeArrowheads="1"/>
              </p:cNvSpPr>
              <p:nvPr/>
            </p:nvSpPr>
            <p:spPr bwMode="auto">
              <a:xfrm>
                <a:off x="5009" y="3928"/>
                <a:ext cx="11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1.0</a:t>
                </a:r>
              </a:p>
            </p:txBody>
          </p:sp>
          <p:sp>
            <p:nvSpPr>
              <p:cNvPr id="22578" name="Text Box 117"/>
              <p:cNvSpPr txBox="1">
                <a:spLocks noChangeArrowheads="1"/>
              </p:cNvSpPr>
              <p:nvPr/>
            </p:nvSpPr>
            <p:spPr bwMode="auto">
              <a:xfrm>
                <a:off x="5602" y="3928"/>
                <a:ext cx="11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1.5</a:t>
                </a:r>
              </a:p>
            </p:txBody>
          </p:sp>
          <p:sp>
            <p:nvSpPr>
              <p:cNvPr id="22579" name="Text Box 118"/>
              <p:cNvSpPr txBox="1">
                <a:spLocks noChangeArrowheads="1"/>
              </p:cNvSpPr>
              <p:nvPr/>
            </p:nvSpPr>
            <p:spPr bwMode="auto">
              <a:xfrm>
                <a:off x="6183" y="3928"/>
                <a:ext cx="11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2.0</a:t>
                </a:r>
              </a:p>
            </p:txBody>
          </p:sp>
          <p:sp>
            <p:nvSpPr>
              <p:cNvPr id="22580" name="Text Box 119"/>
              <p:cNvSpPr txBox="1">
                <a:spLocks noChangeArrowheads="1"/>
              </p:cNvSpPr>
              <p:nvPr/>
            </p:nvSpPr>
            <p:spPr bwMode="auto">
              <a:xfrm>
                <a:off x="3700" y="3759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0</a:t>
                </a:r>
              </a:p>
            </p:txBody>
          </p:sp>
          <p:sp>
            <p:nvSpPr>
              <p:cNvPr id="22581" name="Text Box 120"/>
              <p:cNvSpPr txBox="1">
                <a:spLocks noChangeArrowheads="1"/>
              </p:cNvSpPr>
              <p:nvPr/>
            </p:nvSpPr>
            <p:spPr bwMode="auto">
              <a:xfrm>
                <a:off x="3700" y="3459"/>
                <a:ext cx="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/>
                  <a:t>5</a:t>
                </a:r>
              </a:p>
            </p:txBody>
          </p:sp>
          <p:sp>
            <p:nvSpPr>
              <p:cNvPr id="22582" name="Text Box 121"/>
              <p:cNvSpPr txBox="1">
                <a:spLocks noChangeArrowheads="1"/>
              </p:cNvSpPr>
              <p:nvPr/>
            </p:nvSpPr>
            <p:spPr bwMode="auto">
              <a:xfrm>
                <a:off x="3662" y="3160"/>
                <a:ext cx="9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 b="1"/>
                  <a:t>10</a:t>
                </a:r>
              </a:p>
            </p:txBody>
          </p:sp>
          <p:sp>
            <p:nvSpPr>
              <p:cNvPr id="22583" name="Text Box 122"/>
              <p:cNvSpPr txBox="1">
                <a:spLocks noChangeArrowheads="1"/>
              </p:cNvSpPr>
              <p:nvPr/>
            </p:nvSpPr>
            <p:spPr bwMode="auto">
              <a:xfrm>
                <a:off x="3662" y="2861"/>
                <a:ext cx="9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 b="1"/>
                  <a:t>15</a:t>
                </a:r>
              </a:p>
            </p:txBody>
          </p:sp>
          <p:sp>
            <p:nvSpPr>
              <p:cNvPr id="22584" name="Text Box 123"/>
              <p:cNvSpPr txBox="1">
                <a:spLocks noChangeArrowheads="1"/>
              </p:cNvSpPr>
              <p:nvPr/>
            </p:nvSpPr>
            <p:spPr bwMode="auto">
              <a:xfrm>
                <a:off x="3662" y="2562"/>
                <a:ext cx="9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 b="1"/>
                  <a:t>20</a:t>
                </a:r>
              </a:p>
            </p:txBody>
          </p:sp>
          <p:sp>
            <p:nvSpPr>
              <p:cNvPr id="22585" name="Line 124"/>
              <p:cNvSpPr>
                <a:spLocks noChangeShapeType="1"/>
              </p:cNvSpPr>
              <p:nvPr/>
            </p:nvSpPr>
            <p:spPr bwMode="auto">
              <a:xfrm rot="-5400000">
                <a:off x="3808" y="3804"/>
                <a:ext cx="0" cy="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86" name="Line 125"/>
              <p:cNvSpPr>
                <a:spLocks noChangeShapeType="1"/>
              </p:cNvSpPr>
              <p:nvPr/>
            </p:nvSpPr>
            <p:spPr bwMode="auto">
              <a:xfrm rot="-5400000">
                <a:off x="3808" y="3508"/>
                <a:ext cx="0" cy="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87" name="Line 126"/>
              <p:cNvSpPr>
                <a:spLocks noChangeShapeType="1"/>
              </p:cNvSpPr>
              <p:nvPr/>
            </p:nvSpPr>
            <p:spPr bwMode="auto">
              <a:xfrm rot="-5400000">
                <a:off x="3808" y="3205"/>
                <a:ext cx="0" cy="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88" name="Line 127"/>
              <p:cNvSpPr>
                <a:spLocks noChangeShapeType="1"/>
              </p:cNvSpPr>
              <p:nvPr/>
            </p:nvSpPr>
            <p:spPr bwMode="auto">
              <a:xfrm rot="-5400000">
                <a:off x="3808" y="2908"/>
                <a:ext cx="0" cy="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89" name="Line 128"/>
              <p:cNvSpPr>
                <a:spLocks noChangeShapeType="1"/>
              </p:cNvSpPr>
              <p:nvPr/>
            </p:nvSpPr>
            <p:spPr bwMode="auto">
              <a:xfrm rot="-5400000">
                <a:off x="3808" y="2608"/>
                <a:ext cx="0" cy="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590" name="Text Box 130"/>
              <p:cNvSpPr txBox="1">
                <a:spLocks noChangeArrowheads="1"/>
              </p:cNvSpPr>
              <p:nvPr/>
            </p:nvSpPr>
            <p:spPr bwMode="auto">
              <a:xfrm>
                <a:off x="4594" y="4073"/>
                <a:ext cx="9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/>
                  <a:t>Nominal Time (hr)</a:t>
                </a:r>
              </a:p>
            </p:txBody>
          </p:sp>
          <p:sp>
            <p:nvSpPr>
              <p:cNvPr id="22591" name="Oval 131"/>
              <p:cNvSpPr>
                <a:spLocks noChangeArrowheads="1"/>
              </p:cNvSpPr>
              <p:nvPr/>
            </p:nvSpPr>
            <p:spPr bwMode="auto">
              <a:xfrm>
                <a:off x="4458" y="3160"/>
                <a:ext cx="43" cy="3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592" name="Oval 132"/>
              <p:cNvSpPr>
                <a:spLocks noChangeArrowheads="1"/>
              </p:cNvSpPr>
              <p:nvPr/>
            </p:nvSpPr>
            <p:spPr bwMode="auto">
              <a:xfrm>
                <a:off x="5049" y="3377"/>
                <a:ext cx="43" cy="3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593" name="Oval 133"/>
              <p:cNvSpPr>
                <a:spLocks noChangeArrowheads="1"/>
              </p:cNvSpPr>
              <p:nvPr/>
            </p:nvSpPr>
            <p:spPr bwMode="auto">
              <a:xfrm>
                <a:off x="4168" y="3657"/>
                <a:ext cx="43" cy="3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594" name="Oval 134"/>
              <p:cNvSpPr>
                <a:spLocks noChangeArrowheads="1"/>
              </p:cNvSpPr>
              <p:nvPr/>
            </p:nvSpPr>
            <p:spPr bwMode="auto">
              <a:xfrm>
                <a:off x="6229" y="3692"/>
                <a:ext cx="43" cy="3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595" name="Oval 135"/>
              <p:cNvSpPr>
                <a:spLocks noChangeArrowheads="1"/>
              </p:cNvSpPr>
              <p:nvPr/>
            </p:nvSpPr>
            <p:spPr bwMode="auto">
              <a:xfrm>
                <a:off x="5643" y="3593"/>
                <a:ext cx="43" cy="3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596" name="Oval 136"/>
              <p:cNvSpPr>
                <a:spLocks noChangeArrowheads="1"/>
              </p:cNvSpPr>
              <p:nvPr/>
            </p:nvSpPr>
            <p:spPr bwMode="auto">
              <a:xfrm>
                <a:off x="3875" y="3802"/>
                <a:ext cx="42" cy="3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597" name="Freeform 137"/>
              <p:cNvSpPr>
                <a:spLocks/>
              </p:cNvSpPr>
              <p:nvPr/>
            </p:nvSpPr>
            <p:spPr bwMode="auto">
              <a:xfrm>
                <a:off x="3891" y="3176"/>
                <a:ext cx="2365" cy="646"/>
              </a:xfrm>
              <a:custGeom>
                <a:avLst/>
                <a:gdLst>
                  <a:gd name="T0" fmla="*/ 0 w 2102"/>
                  <a:gd name="T1" fmla="*/ 646 h 646"/>
                  <a:gd name="T2" fmla="*/ 763 w 2102"/>
                  <a:gd name="T3" fmla="*/ 500 h 646"/>
                  <a:gd name="T4" fmla="*/ 1526 w 2102"/>
                  <a:gd name="T5" fmla="*/ 0 h 646"/>
                  <a:gd name="T6" fmla="*/ 3041 w 2102"/>
                  <a:gd name="T7" fmla="*/ 224 h 646"/>
                  <a:gd name="T8" fmla="*/ 4550 w 2102"/>
                  <a:gd name="T9" fmla="*/ 434 h 646"/>
                  <a:gd name="T10" fmla="*/ 6075 w 2102"/>
                  <a:gd name="T11" fmla="*/ 534 h 6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2"/>
                  <a:gd name="T19" fmla="*/ 0 h 646"/>
                  <a:gd name="T20" fmla="*/ 2102 w 2102"/>
                  <a:gd name="T21" fmla="*/ 646 h 6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2" h="646">
                    <a:moveTo>
                      <a:pt x="0" y="646"/>
                    </a:moveTo>
                    <a:lnTo>
                      <a:pt x="264" y="500"/>
                    </a:lnTo>
                    <a:lnTo>
                      <a:pt x="528" y="0"/>
                    </a:lnTo>
                    <a:lnTo>
                      <a:pt x="1052" y="224"/>
                    </a:lnTo>
                    <a:lnTo>
                      <a:pt x="1574" y="434"/>
                    </a:lnTo>
                    <a:lnTo>
                      <a:pt x="2102" y="534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539" name="Text Box 54"/>
            <p:cNvSpPr txBox="1">
              <a:spLocks noChangeArrowheads="1"/>
            </p:cNvSpPr>
            <p:nvPr/>
          </p:nvSpPr>
          <p:spPr bwMode="auto">
            <a:xfrm rot="-5400000">
              <a:off x="3642083" y="2641489"/>
              <a:ext cx="4043191" cy="36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/>
                <a:t>Mean (SD) Active Metabolite H4 Concentration (ng/mL)</a:t>
              </a:r>
            </a:p>
          </p:txBody>
        </p:sp>
      </p:grpSp>
      <p:sp>
        <p:nvSpPr>
          <p:cNvPr id="22534" name="Rectangle 181"/>
          <p:cNvSpPr>
            <a:spLocks noChangeArrowheads="1"/>
          </p:cNvSpPr>
          <p:nvPr/>
        </p:nvSpPr>
        <p:spPr bwMode="gray">
          <a:xfrm>
            <a:off x="306388" y="5275263"/>
            <a:ext cx="8682037" cy="836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3363" indent="-233363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1400"/>
              <a:t>After coadministering pantoprazole with clopidogrel (300-mg LD/75-mg/day MD), the clopidogrel active metabolite H4 pharmacokinetic parameters were decreased by: </a:t>
            </a:r>
          </a:p>
          <a:p>
            <a:pPr marL="690563" lvl="1" indent="-233363" eaLnBrk="0" hangingPunct="0">
              <a:spcBef>
                <a:spcPct val="30000"/>
              </a:spcBef>
              <a:buClr>
                <a:srgbClr val="FF0000"/>
              </a:buClr>
              <a:buFont typeface="Arial" pitchFamily="34" charset="0"/>
              <a:buChar char="–"/>
            </a:pPr>
            <a:r>
              <a:rPr lang="en-US" sz="1400"/>
              <a:t>24% on Day 1 (</a:t>
            </a:r>
            <a:r>
              <a:rPr lang="en-US" sz="1400" i="1"/>
              <a:t>P</a:t>
            </a:r>
            <a:r>
              <a:rPr lang="en-US" sz="1400"/>
              <a:t>&lt;0.001) and 28% on Day 5 (</a:t>
            </a:r>
            <a:r>
              <a:rPr lang="en-US" sz="1400" i="1"/>
              <a:t>P</a:t>
            </a:r>
            <a:r>
              <a:rPr lang="en-US" sz="1400"/>
              <a:t>&lt;0.001) for maximum plasma concentration (C</a:t>
            </a:r>
            <a:r>
              <a:rPr lang="en-US" sz="1400" baseline="-25000"/>
              <a:t>max</a:t>
            </a:r>
            <a:r>
              <a:rPr lang="en-US" sz="1400"/>
              <a:t>), and</a:t>
            </a:r>
          </a:p>
          <a:p>
            <a:pPr marL="690563" lvl="1" indent="-233363" eaLnBrk="0" hangingPunct="0">
              <a:spcBef>
                <a:spcPct val="30000"/>
              </a:spcBef>
              <a:buClr>
                <a:srgbClr val="FF0000"/>
              </a:buClr>
              <a:buFont typeface="Arial" pitchFamily="34" charset="0"/>
              <a:buChar char="–"/>
            </a:pPr>
            <a:r>
              <a:rPr lang="en-US" sz="1400"/>
              <a:t>20% on Day 1 (</a:t>
            </a:r>
            <a:r>
              <a:rPr lang="en-US" sz="1400" i="1"/>
              <a:t>P</a:t>
            </a:r>
            <a:r>
              <a:rPr lang="en-US" sz="1400"/>
              <a:t>&lt;0.001) and 14% on Day 5 (</a:t>
            </a:r>
            <a:r>
              <a:rPr lang="en-US" sz="1400" i="1"/>
              <a:t>P</a:t>
            </a:r>
            <a:r>
              <a:rPr lang="en-US" sz="1400"/>
              <a:t>=0.001) for area under the concentration–time curve from time zero to 24 hours (AUC</a:t>
            </a:r>
            <a:r>
              <a:rPr lang="en-US" sz="1400" baseline="-25000"/>
              <a:t>0-24</a:t>
            </a:r>
            <a:r>
              <a:rPr lang="en-US" sz="1400"/>
              <a:t>).</a:t>
            </a:r>
            <a:endParaRPr lang="en-US" sz="1400" i="1"/>
          </a:p>
        </p:txBody>
      </p:sp>
      <p:sp>
        <p:nvSpPr>
          <p:cNvPr id="22535" name="Rectangle 152"/>
          <p:cNvSpPr>
            <a:spLocks noChangeArrowheads="1"/>
          </p:cNvSpPr>
          <p:nvPr/>
        </p:nvSpPr>
        <p:spPr bwMode="auto">
          <a:xfrm>
            <a:off x="915988" y="1333500"/>
            <a:ext cx="73120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rgbClr val="FFFF66"/>
                </a:solidFill>
              </a:rPr>
              <a:t>Mean (SD) Plasma Concentration of Clopidogrel Active Metabolite H4 After a 300-mg Loading Dose (Left) and 75-mg Maintenance Dose (Right)</a:t>
            </a:r>
            <a:endParaRPr lang="en-US" sz="1600" b="1" u="sng">
              <a:solidFill>
                <a:srgbClr val="FFFF66"/>
              </a:solidFill>
            </a:endParaRPr>
          </a:p>
        </p:txBody>
      </p:sp>
      <p:sp>
        <p:nvSpPr>
          <p:cNvPr id="144" name="Text Box 101"/>
          <p:cNvSpPr txBox="1">
            <a:spLocks noChangeArrowheads="1"/>
          </p:cNvSpPr>
          <p:nvPr/>
        </p:nvSpPr>
        <p:spPr bwMode="auto">
          <a:xfrm>
            <a:off x="76200" y="6477000"/>
            <a:ext cx="51625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LD, loading dose; LOQ, lower limit of quantification.; MD, maintenance dose; SD, standard deviation.</a:t>
            </a:r>
          </a:p>
        </p:txBody>
      </p:sp>
      <p:sp>
        <p:nvSpPr>
          <p:cNvPr id="22537" name="TextBox 145"/>
          <p:cNvSpPr txBox="1">
            <a:spLocks noChangeArrowheads="1"/>
          </p:cNvSpPr>
          <p:nvPr/>
        </p:nvSpPr>
        <p:spPr bwMode="auto">
          <a:xfrm>
            <a:off x="4954588" y="6611938"/>
            <a:ext cx="42259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Angiolillo DA, et al. Clin Pharmacol Ther. 2010 Sep 15. [Epub ahead of print]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s-ES" sz="4000" i="1" dirty="0" smtClean="0"/>
              <a:t> Estudio COGENT</a:t>
            </a:r>
            <a:endParaRPr lang="es-ES" sz="4000" i="1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500188"/>
            <a:ext cx="7459663" cy="4114800"/>
          </a:xfrm>
          <a:noFill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929313"/>
            <a:ext cx="43576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ESTUDIO COGENT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sz="2400" dirty="0" err="1" smtClean="0"/>
              <a:t>Multicentrico</a:t>
            </a:r>
            <a:r>
              <a:rPr lang="es-ES" sz="2400" dirty="0" smtClean="0"/>
              <a:t>, internacional </a:t>
            </a:r>
            <a:r>
              <a:rPr lang="es-ES" sz="2400" dirty="0" err="1" smtClean="0"/>
              <a:t>ramdomizado</a:t>
            </a:r>
            <a:r>
              <a:rPr lang="es-ES" sz="2400" dirty="0" smtClean="0"/>
              <a:t>, doble ciego, placebo controlado. Eficacia y seguridad de CGT-2186, una dosis combinada fija de 75 </a:t>
            </a:r>
            <a:r>
              <a:rPr lang="es-ES" sz="2400" dirty="0" err="1" smtClean="0"/>
              <a:t>mgrs</a:t>
            </a:r>
            <a:r>
              <a:rPr lang="es-ES" sz="2400" dirty="0" smtClean="0"/>
              <a:t> de </a:t>
            </a:r>
            <a:r>
              <a:rPr lang="es-ES" sz="2400" dirty="0" err="1" smtClean="0"/>
              <a:t>Clopidogrel</a:t>
            </a:r>
            <a:r>
              <a:rPr lang="es-ES" sz="2400" dirty="0" smtClean="0"/>
              <a:t> y </a:t>
            </a:r>
            <a:r>
              <a:rPr lang="es-ES" sz="2400" dirty="0" err="1" smtClean="0"/>
              <a:t>Omeprazol</a:t>
            </a:r>
            <a:r>
              <a:rPr lang="es-ES" sz="2400" dirty="0" smtClean="0"/>
              <a:t> 20 </a:t>
            </a:r>
            <a:r>
              <a:rPr lang="es-ES" sz="2400" dirty="0" err="1" smtClean="0"/>
              <a:t>mgrs</a:t>
            </a:r>
            <a:r>
              <a:rPr lang="es-ES" sz="2400" dirty="0" smtClean="0"/>
              <a:t>, comparado con </a:t>
            </a:r>
            <a:r>
              <a:rPr lang="es-ES" sz="2400" dirty="0" err="1" smtClean="0"/>
              <a:t>Clopidogrel</a:t>
            </a:r>
            <a:r>
              <a:rPr lang="es-ES" sz="2400" dirty="0" smtClean="0"/>
              <a:t>                         “</a:t>
            </a:r>
            <a:r>
              <a:rPr lang="es-ES" sz="2400" dirty="0" err="1" smtClean="0"/>
              <a:t>Omeprazol</a:t>
            </a:r>
            <a:r>
              <a:rPr lang="es-ES" sz="2400" dirty="0" smtClean="0"/>
              <a:t> retardado”</a:t>
            </a:r>
          </a:p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Pacientes con SCA</a:t>
            </a:r>
          </a:p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Implantación de un STENT</a:t>
            </a:r>
          </a:p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3761 pacientes (se pensaba reclutar 5000 pacientes)</a:t>
            </a:r>
          </a:p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Seguimiento medio 106 días (</a:t>
            </a:r>
            <a:r>
              <a:rPr lang="es-ES" sz="2400" dirty="0" err="1" smtClean="0"/>
              <a:t>maximo</a:t>
            </a:r>
            <a:r>
              <a:rPr lang="es-ES" sz="2400" dirty="0" smtClean="0"/>
              <a:t> 341 días)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286375" y="6230938"/>
            <a:ext cx="33893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000" b="1">
                <a:solidFill>
                  <a:srgbClr val="FFCC00"/>
                </a:solidFill>
                <a:latin typeface="Arial" pitchFamily="34" charset="0"/>
              </a:rPr>
              <a:t>                   </a:t>
            </a:r>
            <a:endParaRPr lang="es-ES" sz="2000" b="1" i="1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6215063"/>
            <a:ext cx="37861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00188"/>
            <a:ext cx="42291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6 Rectángulo"/>
          <p:cNvSpPr/>
          <p:nvPr/>
        </p:nvSpPr>
        <p:spPr>
          <a:xfrm>
            <a:off x="214313" y="1500188"/>
            <a:ext cx="3286125" cy="4286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85750" y="4286250"/>
            <a:ext cx="3071813" cy="5000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s-ES" sz="3600" i="1" dirty="0" smtClean="0"/>
              <a:t>Estudio COGENT</a:t>
            </a:r>
            <a:endParaRPr lang="es-ES" sz="3600" i="1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214438"/>
            <a:ext cx="7358062" cy="5072062"/>
          </a:xfrm>
          <a:noFill/>
        </p:spPr>
      </p:pic>
      <p:sp>
        <p:nvSpPr>
          <p:cNvPr id="25604" name="4 CuadroTexto"/>
          <p:cNvSpPr txBox="1">
            <a:spLocks noChangeArrowheads="1"/>
          </p:cNvSpPr>
          <p:nvPr/>
        </p:nvSpPr>
        <p:spPr bwMode="auto">
          <a:xfrm>
            <a:off x="7143750" y="1214438"/>
            <a:ext cx="107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  </a:t>
            </a:r>
            <a:r>
              <a:rPr lang="es-ES" sz="1800" b="1" i="1"/>
              <a:t>1.1%</a:t>
            </a:r>
          </a:p>
        </p:txBody>
      </p:sp>
      <p:sp>
        <p:nvSpPr>
          <p:cNvPr id="25605" name="5 CuadroTexto"/>
          <p:cNvSpPr txBox="1">
            <a:spLocks noChangeArrowheads="1"/>
          </p:cNvSpPr>
          <p:nvPr/>
        </p:nvSpPr>
        <p:spPr bwMode="auto">
          <a:xfrm>
            <a:off x="7215188" y="2071688"/>
            <a:ext cx="928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  </a:t>
            </a:r>
            <a:r>
              <a:rPr lang="es-ES" sz="2000" b="1" i="1"/>
              <a:t>2.9%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214438"/>
            <a:ext cx="73580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7143750" y="1785938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    4.9%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715125" y="264318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        </a:t>
            </a:r>
            <a:r>
              <a:rPr lang="es-ES" sz="2000" b="1"/>
              <a:t>5.7%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214438"/>
            <a:ext cx="73580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6389688"/>
            <a:ext cx="38576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s-ES" sz="3600" i="1" dirty="0" err="1" smtClean="0"/>
              <a:t>Metaanálisis</a:t>
            </a:r>
            <a:endParaRPr lang="es-ES" sz="3600" i="1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7929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3429000"/>
            <a:ext cx="7929563" cy="3214688"/>
          </a:xfrm>
          <a:noFill/>
          <a:ln w="41275">
            <a:solidFill>
              <a:srgbClr val="FF0000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2714625" y="3714750"/>
            <a:ext cx="3786188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630" name="7 CuadroTexto"/>
          <p:cNvSpPr txBox="1">
            <a:spLocks noChangeArrowheads="1"/>
          </p:cNvSpPr>
          <p:nvPr/>
        </p:nvSpPr>
        <p:spPr bwMode="auto">
          <a:xfrm>
            <a:off x="3857625" y="2786063"/>
            <a:ext cx="4357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                             </a:t>
            </a:r>
            <a:r>
              <a:rPr lang="es-ES" sz="1800" b="1" i="1"/>
              <a:t>Abril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642937"/>
          </a:xfrm>
        </p:spPr>
        <p:txBody>
          <a:bodyPr/>
          <a:lstStyle/>
          <a:p>
            <a:pPr>
              <a:defRPr/>
            </a:pPr>
            <a:r>
              <a:rPr lang="es-ES" sz="4400" i="1" dirty="0" err="1" smtClean="0"/>
              <a:t>Metaanálisis</a:t>
            </a:r>
            <a:endParaRPr lang="es-ES" sz="4400" i="1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071563"/>
            <a:ext cx="70723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5072063"/>
            <a:ext cx="1643062" cy="1104900"/>
          </a:xfrm>
          <a:noFill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1071563"/>
            <a:ext cx="70723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072063"/>
            <a:ext cx="164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s-ES" sz="2800" i="1" dirty="0" smtClean="0"/>
              <a:t>  Estudios Retrospectivos</a:t>
            </a:r>
            <a:endParaRPr lang="es-ES" sz="2800" i="1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55713"/>
            <a:ext cx="44291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000500"/>
            <a:ext cx="44291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5 Rectángulo"/>
          <p:cNvSpPr>
            <a:spLocks noChangeArrowheads="1"/>
          </p:cNvSpPr>
          <p:nvPr/>
        </p:nvSpPr>
        <p:spPr bwMode="auto">
          <a:xfrm>
            <a:off x="1785938" y="1357313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i="1"/>
              <a:t>2010;152:337-345</a:t>
            </a:r>
            <a:r>
              <a:rPr lang="es-ES"/>
              <a:t>.</a:t>
            </a:r>
          </a:p>
        </p:txBody>
      </p:sp>
      <p:sp>
        <p:nvSpPr>
          <p:cNvPr id="28678" name="6 Rectángulo"/>
          <p:cNvSpPr>
            <a:spLocks noChangeArrowheads="1"/>
          </p:cNvSpPr>
          <p:nvPr/>
        </p:nvSpPr>
        <p:spPr bwMode="auto">
          <a:xfrm>
            <a:off x="928688" y="2500313"/>
            <a:ext cx="350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       .</a:t>
            </a:r>
            <a:endParaRPr lang="es-ES" sz="1100"/>
          </a:p>
        </p:txBody>
      </p:sp>
      <p:pic>
        <p:nvPicPr>
          <p:cNvPr id="286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1285875"/>
            <a:ext cx="4500562" cy="2571750"/>
          </a:xfrm>
          <a:noFill/>
        </p:spPr>
      </p:pic>
      <p:sp>
        <p:nvSpPr>
          <p:cNvPr id="28680" name="8 Rectángulo"/>
          <p:cNvSpPr>
            <a:spLocks noChangeArrowheads="1"/>
          </p:cNvSpPr>
          <p:nvPr/>
        </p:nvSpPr>
        <p:spPr bwMode="auto">
          <a:xfrm>
            <a:off x="4214813" y="3571875"/>
            <a:ext cx="4929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i="1"/>
              <a:t>                                               </a:t>
            </a:r>
            <a:r>
              <a:rPr lang="es-ES" sz="1400" b="1" i="1"/>
              <a:t>Arch Intern Med. 2010;170(8):704-710</a:t>
            </a:r>
            <a:endParaRPr lang="es-ES" sz="1200" b="1"/>
          </a:p>
        </p:txBody>
      </p:sp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00500"/>
            <a:ext cx="4357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285875"/>
            <a:ext cx="8358188" cy="5143500"/>
          </a:xfrm>
          <a:noFill/>
          <a:ln w="444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7772400" cy="785813"/>
          </a:xfrm>
        </p:spPr>
        <p:txBody>
          <a:bodyPr/>
          <a:lstStyle/>
          <a:p>
            <a:pPr>
              <a:defRPr/>
            </a:pPr>
            <a:r>
              <a:rPr lang="es-ES" sz="4000" i="1" dirty="0" smtClean="0"/>
              <a:t>         Conclusiones</a:t>
            </a:r>
            <a:endParaRPr lang="es-ES" sz="40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000125" y="1214438"/>
            <a:ext cx="8143875" cy="4114800"/>
          </a:xfrm>
        </p:spPr>
        <p:txBody>
          <a:bodyPr/>
          <a:lstStyle/>
          <a:p>
            <a:pPr>
              <a:defRPr/>
            </a:pPr>
            <a:r>
              <a:rPr lang="es-ES" sz="2400" dirty="0" smtClean="0"/>
              <a:t>La reducción de riesgo de sangrado con IBP en pacientes con factores de riesgo GI y DAPT es </a:t>
            </a:r>
            <a:r>
              <a:rPr lang="es-ES" sz="2400" dirty="0" err="1" smtClean="0"/>
              <a:t>sustancial,y</a:t>
            </a:r>
            <a:r>
              <a:rPr lang="es-ES" sz="2400" dirty="0" smtClean="0"/>
              <a:t> tiene mayor peso que la potencial reducción de eficacia cardiovascular de la interacción</a:t>
            </a:r>
          </a:p>
          <a:p>
            <a:pPr>
              <a:defRPr/>
            </a:pPr>
            <a:endParaRPr lang="es-ES" sz="2400" dirty="0" smtClean="0"/>
          </a:p>
          <a:p>
            <a:pPr>
              <a:defRPr/>
            </a:pPr>
            <a:r>
              <a:rPr lang="es-ES" sz="2400" dirty="0" smtClean="0"/>
              <a:t>Se deben de usar en pacientes con los siguientes factores de riesgo GI de sangrado (decisión individualizada no de rutina a todos los pacientes)</a:t>
            </a:r>
          </a:p>
          <a:p>
            <a:pPr>
              <a:buFontTx/>
              <a:buNone/>
              <a:defRPr/>
            </a:pPr>
            <a:r>
              <a:rPr lang="es-ES" sz="2000" dirty="0" smtClean="0"/>
              <a:t>                </a:t>
            </a:r>
            <a:r>
              <a:rPr lang="es-ES" sz="1800" b="1" i="1" dirty="0" smtClean="0"/>
              <a:t>-Sangrado GI previo</a:t>
            </a:r>
          </a:p>
          <a:p>
            <a:pPr>
              <a:buFontTx/>
              <a:buNone/>
              <a:defRPr/>
            </a:pPr>
            <a:r>
              <a:rPr lang="es-ES" sz="1800" b="1" i="1" dirty="0" smtClean="0"/>
              <a:t>                 -Edad avanzada</a:t>
            </a:r>
          </a:p>
          <a:p>
            <a:pPr>
              <a:buFontTx/>
              <a:buNone/>
              <a:defRPr/>
            </a:pPr>
            <a:r>
              <a:rPr lang="es-ES" sz="1800" b="1" i="1" dirty="0" smtClean="0"/>
              <a:t>                -Uso concomitante de </a:t>
            </a:r>
            <a:r>
              <a:rPr lang="es-ES" sz="1800" b="1" i="1" dirty="0" err="1" smtClean="0"/>
              <a:t>ACO,AINES,Esteroides</a:t>
            </a:r>
            <a:endParaRPr lang="es-ES" sz="1800" b="1" i="1" dirty="0" smtClean="0"/>
          </a:p>
          <a:p>
            <a:pPr>
              <a:buFontTx/>
              <a:buNone/>
              <a:defRPr/>
            </a:pPr>
            <a:r>
              <a:rPr lang="es-ES" sz="1800" b="1" i="1" dirty="0" smtClean="0"/>
              <a:t>                -Infección por </a:t>
            </a:r>
            <a:r>
              <a:rPr lang="es-ES" sz="1800" b="1" i="1" dirty="0" err="1" smtClean="0"/>
              <a:t>helicobacter</a:t>
            </a:r>
            <a:r>
              <a:rPr lang="es-ES" sz="1800" b="1" i="1" dirty="0" smtClean="0"/>
              <a:t> pylori</a:t>
            </a:r>
          </a:p>
          <a:p>
            <a:pPr>
              <a:buFontTx/>
              <a:buNone/>
              <a:defRPr/>
            </a:pPr>
            <a:r>
              <a:rPr lang="es-ES" sz="1800" b="1" i="1" dirty="0" smtClean="0"/>
              <a:t>                -“</a:t>
            </a:r>
            <a:r>
              <a:rPr lang="es-ES" sz="1800" b="1" i="1" dirty="0" err="1" smtClean="0"/>
              <a:t>Reduccion</a:t>
            </a:r>
            <a:r>
              <a:rPr lang="es-ES" sz="1800" b="1" i="1" dirty="0" smtClean="0"/>
              <a:t> de síntomas </a:t>
            </a:r>
            <a:r>
              <a:rPr lang="es-ES" sz="1800" b="1" i="1" dirty="0" err="1" smtClean="0"/>
              <a:t>gastroinestinales</a:t>
            </a:r>
            <a:r>
              <a:rPr lang="es-ES" sz="1800" b="1" i="1" dirty="0" smtClean="0"/>
              <a:t>” (dispepsia)</a:t>
            </a:r>
          </a:p>
          <a:p>
            <a:pPr>
              <a:defRPr/>
            </a:pPr>
            <a:endParaRPr lang="es-ES" sz="2400" dirty="0" smtClean="0"/>
          </a:p>
          <a:p>
            <a:pPr>
              <a:buFontTx/>
              <a:buNone/>
              <a:defRPr/>
            </a:pPr>
            <a:r>
              <a:rPr lang="es-ES" sz="2400" dirty="0" smtClean="0"/>
              <a:t>                                                                                 </a:t>
            </a:r>
            <a:endParaRPr lang="es-ES" sz="2400" dirty="0"/>
          </a:p>
        </p:txBody>
      </p:sp>
      <p:sp>
        <p:nvSpPr>
          <p:cNvPr id="30724" name="3 CuadroTexto"/>
          <p:cNvSpPr txBox="1">
            <a:spLocks noChangeArrowheads="1"/>
          </p:cNvSpPr>
          <p:nvPr/>
        </p:nvSpPr>
        <p:spPr bwMode="auto">
          <a:xfrm>
            <a:off x="214313" y="6429375"/>
            <a:ext cx="871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i="1">
                <a:solidFill>
                  <a:srgbClr val="FFC000"/>
                </a:solidFill>
              </a:rPr>
              <a:t>IBP=Inhibidor Bomba de Protones     DAPT=Doble Antigregacion Plaquetaria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071563"/>
            <a:ext cx="8286750" cy="5000625"/>
          </a:xfrm>
          <a:noFill/>
          <a:ln w="38100">
            <a:solidFill>
              <a:srgbClr val="FF0000"/>
            </a:solidFill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6215063"/>
            <a:ext cx="3571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7772400" cy="785813"/>
          </a:xfrm>
        </p:spPr>
        <p:txBody>
          <a:bodyPr/>
          <a:lstStyle/>
          <a:p>
            <a:pPr>
              <a:defRPr/>
            </a:pPr>
            <a:r>
              <a:rPr lang="es-ES" sz="4000" i="1" dirty="0" smtClean="0"/>
              <a:t>         Conclusiones</a:t>
            </a:r>
            <a:endParaRPr lang="es-ES" sz="40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572500" cy="4186238"/>
          </a:xfrm>
        </p:spPr>
        <p:txBody>
          <a:bodyPr/>
          <a:lstStyle/>
          <a:p>
            <a:pPr>
              <a:defRPr/>
            </a:pPr>
            <a:r>
              <a:rPr lang="es-ES" sz="2400" dirty="0" smtClean="0"/>
              <a:t>Existe una base </a:t>
            </a:r>
            <a:r>
              <a:rPr lang="es-ES" sz="2400" dirty="0" err="1" smtClean="0"/>
              <a:t>farmacodinámica</a:t>
            </a:r>
            <a:r>
              <a:rPr lang="es-ES" sz="2400" dirty="0" smtClean="0"/>
              <a:t>-farmacocinética de la </a:t>
            </a:r>
            <a:r>
              <a:rPr lang="es-ES" sz="2400" dirty="0" err="1" smtClean="0"/>
              <a:t>interacción,pero</a:t>
            </a:r>
            <a:r>
              <a:rPr lang="es-ES" sz="2400" dirty="0" smtClean="0"/>
              <a:t> el significado clínico es dudoso</a:t>
            </a:r>
          </a:p>
          <a:p>
            <a:pPr>
              <a:defRPr/>
            </a:pPr>
            <a:endParaRPr lang="es-ES" sz="2400" dirty="0" smtClean="0"/>
          </a:p>
          <a:p>
            <a:pPr>
              <a:defRPr/>
            </a:pPr>
            <a:r>
              <a:rPr lang="es-ES" sz="2400" dirty="0" smtClean="0"/>
              <a:t>La magnitud de la interacción en estudios observacionales es pequeña (HR o OR &lt;2) y puede se debida a la prescripción de los IBP a los pacientes de mayor riesgo cardiovascular</a:t>
            </a:r>
          </a:p>
          <a:p>
            <a:pPr>
              <a:buFontTx/>
              <a:buNone/>
              <a:defRPr/>
            </a:pPr>
            <a:r>
              <a:rPr lang="es-ES" sz="2400" dirty="0" smtClean="0"/>
              <a:t>   - Puede que el PANTOPRAZOL tenga menor interacción que el OMEPRAZOL (Estudio SPICE </a:t>
            </a:r>
            <a:r>
              <a:rPr lang="es-ES" sz="1600" b="1" dirty="0" smtClean="0"/>
              <a:t>NCT 00930670</a:t>
            </a:r>
            <a:r>
              <a:rPr lang="es-ES" sz="2400" dirty="0" smtClean="0"/>
              <a:t> )</a:t>
            </a:r>
          </a:p>
          <a:p>
            <a:pPr>
              <a:buFontTx/>
              <a:buNone/>
              <a:defRPr/>
            </a:pPr>
            <a:r>
              <a:rPr lang="es-ES" sz="2400" dirty="0" smtClean="0"/>
              <a:t>    </a:t>
            </a:r>
          </a:p>
          <a:p>
            <a:pPr>
              <a:buFontTx/>
              <a:buNone/>
              <a:defRPr/>
            </a:pPr>
            <a:r>
              <a:rPr lang="es-ES" sz="2400" dirty="0" smtClean="0"/>
              <a:t>   -Los IBP son superiores a AntiH2,pero la </a:t>
            </a:r>
            <a:r>
              <a:rPr lang="es-ES" sz="2400" dirty="0" err="1" smtClean="0"/>
              <a:t>Ranitidina</a:t>
            </a:r>
            <a:r>
              <a:rPr lang="es-ES" sz="2400" dirty="0" smtClean="0"/>
              <a:t> puede ser una alternativa en riesgo de sangrado bajo y reflujo </a:t>
            </a:r>
            <a:r>
              <a:rPr lang="es-ES" sz="2400" dirty="0" err="1" smtClean="0"/>
              <a:t>gastroesofágico</a:t>
            </a:r>
            <a:r>
              <a:rPr lang="es-ES" sz="2400" dirty="0" smtClean="0"/>
              <a:t> no refractario</a:t>
            </a:r>
          </a:p>
          <a:p>
            <a:pPr>
              <a:defRPr/>
            </a:pPr>
            <a:endParaRPr lang="es-ES" sz="2400" dirty="0" smtClean="0"/>
          </a:p>
          <a:p>
            <a:pPr>
              <a:buFontTx/>
              <a:buNone/>
              <a:defRPr/>
            </a:pPr>
            <a:endParaRPr lang="es-ES" sz="2400" dirty="0" smtClean="0"/>
          </a:p>
          <a:p>
            <a:pPr>
              <a:buFontTx/>
              <a:buNone/>
              <a:defRPr/>
            </a:pPr>
            <a:r>
              <a:rPr lang="es-ES" sz="2400" dirty="0" smtClean="0"/>
              <a:t>                                                                                  </a:t>
            </a:r>
            <a:endParaRPr lang="es-ES" sz="2400" dirty="0"/>
          </a:p>
        </p:txBody>
      </p:sp>
      <p:sp>
        <p:nvSpPr>
          <p:cNvPr id="31748" name="3 CuadroTexto"/>
          <p:cNvSpPr txBox="1">
            <a:spLocks noChangeArrowheads="1"/>
          </p:cNvSpPr>
          <p:nvPr/>
        </p:nvSpPr>
        <p:spPr bwMode="auto">
          <a:xfrm>
            <a:off x="214313" y="6429375"/>
            <a:ext cx="871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i="1">
                <a:solidFill>
                  <a:srgbClr val="FFC000"/>
                </a:solidFill>
              </a:rPr>
              <a:t>IBP=Inhibidor Bomba de Protones     DAPT=Doble Antigregacion Plaquetaria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i="1" dirty="0" smtClean="0"/>
              <a:t>  </a:t>
            </a:r>
            <a:r>
              <a:rPr lang="es-ES" sz="2400" i="1" dirty="0" err="1" smtClean="0"/>
              <a:t>Antiagregantes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Plaquetarios</a:t>
            </a:r>
            <a:endParaRPr lang="es-ES" sz="3600" i="1" dirty="0" smtClean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smtClean="0"/>
              <a:t>   </a:t>
            </a:r>
            <a:r>
              <a:rPr lang="es-ES" sz="4800" b="1" i="1" smtClean="0"/>
              <a:t> </a:t>
            </a: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7" name="6 Conector recto de flecha"/>
          <p:cNvCxnSpPr/>
          <p:nvPr/>
        </p:nvCxnSpPr>
        <p:spPr>
          <a:xfrm rot="10800000">
            <a:off x="2643174" y="1714488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214414" y="1500174"/>
            <a:ext cx="1571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       </a:t>
            </a:r>
            <a:r>
              <a:rPr lang="es-ES" sz="1600" b="1" dirty="0" err="1" smtClean="0"/>
              <a:t>Vorapaxar</a:t>
            </a:r>
            <a:endParaRPr lang="es-ES" sz="1600" b="1" dirty="0"/>
          </a:p>
        </p:txBody>
      </p:sp>
      <p:cxnSp>
        <p:nvCxnSpPr>
          <p:cNvPr id="11" name="10 Conector recto de flecha"/>
          <p:cNvCxnSpPr/>
          <p:nvPr/>
        </p:nvCxnSpPr>
        <p:spPr>
          <a:xfrm rot="10800000">
            <a:off x="2643174" y="1857364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571604" y="1643050"/>
            <a:ext cx="118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 </a:t>
            </a:r>
            <a:r>
              <a:rPr lang="es-ES" sz="1600" b="1" dirty="0" err="1" smtClean="0"/>
              <a:t>Atopaxar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i="1" dirty="0" smtClean="0"/>
              <a:t>  </a:t>
            </a:r>
            <a:r>
              <a:rPr lang="es-ES" i="1" dirty="0" smtClean="0"/>
              <a:t>Inhibidores de P2Y12</a:t>
            </a:r>
            <a:endParaRPr lang="es-ES" sz="2800" i="1" dirty="0" smtClean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57313"/>
            <a:ext cx="7772400" cy="47386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dirty="0" smtClean="0"/>
              <a:t>    </a:t>
            </a:r>
            <a:r>
              <a:rPr lang="es-ES" sz="4400" b="1" i="1" dirty="0" err="1" smtClean="0"/>
              <a:t>Ticlopidina</a:t>
            </a:r>
            <a:endParaRPr lang="es-ES" sz="4400" b="1" i="1" dirty="0" smtClean="0"/>
          </a:p>
          <a:p>
            <a:pPr eaLnBrk="1" hangingPunct="1">
              <a:buFontTx/>
              <a:buNone/>
              <a:defRPr/>
            </a:pPr>
            <a:r>
              <a:rPr lang="es-ES" sz="4400" b="1" i="1" dirty="0" smtClean="0"/>
              <a:t>   </a:t>
            </a:r>
            <a:r>
              <a:rPr lang="es-ES" sz="4400" b="1" i="1" dirty="0" err="1" smtClean="0"/>
              <a:t>Clopidogrel</a:t>
            </a:r>
            <a:endParaRPr lang="es-ES" sz="4400" b="1" i="1" dirty="0" smtClean="0"/>
          </a:p>
          <a:p>
            <a:pPr eaLnBrk="1" hangingPunct="1">
              <a:buFontTx/>
              <a:buNone/>
              <a:defRPr/>
            </a:pPr>
            <a:r>
              <a:rPr lang="es-ES" sz="4400" b="1" i="1" dirty="0" smtClean="0"/>
              <a:t>   </a:t>
            </a:r>
            <a:r>
              <a:rPr lang="es-ES" sz="4400" b="1" i="1" dirty="0" err="1" smtClean="0"/>
              <a:t>Prasugrel</a:t>
            </a:r>
            <a:endParaRPr lang="es-ES" sz="4400" b="1" i="1" dirty="0" smtClean="0"/>
          </a:p>
          <a:p>
            <a:pPr eaLnBrk="1" hangingPunct="1">
              <a:buFontTx/>
              <a:buNone/>
              <a:defRPr/>
            </a:pPr>
            <a:r>
              <a:rPr lang="es-ES" sz="4400" b="1" i="1" dirty="0" smtClean="0"/>
              <a:t>   </a:t>
            </a:r>
            <a:r>
              <a:rPr lang="es-ES" sz="4400" b="1" i="1" dirty="0" err="1" smtClean="0"/>
              <a:t>Ticagrelor</a:t>
            </a:r>
            <a:endParaRPr lang="es-ES" sz="4400" b="1" i="1" dirty="0" smtClean="0"/>
          </a:p>
          <a:p>
            <a:pPr eaLnBrk="1" hangingPunct="1">
              <a:buFontTx/>
              <a:buNone/>
              <a:defRPr/>
            </a:pPr>
            <a:r>
              <a:rPr lang="es-ES" sz="4400" b="1" i="1" dirty="0" smtClean="0"/>
              <a:t>   </a:t>
            </a:r>
            <a:r>
              <a:rPr lang="es-ES" sz="4400" b="1" i="1" dirty="0" err="1" smtClean="0"/>
              <a:t>Cangrelor</a:t>
            </a:r>
            <a:endParaRPr lang="es-ES" sz="4400" b="1" i="1" dirty="0" smtClean="0"/>
          </a:p>
          <a:p>
            <a:pPr eaLnBrk="1" hangingPunct="1">
              <a:buFontTx/>
              <a:buNone/>
              <a:defRPr/>
            </a:pPr>
            <a:r>
              <a:rPr lang="es-ES" sz="4400" b="1" i="1" dirty="0" smtClean="0"/>
              <a:t>   </a:t>
            </a:r>
            <a:r>
              <a:rPr lang="es-ES" sz="4400" b="1" i="1" dirty="0" err="1" smtClean="0"/>
              <a:t>Elinogrel</a:t>
            </a:r>
            <a:endParaRPr lang="es-ES" sz="4400" b="1" i="1" dirty="0" smtClean="0"/>
          </a:p>
          <a:p>
            <a:pPr eaLnBrk="1" hangingPunct="1">
              <a:buFontTx/>
              <a:buNone/>
              <a:defRPr/>
            </a:pPr>
            <a:r>
              <a:rPr lang="es-ES" sz="4800" b="1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6013" y="1412875"/>
            <a:ext cx="9001125" cy="4525963"/>
          </a:xfrm>
        </p:spPr>
        <p:txBody>
          <a:bodyPr/>
          <a:lstStyle/>
          <a:p>
            <a:pPr>
              <a:buFontTx/>
              <a:buBlip>
                <a:blip r:embed="rId3"/>
              </a:buBlip>
              <a:defRPr/>
            </a:pPr>
            <a:r>
              <a:rPr lang="en-GB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LIMITACIONES CLOPIDOGREL</a:t>
            </a:r>
          </a:p>
          <a:p>
            <a:pPr>
              <a:defRPr/>
            </a:pPr>
            <a:endParaRPr lang="en-GB" sz="2800" dirty="0" smtClean="0">
              <a:latin typeface="Georgia" pitchFamily="18" charset="0"/>
            </a:endParaRPr>
          </a:p>
          <a:p>
            <a:pPr marL="914400" lvl="1" indent="-514350">
              <a:buFontTx/>
              <a:buAutoNum type="arabicParenR"/>
              <a:defRPr/>
            </a:pPr>
            <a:r>
              <a:rPr lang="en-GB" sz="2400" b="1" dirty="0" err="1" smtClean="0">
                <a:solidFill>
                  <a:srgbClr val="FFFF00"/>
                </a:solidFill>
                <a:latin typeface="Georgia" pitchFamily="18" charset="0"/>
              </a:rPr>
              <a:t>Retraso</a:t>
            </a:r>
            <a:r>
              <a:rPr lang="en-GB" sz="2400" dirty="0" smtClean="0">
                <a:latin typeface="Georgia" pitchFamily="18" charset="0"/>
              </a:rPr>
              <a:t> en el </a:t>
            </a:r>
            <a:r>
              <a:rPr lang="en-GB" sz="2400" dirty="0" err="1" smtClean="0">
                <a:latin typeface="Georgia" pitchFamily="18" charset="0"/>
              </a:rPr>
              <a:t>inicio</a:t>
            </a:r>
            <a:r>
              <a:rPr lang="en-GB" sz="2400" dirty="0" smtClean="0">
                <a:latin typeface="Georgia" pitchFamily="18" charset="0"/>
              </a:rPr>
              <a:t> de </a:t>
            </a:r>
            <a:r>
              <a:rPr lang="en-GB" sz="2400" dirty="0" err="1" smtClean="0">
                <a:latin typeface="Georgia" pitchFamily="18" charset="0"/>
              </a:rPr>
              <a:t>acción</a:t>
            </a:r>
            <a:endParaRPr lang="en-GB" sz="2400" dirty="0" smtClean="0">
              <a:latin typeface="Georgia" pitchFamily="18" charset="0"/>
            </a:endParaRPr>
          </a:p>
          <a:p>
            <a:pPr marL="914400" lvl="1" indent="-514350">
              <a:buFontTx/>
              <a:buAutoNum type="arabicParenR"/>
              <a:defRPr/>
            </a:pPr>
            <a:endParaRPr lang="en-GB" sz="2400" dirty="0" smtClean="0">
              <a:latin typeface="Georgia" pitchFamily="18" charset="0"/>
            </a:endParaRPr>
          </a:p>
          <a:p>
            <a:pPr marL="914400" lvl="1" indent="-514350">
              <a:buFontTx/>
              <a:buAutoNum type="arabicParenR"/>
              <a:defRPr/>
            </a:pPr>
            <a:r>
              <a:rPr lang="en-GB" sz="2400" b="1" dirty="0" err="1" smtClean="0">
                <a:solidFill>
                  <a:srgbClr val="FFFF00"/>
                </a:solidFill>
                <a:latin typeface="Georgia" pitchFamily="18" charset="0"/>
              </a:rPr>
              <a:t>Variabilidad</a:t>
            </a:r>
            <a:r>
              <a:rPr lang="en-GB" sz="2400" dirty="0" smtClean="0">
                <a:latin typeface="Georgia" pitchFamily="18" charset="0"/>
              </a:rPr>
              <a:t> individual de </a:t>
            </a:r>
            <a:r>
              <a:rPr lang="en-GB" sz="2400" dirty="0" err="1" smtClean="0">
                <a:latin typeface="Georgia" pitchFamily="18" charset="0"/>
              </a:rPr>
              <a:t>respuesta</a:t>
            </a:r>
            <a:r>
              <a:rPr lang="en-GB" sz="2400" dirty="0" smtClean="0">
                <a:latin typeface="Georgia" pitchFamily="18" charset="0"/>
              </a:rPr>
              <a:t> </a:t>
            </a:r>
            <a:r>
              <a:rPr lang="en-GB" sz="2400" dirty="0" err="1" smtClean="0">
                <a:latin typeface="Georgia" pitchFamily="18" charset="0"/>
              </a:rPr>
              <a:t>plaquetaria</a:t>
            </a:r>
            <a:endParaRPr lang="en-GB" sz="2400" dirty="0" smtClean="0">
              <a:latin typeface="Georgia" pitchFamily="18" charset="0"/>
            </a:endParaRPr>
          </a:p>
          <a:p>
            <a:pPr lvl="3">
              <a:buFont typeface="Wingdings" pitchFamily="2" charset="2"/>
              <a:buChar char="q"/>
              <a:defRPr/>
            </a:pPr>
            <a:r>
              <a:rPr lang="en-GB" sz="1600" dirty="0" err="1" smtClean="0">
                <a:latin typeface="Georgia" pitchFamily="18" charset="0"/>
              </a:rPr>
              <a:t>Variantes</a:t>
            </a:r>
            <a:r>
              <a:rPr lang="en-GB" sz="1600" dirty="0" smtClean="0">
                <a:latin typeface="Georgia" pitchFamily="18" charset="0"/>
              </a:rPr>
              <a:t> </a:t>
            </a:r>
            <a:r>
              <a:rPr lang="es-ES" sz="1600" dirty="0" smtClean="0">
                <a:latin typeface="Georgia" pitchFamily="18" charset="0"/>
              </a:rPr>
              <a:t>CYP2C19 </a:t>
            </a:r>
          </a:p>
          <a:p>
            <a:pPr lvl="3">
              <a:buFont typeface="Wingdings" pitchFamily="2" charset="2"/>
              <a:buChar char="q"/>
              <a:defRPr/>
            </a:pPr>
            <a:r>
              <a:rPr lang="es-ES" sz="1600" dirty="0" smtClean="0">
                <a:latin typeface="Georgia" pitchFamily="18" charset="0"/>
              </a:rPr>
              <a:t>Otros Polimorfismos:</a:t>
            </a:r>
          </a:p>
          <a:p>
            <a:pPr>
              <a:buFontTx/>
              <a:buNone/>
              <a:defRPr/>
            </a:pPr>
            <a:r>
              <a:rPr lang="es-ES" sz="1600" dirty="0" smtClean="0">
                <a:latin typeface="Georgia" pitchFamily="18" charset="0"/>
              </a:rPr>
              <a:t>				a) ABCB1</a:t>
            </a:r>
          </a:p>
          <a:p>
            <a:pPr>
              <a:buFontTx/>
              <a:buNone/>
              <a:defRPr/>
            </a:pPr>
            <a:r>
              <a:rPr lang="es-ES" sz="1600" dirty="0" smtClean="0">
                <a:latin typeface="Georgia" pitchFamily="18" charset="0"/>
              </a:rPr>
              <a:t>				b) Otras </a:t>
            </a:r>
            <a:r>
              <a:rPr lang="es-ES" sz="1600" dirty="0" err="1" smtClean="0">
                <a:latin typeface="Georgia" pitchFamily="18" charset="0"/>
              </a:rPr>
              <a:t>isoenzimas</a:t>
            </a:r>
            <a:r>
              <a:rPr lang="es-ES" sz="1600" dirty="0" smtClean="0">
                <a:latin typeface="Georgia" pitchFamily="18" charset="0"/>
              </a:rPr>
              <a:t> CYP</a:t>
            </a:r>
          </a:p>
          <a:p>
            <a:pPr>
              <a:buFontTx/>
              <a:buNone/>
              <a:defRPr/>
            </a:pPr>
            <a:r>
              <a:rPr lang="es-ES" sz="1600" dirty="0" smtClean="0">
                <a:latin typeface="Georgia" pitchFamily="18" charset="0"/>
              </a:rPr>
              <a:t>				c) Receptor P2Y12</a:t>
            </a:r>
          </a:p>
          <a:p>
            <a:pPr>
              <a:buFontTx/>
              <a:buNone/>
              <a:defRPr/>
            </a:pPr>
            <a:endParaRPr lang="es-ES" sz="1600" dirty="0" smtClean="0">
              <a:latin typeface="Georgia" pitchFamily="18" charset="0"/>
            </a:endParaRPr>
          </a:p>
          <a:p>
            <a:pPr marL="914400" lvl="1" indent="-514350">
              <a:buFontTx/>
              <a:buAutoNum type="arabicParenR" startAt="3"/>
              <a:defRPr/>
            </a:pPr>
            <a:r>
              <a:rPr lang="en-GB" sz="2400" b="1" dirty="0" err="1" smtClean="0">
                <a:solidFill>
                  <a:srgbClr val="FFFF00"/>
                </a:solidFill>
                <a:latin typeface="Georgia" pitchFamily="18" charset="0"/>
              </a:rPr>
              <a:t>Irreversibilidad</a:t>
            </a:r>
            <a:r>
              <a:rPr lang="en-GB" sz="2000" dirty="0" smtClean="0">
                <a:latin typeface="Georgia" pitchFamily="18" charset="0"/>
              </a:rPr>
              <a:t> </a:t>
            </a:r>
            <a:r>
              <a:rPr lang="en-GB" sz="2400" dirty="0" smtClean="0">
                <a:latin typeface="Georgia" pitchFamily="18" charset="0"/>
              </a:rPr>
              <a:t>del </a:t>
            </a:r>
            <a:r>
              <a:rPr lang="en-GB" sz="2400" dirty="0" err="1" smtClean="0">
                <a:latin typeface="Georgia" pitchFamily="18" charset="0"/>
              </a:rPr>
              <a:t>efecto</a:t>
            </a:r>
            <a:r>
              <a:rPr lang="en-GB" sz="2400" dirty="0" smtClean="0">
                <a:latin typeface="Georgia" pitchFamily="18" charset="0"/>
              </a:rPr>
              <a:t> </a:t>
            </a:r>
            <a:r>
              <a:rPr lang="en-GB" sz="2400" dirty="0" err="1" smtClean="0">
                <a:latin typeface="Georgia" pitchFamily="18" charset="0"/>
              </a:rPr>
              <a:t>antiplaquetario</a:t>
            </a:r>
            <a:endParaRPr lang="es-ES" sz="2400" dirty="0" smtClean="0">
              <a:latin typeface="Georgia" pitchFamily="18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071688"/>
            <a:ext cx="8501063" cy="4500562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4470400" y="3200400"/>
            <a:ext cx="4572000" cy="3163888"/>
            <a:chOff x="2816" y="2112"/>
            <a:chExt cx="2880" cy="1993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8264784">
              <a:off x="3441" y="2112"/>
              <a:ext cx="480" cy="38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CA" sz="28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866308" name="Text Box 4"/>
            <p:cNvSpPr txBox="1">
              <a:spLocks noChangeArrowheads="1"/>
            </p:cNvSpPr>
            <p:nvPr/>
          </p:nvSpPr>
          <p:spPr bwMode="auto">
            <a:xfrm>
              <a:off x="2816" y="2535"/>
              <a:ext cx="2880" cy="15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100" b="1" u="sng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MS PGothic" pitchFamily="34" charset="-128"/>
                </a:rPr>
                <a:t>Cellular Factors</a:t>
              </a: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</a:rPr>
                <a:t> </a:t>
              </a: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Accelerated platelet turnover</a:t>
              </a: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Reduced CYP3A metabolic activity</a:t>
              </a: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Increased ADP exposure </a:t>
              </a: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Up-regulation of the P2Y</a:t>
              </a:r>
              <a:r>
                <a:rPr lang="en-US" sz="1700" b="1" baseline="-250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12</a:t>
              </a: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pathway</a:t>
              </a: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Up-regulation of the P2Y</a:t>
              </a:r>
              <a:r>
                <a:rPr lang="en-US" sz="1700" b="1" baseline="-250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1</a:t>
              </a: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pathway </a:t>
              </a: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Up-regulation of P2Y–independent pathways</a:t>
              </a:r>
            </a:p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  (collagen, epinephrine, TXA</a:t>
              </a:r>
              <a:r>
                <a:rPr lang="en-US" sz="1700" b="1" baseline="-250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2</a:t>
              </a: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, thrombin)</a:t>
              </a:r>
            </a:p>
          </p:txBody>
        </p:sp>
      </p:grp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103188" y="3200400"/>
            <a:ext cx="4141787" cy="2895600"/>
            <a:chOff x="65" y="2112"/>
            <a:chExt cx="2609" cy="1824"/>
          </a:xfrm>
        </p:grpSpPr>
        <p:sp>
          <p:nvSpPr>
            <p:cNvPr id="35860" name="AutoShape 6"/>
            <p:cNvSpPr>
              <a:spLocks noChangeArrowheads="1"/>
            </p:cNvSpPr>
            <p:nvPr/>
          </p:nvSpPr>
          <p:spPr bwMode="auto">
            <a:xfrm rot="13335216" flipH="1">
              <a:off x="1920" y="2112"/>
              <a:ext cx="480" cy="38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CA" sz="28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35861" name="Text Box 7"/>
            <p:cNvSpPr txBox="1">
              <a:spLocks noChangeArrowheads="1"/>
            </p:cNvSpPr>
            <p:nvPr/>
          </p:nvSpPr>
          <p:spPr bwMode="auto">
            <a:xfrm>
              <a:off x="65" y="2529"/>
              <a:ext cx="2609" cy="1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 b="1" u="sng">
                  <a:solidFill>
                    <a:srgbClr val="800000"/>
                  </a:solidFill>
                  <a:latin typeface="Arial Narrow" pitchFamily="34" charset="0"/>
                  <a:ea typeface="ＭＳ Ｐゴシック" pitchFamily="34" charset="-128"/>
                </a:rPr>
                <a:t>Clinical Factors</a:t>
              </a:r>
            </a:p>
            <a:p>
              <a:pPr>
                <a:buFontTx/>
                <a:buChar char="•"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rPr>
                <a:t> Failure to prescribe/Poor compliance</a:t>
              </a:r>
            </a:p>
            <a:p>
              <a:pPr>
                <a:buFontTx/>
                <a:buChar char="•"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rPr>
                <a:t> Under-dosing </a:t>
              </a:r>
            </a:p>
            <a:p>
              <a:pPr>
                <a:buFontTx/>
                <a:buChar char="•"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rPr>
                <a:t> Poor absorption</a:t>
              </a:r>
            </a:p>
            <a:p>
              <a:pPr>
                <a:buFontTx/>
                <a:buChar char="•"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rPr>
                <a:t> Drug-drug interactions</a:t>
              </a:r>
            </a:p>
            <a:p>
              <a:pPr>
                <a:buFontTx/>
                <a:buChar char="•"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rPr>
                <a:t> Acute coronary syndrome</a:t>
              </a:r>
            </a:p>
            <a:p>
              <a:pPr>
                <a:buFontTx/>
                <a:buChar char="•"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rPr>
                <a:t> Diabetes Mellitus/Insulin resistance</a:t>
              </a:r>
            </a:p>
            <a:p>
              <a:pPr>
                <a:buFontTx/>
                <a:buChar char="•"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rPr>
                <a:t> Elevated body mass index</a:t>
              </a:r>
            </a:p>
          </p:txBody>
        </p:sp>
      </p:grpSp>
      <p:grpSp>
        <p:nvGrpSpPr>
          <p:cNvPr id="35844" name="Group 8"/>
          <p:cNvGrpSpPr>
            <a:grpSpLocks/>
          </p:cNvGrpSpPr>
          <p:nvPr/>
        </p:nvGrpSpPr>
        <p:grpSpPr bwMode="auto">
          <a:xfrm>
            <a:off x="3119438" y="0"/>
            <a:ext cx="3068637" cy="2043113"/>
            <a:chOff x="1965" y="96"/>
            <a:chExt cx="1933" cy="1287"/>
          </a:xfrm>
        </p:grpSpPr>
        <p:sp>
          <p:nvSpPr>
            <p:cNvPr id="866313" name="Text Box 9"/>
            <p:cNvSpPr txBox="1">
              <a:spLocks noChangeArrowheads="1"/>
            </p:cNvSpPr>
            <p:nvPr/>
          </p:nvSpPr>
          <p:spPr bwMode="auto">
            <a:xfrm>
              <a:off x="1965" y="96"/>
              <a:ext cx="1933" cy="9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100" b="1" u="sng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MS PGothic" pitchFamily="34" charset="-128"/>
                </a:rPr>
                <a:t>Genetic Factors</a:t>
              </a: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</a:rPr>
                <a:t> </a:t>
              </a: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Polymorphisms of CYP</a:t>
              </a: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Polymorphisms of GPIa</a:t>
              </a: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Polymorphisms of P2Y</a:t>
              </a:r>
              <a:r>
                <a:rPr lang="en-US" sz="1700" b="1" baseline="-250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12</a:t>
              </a:r>
              <a:endParaRPr lang="en-US" sz="17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endParaRPr>
            </a:p>
            <a:p>
              <a:pPr>
                <a:buFontTx/>
                <a:buChar char="•"/>
                <a:defRPr/>
              </a:pPr>
              <a:r>
                <a:rPr lang="en-US" sz="1700" b="1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</a:rPr>
                <a:t> Polymorphisms of GPIIIa</a:t>
              </a:r>
            </a:p>
          </p:txBody>
        </p:sp>
        <p:sp>
          <p:nvSpPr>
            <p:cNvPr id="35859" name="AutoShape 10"/>
            <p:cNvSpPr>
              <a:spLocks noChangeArrowheads="1"/>
            </p:cNvSpPr>
            <p:nvPr/>
          </p:nvSpPr>
          <p:spPr bwMode="auto">
            <a:xfrm>
              <a:off x="2691" y="999"/>
              <a:ext cx="477" cy="38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CA" sz="28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5845" name="Oval 11"/>
          <p:cNvSpPr>
            <a:spLocks noChangeArrowheads="1"/>
          </p:cNvSpPr>
          <p:nvPr/>
        </p:nvSpPr>
        <p:spPr bwMode="auto">
          <a:xfrm>
            <a:off x="1981200" y="1828800"/>
            <a:ext cx="5257800" cy="16002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50000">
                <a:srgbClr val="005E00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Clopidogrel Response Variability</a:t>
            </a: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5684838" y="6553200"/>
            <a:ext cx="3459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Angiolillo DJ et al. </a:t>
            </a:r>
            <a:r>
              <a:rPr lang="en-US" sz="1400" i="1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J Am Coll Cardiol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2007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9063" y="341313"/>
            <a:ext cx="5345112" cy="4938712"/>
            <a:chOff x="133947" y="341181"/>
            <a:chExt cx="6012790" cy="4938835"/>
          </a:xfrm>
        </p:grpSpPr>
        <p:sp>
          <p:nvSpPr>
            <p:cNvPr id="866318" name="Oval 14"/>
            <p:cNvSpPr>
              <a:spLocks noChangeArrowheads="1"/>
            </p:cNvSpPr>
            <p:nvPr/>
          </p:nvSpPr>
          <p:spPr bwMode="auto">
            <a:xfrm>
              <a:off x="133947" y="4978401"/>
              <a:ext cx="2638283" cy="301615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  <a:alpha val="50999"/>
                  </a:srgbClr>
                </a:gs>
                <a:gs pos="50000">
                  <a:srgbClr val="FFFFCC">
                    <a:alpha val="49001"/>
                  </a:srgbClr>
                </a:gs>
                <a:gs pos="100000">
                  <a:srgbClr val="FFFFCC">
                    <a:gamma/>
                    <a:shade val="46275"/>
                    <a:invGamma/>
                    <a:alpha val="50999"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508454" y="341181"/>
              <a:ext cx="2638283" cy="301615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  <a:alpha val="50999"/>
                  </a:srgbClr>
                </a:gs>
                <a:gs pos="50000">
                  <a:srgbClr val="FFFFCC">
                    <a:alpha val="49001"/>
                  </a:srgbClr>
                </a:gs>
                <a:gs pos="100000">
                  <a:srgbClr val="FFFFCC">
                    <a:gamma/>
                    <a:shade val="46275"/>
                    <a:invGamma/>
                    <a:alpha val="50999"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35857" name="TextBox 15"/>
            <p:cNvSpPr txBox="1">
              <a:spLocks noChangeArrowheads="1"/>
            </p:cNvSpPr>
            <p:nvPr/>
          </p:nvSpPr>
          <p:spPr bwMode="auto">
            <a:xfrm>
              <a:off x="232165" y="1408007"/>
              <a:ext cx="3321588" cy="4667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FFFF"/>
                  </a:solidFill>
                  <a:latin typeface="Arial Narrow" pitchFamily="34" charset="0"/>
                </a:rPr>
                <a:t>FDA Box Warnings</a:t>
              </a:r>
            </a:p>
          </p:txBody>
        </p:sp>
      </p:grp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142875" y="2071688"/>
            <a:ext cx="1785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i="1">
                <a:solidFill>
                  <a:srgbClr val="231F20"/>
                </a:solidFill>
                <a:latin typeface="ACaslon-Regular"/>
              </a:rPr>
              <a:t>FDA Drug Safety Communication: reduced effectiveness of Plavix</a:t>
            </a:r>
          </a:p>
          <a:p>
            <a:r>
              <a:rPr lang="en-US" sz="1100" b="1" i="1">
                <a:solidFill>
                  <a:srgbClr val="231F20"/>
                </a:solidFill>
                <a:latin typeface="ACaslon-Regular"/>
              </a:rPr>
              <a:t>(clopidogrel) in patients who are poor metabolizers of the drug.Marzo 2010</a:t>
            </a:r>
          </a:p>
          <a:p>
            <a:endParaRPr lang="es-ES" sz="1100">
              <a:solidFill>
                <a:srgbClr val="000064"/>
              </a:solidFill>
              <a:latin typeface="ACaslon-Regular"/>
            </a:endParaRPr>
          </a:p>
        </p:txBody>
      </p:sp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0"/>
            <a:ext cx="27146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5850" name="18 CuadroTexto"/>
          <p:cNvSpPr txBox="1">
            <a:spLocks noChangeArrowheads="1"/>
          </p:cNvSpPr>
          <p:nvPr/>
        </p:nvSpPr>
        <p:spPr bwMode="auto">
          <a:xfrm>
            <a:off x="5214938" y="357188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/>
              <a:t>    2C19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42875"/>
            <a:ext cx="4643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4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8" y="1071563"/>
            <a:ext cx="1990725" cy="638175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928813"/>
            <a:ext cx="8715375" cy="47196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55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643063"/>
            <a:ext cx="7772400" cy="4786312"/>
          </a:xfrm>
          <a:ln w="44450">
            <a:solidFill>
              <a:srgbClr val="FF0000"/>
            </a:solidFill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5786438"/>
            <a:ext cx="3028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s-ES" sz="3600" i="1" dirty="0" smtClean="0"/>
              <a:t>Resultados</a:t>
            </a:r>
            <a:endParaRPr lang="es-ES" sz="3600" i="1" dirty="0"/>
          </a:p>
        </p:txBody>
      </p:sp>
      <p:pic>
        <p:nvPicPr>
          <p:cNvPr id="156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928813"/>
            <a:ext cx="7772400" cy="4714875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929313"/>
            <a:ext cx="3028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8917" name="7 CuadroTexto"/>
          <p:cNvSpPr txBox="1">
            <a:spLocks noChangeArrowheads="1"/>
          </p:cNvSpPr>
          <p:nvPr/>
        </p:nvSpPr>
        <p:spPr bwMode="auto">
          <a:xfrm>
            <a:off x="285750" y="1071563"/>
            <a:ext cx="885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 i="1">
                <a:solidFill>
                  <a:srgbClr val="FFCC00"/>
                </a:solidFill>
              </a:rPr>
              <a:t>Muerte Cardiovascular,Infarto de Miocardio,ACVA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785938"/>
            <a:ext cx="78581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1071563"/>
            <a:ext cx="8858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14375"/>
            <a:ext cx="7772400" cy="1071563"/>
          </a:xfrm>
        </p:spPr>
        <p:txBody>
          <a:bodyPr/>
          <a:lstStyle/>
          <a:p>
            <a:pPr>
              <a:defRPr/>
            </a:pPr>
            <a:r>
              <a:rPr lang="es-ES" sz="3600" i="1" dirty="0" smtClean="0"/>
              <a:t>Estudios CURE ACTIVE</a:t>
            </a:r>
            <a:endParaRPr lang="es-ES" sz="3600" i="1" dirty="0"/>
          </a:p>
        </p:txBody>
      </p:sp>
      <p:pic>
        <p:nvPicPr>
          <p:cNvPr id="157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643063"/>
            <a:ext cx="8001000" cy="4786312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9940" name="4 CuadroTexto"/>
          <p:cNvSpPr txBox="1">
            <a:spLocks noChangeArrowheads="1"/>
          </p:cNvSpPr>
          <p:nvPr/>
        </p:nvSpPr>
        <p:spPr bwMode="auto">
          <a:xfrm>
            <a:off x="5643563" y="6072188"/>
            <a:ext cx="2928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i="1"/>
              <a:t>        NEJM 2010;363:1704-14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es-ES" sz="2800" i="1" dirty="0" smtClean="0"/>
              <a:t>Estudios CURE-ACTIVE</a:t>
            </a:r>
            <a:endParaRPr lang="es-ES" sz="28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71563"/>
            <a:ext cx="7786687" cy="5500687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4 Rectángulo"/>
          <p:cNvSpPr/>
          <p:nvPr/>
        </p:nvSpPr>
        <p:spPr>
          <a:xfrm>
            <a:off x="642938" y="1071563"/>
            <a:ext cx="2857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966" name="5 CuadroTexto"/>
          <p:cNvSpPr txBox="1">
            <a:spLocks noChangeArrowheads="1"/>
          </p:cNvSpPr>
          <p:nvPr/>
        </p:nvSpPr>
        <p:spPr bwMode="auto">
          <a:xfrm>
            <a:off x="785813" y="3071813"/>
            <a:ext cx="1203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/>
              <a:t>CURE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071563"/>
            <a:ext cx="778668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857250" y="4572000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/>
              <a:t>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000125"/>
          </a:xfrm>
        </p:spPr>
        <p:txBody>
          <a:bodyPr/>
          <a:lstStyle/>
          <a:p>
            <a:pPr>
              <a:defRPr/>
            </a:pPr>
            <a:r>
              <a:rPr lang="es-ES" sz="4400" i="1" dirty="0" smtClean="0"/>
              <a:t>Población</a:t>
            </a:r>
            <a:endParaRPr lang="es-ES" sz="44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43000"/>
            <a:ext cx="84963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357688" y="1571625"/>
            <a:ext cx="271462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4429125" y="1143000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i="1"/>
              <a:t>Enero 2004-Abril 2008 </a:t>
            </a:r>
          </a:p>
        </p:txBody>
      </p:sp>
      <p:sp>
        <p:nvSpPr>
          <p:cNvPr id="14343" name="6 CuadroTexto"/>
          <p:cNvSpPr txBox="1">
            <a:spLocks noChangeArrowheads="1"/>
          </p:cNvSpPr>
          <p:nvPr/>
        </p:nvSpPr>
        <p:spPr bwMode="auto">
          <a:xfrm>
            <a:off x="1857375" y="2143125"/>
            <a:ext cx="3643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i="1" dirty="0"/>
              <a:t>Datos demográficos</a:t>
            </a:r>
          </a:p>
          <a:p>
            <a:r>
              <a:rPr lang="es-ES" sz="1800" b="1" i="1" dirty="0"/>
              <a:t>Factores de riesgo clínicos</a:t>
            </a:r>
          </a:p>
          <a:p>
            <a:r>
              <a:rPr lang="es-ES" sz="1800" b="1" i="1" dirty="0"/>
              <a:t>Síntomas (no </a:t>
            </a:r>
            <a:r>
              <a:rPr lang="es-ES" sz="1800" b="1" i="1" dirty="0" err="1"/>
              <a:t>angina,atipica,estable</a:t>
            </a:r>
            <a:r>
              <a:rPr lang="es-ES" sz="1800" b="1" i="1" dirty="0"/>
              <a:t>)</a:t>
            </a:r>
          </a:p>
          <a:p>
            <a:r>
              <a:rPr lang="es-ES" sz="1800" b="1" i="1" dirty="0" smtClean="0"/>
              <a:t>Test no invasivos</a:t>
            </a:r>
            <a:endParaRPr lang="es-ES" sz="1800" b="1" i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00188"/>
            <a:ext cx="850106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715000" y="3714750"/>
            <a:ext cx="3536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39.2% tienen coronarias</a:t>
            </a:r>
          </a:p>
          <a:p>
            <a:r>
              <a:rPr lang="es-ES" b="1" i="1"/>
              <a:t>normales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42938"/>
            <a:ext cx="7772400" cy="1109662"/>
          </a:xfrm>
        </p:spPr>
        <p:txBody>
          <a:bodyPr/>
          <a:lstStyle/>
          <a:p>
            <a:pPr>
              <a:defRPr/>
            </a:pPr>
            <a:r>
              <a:rPr lang="es-ES" i="1" dirty="0" smtClean="0"/>
              <a:t>Nuevas Estrategias con </a:t>
            </a:r>
            <a:r>
              <a:rPr lang="es-ES" i="1" dirty="0" err="1" smtClean="0"/>
              <a:t>Clopidogrel</a:t>
            </a:r>
            <a:endParaRPr lang="es-ES" i="1" dirty="0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571625"/>
            <a:ext cx="8358187" cy="5143500"/>
          </a:xfrm>
          <a:ln w="53975">
            <a:solidFill>
              <a:srgbClr val="FF0000"/>
            </a:solidFill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1988" name="4 Rectángulo"/>
          <p:cNvSpPr>
            <a:spLocks noChangeArrowheads="1"/>
          </p:cNvSpPr>
          <p:nvPr/>
        </p:nvSpPr>
        <p:spPr bwMode="auto">
          <a:xfrm>
            <a:off x="2214546" y="2571750"/>
            <a:ext cx="6786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>
                <a:ea typeface="Batang" pitchFamily="18" charset="-127"/>
              </a:rPr>
              <a:t>   </a:t>
            </a:r>
            <a:r>
              <a:rPr lang="en-US" altLang="ko-KR" sz="1800" dirty="0" smtClean="0">
                <a:ea typeface="Batang" pitchFamily="18" charset="-127"/>
              </a:rPr>
              <a:t>  </a:t>
            </a:r>
            <a:r>
              <a:rPr lang="en-US" altLang="ko-KR" sz="1800" b="1" dirty="0" smtClean="0">
                <a:solidFill>
                  <a:srgbClr val="FFCC00"/>
                </a:solidFill>
                <a:ea typeface="Batang" pitchFamily="18" charset="-127"/>
              </a:rPr>
              <a:t>CILON-T </a:t>
            </a:r>
            <a:r>
              <a:rPr lang="en-US" altLang="ko-KR" sz="1800" b="1" dirty="0">
                <a:solidFill>
                  <a:srgbClr val="FFCC00"/>
                </a:solidFill>
                <a:ea typeface="Batang" pitchFamily="18" charset="-127"/>
              </a:rPr>
              <a:t>Late Breaking Trial  ACC </a:t>
            </a:r>
            <a:r>
              <a:rPr lang="en-US" altLang="ko-KR" sz="1800" b="1" dirty="0" smtClean="0">
                <a:solidFill>
                  <a:srgbClr val="FFCC00"/>
                </a:solidFill>
                <a:ea typeface="Batang" pitchFamily="18" charset="-127"/>
              </a:rPr>
              <a:t>2010-JACC 2011;57:280-9  </a:t>
            </a:r>
            <a:endParaRPr lang="es-ES" sz="1800" b="1" dirty="0">
              <a:solidFill>
                <a:srgbClr val="FFCC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0" y="1857375"/>
            <a:ext cx="4429125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990" name="5 CuadroTexto"/>
          <p:cNvSpPr txBox="1">
            <a:spLocks noChangeArrowheads="1"/>
          </p:cNvSpPr>
          <p:nvPr/>
        </p:nvSpPr>
        <p:spPr bwMode="auto">
          <a:xfrm>
            <a:off x="4429125" y="1785926"/>
            <a:ext cx="45005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FFCC00"/>
                </a:solidFill>
              </a:rPr>
              <a:t>      </a:t>
            </a:r>
            <a:r>
              <a:rPr lang="es-ES" b="1" i="1" dirty="0" smtClean="0">
                <a:solidFill>
                  <a:srgbClr val="FFCC00"/>
                </a:solidFill>
              </a:rPr>
              <a:t>                    </a:t>
            </a:r>
            <a:r>
              <a:rPr lang="es-ES" sz="1600" b="1" i="1" dirty="0" err="1" smtClean="0">
                <a:solidFill>
                  <a:srgbClr val="FFCC00"/>
                </a:solidFill>
              </a:rPr>
              <a:t>Lancet</a:t>
            </a:r>
            <a:r>
              <a:rPr lang="es-ES" sz="1600" b="1" i="1" dirty="0" smtClean="0">
                <a:solidFill>
                  <a:srgbClr val="FFCC00"/>
                </a:solidFill>
              </a:rPr>
              <a:t> </a:t>
            </a:r>
            <a:r>
              <a:rPr lang="es-ES" sz="1600" b="1" i="1" dirty="0">
                <a:solidFill>
                  <a:srgbClr val="FFCC00"/>
                </a:solidFill>
              </a:rPr>
              <a:t>2010;376:1233-43</a:t>
            </a:r>
            <a:endParaRPr lang="es-ES" b="1" i="1" dirty="0">
              <a:solidFill>
                <a:srgbClr val="FFCC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14810" y="192880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rgbClr val="FFC000"/>
                </a:solidFill>
              </a:rPr>
              <a:t>NEJM 2010;363:930-42     </a:t>
            </a:r>
            <a:endParaRPr lang="es-ES" sz="1600" b="1" i="1" dirty="0">
              <a:solidFill>
                <a:srgbClr val="FFC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43306" y="3571876"/>
            <a:ext cx="585791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s-ES" sz="2800" kern="0" dirty="0" smtClean="0">
                <a:solidFill>
                  <a:srgbClr val="FFFFFF"/>
                </a:solidFill>
                <a:latin typeface="Georgia" pitchFamily="18" charset="0"/>
              </a:rPr>
              <a:t>     </a:t>
            </a:r>
            <a:r>
              <a:rPr lang="es-ES" sz="2800" b="1" kern="0" dirty="0" smtClean="0">
                <a:solidFill>
                  <a:srgbClr val="FFFF00"/>
                </a:solidFill>
                <a:latin typeface="Georgia" pitchFamily="18" charset="0"/>
              </a:rPr>
              <a:t>Usar otros bloqueantes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s-ES" sz="2800" b="1" kern="0" dirty="0" smtClean="0">
                <a:solidFill>
                  <a:srgbClr val="FFFF00"/>
                </a:solidFill>
                <a:latin typeface="Georgia" pitchFamily="18" charset="0"/>
              </a:rPr>
              <a:t>      del   P2Y12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38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/>
          <p:cNvCxnSpPr>
            <a:stCxn id="43015" idx="2"/>
            <a:endCxn id="43017" idx="0"/>
          </p:cNvCxnSpPr>
          <p:nvPr/>
        </p:nvCxnSpPr>
        <p:spPr>
          <a:xfrm rot="5400000">
            <a:off x="4168775" y="1863725"/>
            <a:ext cx="793750" cy="635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11" name="Line 45"/>
          <p:cNvSpPr>
            <a:spLocks noChangeShapeType="1"/>
          </p:cNvSpPr>
          <p:nvPr/>
        </p:nvSpPr>
        <p:spPr bwMode="auto">
          <a:xfrm>
            <a:off x="217488" y="7620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s-ES"/>
          </a:p>
        </p:txBody>
      </p:sp>
      <p:sp>
        <p:nvSpPr>
          <p:cNvPr id="43012" name="Rectangle 1037"/>
          <p:cNvSpPr>
            <a:spLocks noChangeArrowheads="1"/>
          </p:cNvSpPr>
          <p:nvPr/>
        </p:nvSpPr>
        <p:spPr bwMode="auto">
          <a:xfrm>
            <a:off x="-1039813" y="22669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endParaRPr lang="es-ES" sz="160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3" name="Rectangle 38"/>
          <p:cNvSpPr>
            <a:spLocks noChangeArrowheads="1"/>
          </p:cNvSpPr>
          <p:nvPr/>
        </p:nvSpPr>
        <p:spPr bwMode="auto">
          <a:xfrm>
            <a:off x="4843463" y="3695700"/>
            <a:ext cx="3840162" cy="8493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88000">
                <a:srgbClr val="FFFF99"/>
              </a:gs>
              <a:gs pos="100000">
                <a:srgbClr val="767647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Standard-Dose Clopidogrel</a:t>
            </a:r>
            <a:r>
              <a:rPr lang="en-US" sz="1200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200" b="1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en-US" sz="12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clopidogrel 75-mg daily X 6 months</a:t>
            </a:r>
          </a:p>
        </p:txBody>
      </p:sp>
      <p:sp>
        <p:nvSpPr>
          <p:cNvPr id="43014" name="Rectangle 37"/>
          <p:cNvSpPr>
            <a:spLocks noChangeArrowheads="1"/>
          </p:cNvSpPr>
          <p:nvPr/>
        </p:nvSpPr>
        <p:spPr bwMode="auto">
          <a:xfrm>
            <a:off x="609600" y="3695700"/>
            <a:ext cx="3840163" cy="8493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91000">
                <a:srgbClr val="FFFF00"/>
              </a:gs>
              <a:gs pos="100000">
                <a:srgbClr val="767600"/>
              </a:gs>
            </a:gsLst>
            <a:path path="rect">
              <a:fillToRect l="100000" t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High-Dose Clopidogrel</a:t>
            </a:r>
            <a:r>
              <a:rPr lang="en-US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endParaRPr lang="en-US" b="1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clopidogrel 600-mg, then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clopidogrel 150-mg daily X 6 months</a:t>
            </a:r>
          </a:p>
        </p:txBody>
      </p:sp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1824038" y="995363"/>
            <a:ext cx="5487987" cy="474662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0" hangingPunct="0"/>
            <a:r>
              <a:rPr lang="en-US" b="1">
                <a:solidFill>
                  <a:srgbClr val="FFFF99"/>
                </a:solidFill>
                <a:latin typeface="Arial" pitchFamily="34" charset="0"/>
                <a:cs typeface="Times New Roman" pitchFamily="18" charset="0"/>
              </a:rPr>
              <a:t>Elective or Urgent PCI with DES*</a:t>
            </a:r>
          </a:p>
        </p:txBody>
      </p:sp>
      <p:sp>
        <p:nvSpPr>
          <p:cNvPr id="43016" name="Rectangle 3"/>
          <p:cNvSpPr>
            <a:spLocks noChangeArrowheads="1"/>
          </p:cNvSpPr>
          <p:nvPr/>
        </p:nvSpPr>
        <p:spPr bwMode="auto">
          <a:xfrm>
            <a:off x="1254125" y="1654175"/>
            <a:ext cx="66484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0" hangingPunct="0"/>
            <a:r>
              <a:rPr lang="en-US" b="1">
                <a:solidFill>
                  <a:srgbClr val="FFFF99"/>
                </a:solidFill>
                <a:latin typeface="Arial" pitchFamily="34" charset="0"/>
                <a:cs typeface="Times New Roman" pitchFamily="18" charset="0"/>
              </a:rPr>
              <a:t>VerifyNow P2Y12 Test 12-24 hours post-PCI</a:t>
            </a:r>
          </a:p>
        </p:txBody>
      </p:sp>
      <p:sp>
        <p:nvSpPr>
          <p:cNvPr id="43017" name="AutoShape 4"/>
          <p:cNvSpPr>
            <a:spLocks noChangeArrowheads="1"/>
          </p:cNvSpPr>
          <p:nvPr/>
        </p:nvSpPr>
        <p:spPr bwMode="auto">
          <a:xfrm>
            <a:off x="3614738" y="2263775"/>
            <a:ext cx="1893887" cy="914400"/>
          </a:xfrm>
          <a:prstGeom prst="flowChartDecision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PRU ≥ 230</a:t>
            </a:r>
            <a:endParaRPr lang="en-US" sz="2000" b="1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68800" y="3124200"/>
            <a:ext cx="609600" cy="46196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Charcoal CY" pitchFamily="26" charset="-52"/>
                <a:ea typeface="Charcoal CY" pitchFamily="26" charset="-52"/>
                <a:cs typeface="Charcoal CY" pitchFamily="26" charset="-52"/>
              </a:rPr>
              <a:t>R</a:t>
            </a:r>
          </a:p>
        </p:txBody>
      </p:sp>
      <p:sp>
        <p:nvSpPr>
          <p:cNvPr id="43019" name="TextBox 5"/>
          <p:cNvSpPr txBox="1">
            <a:spLocks noChangeArrowheads="1"/>
          </p:cNvSpPr>
          <p:nvPr/>
        </p:nvSpPr>
        <p:spPr bwMode="auto">
          <a:xfrm>
            <a:off x="187325" y="220663"/>
            <a:ext cx="880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GRAVITAS </a:t>
            </a:r>
            <a:r>
              <a:rPr lang="en-US" sz="2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Study Design     </a:t>
            </a:r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Presentado AHA 16-Nov-2010</a:t>
            </a:r>
          </a:p>
        </p:txBody>
      </p:sp>
      <p:cxnSp>
        <p:nvCxnSpPr>
          <p:cNvPr id="54" name="Straight Arrow Connector 53"/>
          <p:cNvCxnSpPr>
            <a:stCxn id="43017" idx="2"/>
            <a:endCxn id="43014" idx="0"/>
          </p:cNvCxnSpPr>
          <p:nvPr/>
        </p:nvCxnSpPr>
        <p:spPr>
          <a:xfrm rot="5400000">
            <a:off x="3287712" y="2420938"/>
            <a:ext cx="517525" cy="203200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017" idx="2"/>
            <a:endCxn id="43013" idx="0"/>
          </p:cNvCxnSpPr>
          <p:nvPr/>
        </p:nvCxnSpPr>
        <p:spPr>
          <a:xfrm rot="16200000" flipH="1">
            <a:off x="5403850" y="2336800"/>
            <a:ext cx="517525" cy="2200275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2" name="TextBox 72"/>
          <p:cNvSpPr txBox="1">
            <a:spLocks noChangeArrowheads="1"/>
          </p:cNvSpPr>
          <p:nvPr/>
        </p:nvSpPr>
        <p:spPr bwMode="auto">
          <a:xfrm>
            <a:off x="11113" y="6467475"/>
            <a:ext cx="1711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 baseline="30000">
                <a:solidFill>
                  <a:srgbClr val="FFFFFF"/>
                </a:solidFill>
                <a:cs typeface="Arial" pitchFamily="34" charset="0"/>
              </a:rPr>
              <a:t>†</a:t>
            </a: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placebo</a:t>
            </a: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-</a:t>
            </a: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controlled</a:t>
            </a:r>
          </a:p>
        </p:txBody>
      </p:sp>
      <p:sp>
        <p:nvSpPr>
          <p:cNvPr id="43023" name="Rectangle 10"/>
          <p:cNvSpPr>
            <a:spLocks noChangeArrowheads="1"/>
          </p:cNvSpPr>
          <p:nvPr/>
        </p:nvSpPr>
        <p:spPr bwMode="auto">
          <a:xfrm>
            <a:off x="230188" y="4879975"/>
            <a:ext cx="8750300" cy="1171575"/>
          </a:xfrm>
          <a:prstGeom prst="rect">
            <a:avLst/>
          </a:prstGeom>
          <a:gradFill rotWithShape="1">
            <a:gsLst>
              <a:gs pos="0">
                <a:srgbClr val="000047"/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 anchorCtr="1"/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Primary Efficacy Endpoint:</a:t>
            </a:r>
            <a:r>
              <a:rPr lang="en-US" sz="1800" b="1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 CV Death, Non-Fatal MI, Stent Thrombosis at 6 mo</a:t>
            </a:r>
          </a:p>
          <a:p>
            <a:pPr algn="ctr"/>
            <a:r>
              <a:rPr lang="en-US" sz="1800" b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Key Safety Endpoint:</a:t>
            </a:r>
            <a:r>
              <a:rPr lang="en-US" sz="1800" b="1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 GUSTO Moderate or Severe Bleeding at 6 mo</a:t>
            </a:r>
          </a:p>
          <a:p>
            <a:pPr algn="ctr"/>
            <a:r>
              <a:rPr lang="en-US" sz="1800" b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Pharmacodynamics: </a:t>
            </a:r>
            <a:r>
              <a:rPr lang="en-US" sz="1800" b="1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Repeat VerifyNow P2Y12 at 1 and 6 months</a:t>
            </a:r>
          </a:p>
        </p:txBody>
      </p:sp>
      <p:sp>
        <p:nvSpPr>
          <p:cNvPr id="43024" name="TextBox 23"/>
          <p:cNvSpPr txBox="1">
            <a:spLocks noChangeArrowheads="1"/>
          </p:cNvSpPr>
          <p:nvPr/>
        </p:nvSpPr>
        <p:spPr bwMode="auto">
          <a:xfrm>
            <a:off x="-1100138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endParaRPr lang="es-ES" sz="2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025" name="TextBox 20"/>
          <p:cNvSpPr txBox="1">
            <a:spLocks noChangeArrowheads="1"/>
          </p:cNvSpPr>
          <p:nvPr/>
        </p:nvSpPr>
        <p:spPr bwMode="auto">
          <a:xfrm>
            <a:off x="1760538" y="6475413"/>
            <a:ext cx="3767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All patients received aspirin (81-162mg daily)</a:t>
            </a:r>
          </a:p>
        </p:txBody>
      </p:sp>
      <p:sp>
        <p:nvSpPr>
          <p:cNvPr id="22" name="Rectangle 954"/>
          <p:cNvSpPr>
            <a:spLocks noChangeArrowheads="1"/>
          </p:cNvSpPr>
          <p:nvPr/>
        </p:nvSpPr>
        <p:spPr bwMode="auto">
          <a:xfrm>
            <a:off x="23813" y="6102350"/>
            <a:ext cx="7135812" cy="3079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Peri</a:t>
            </a:r>
            <a:r>
              <a:rPr lang="en-US" sz="1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-PCI clopidogrel per protocol-mandated criteria to ensure steady-state at 12-24 hrs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38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5"/>
          <p:cNvSpPr>
            <a:spLocks noChangeShapeType="1"/>
          </p:cNvSpPr>
          <p:nvPr/>
        </p:nvSpPr>
        <p:spPr bwMode="auto">
          <a:xfrm>
            <a:off x="339725" y="727075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s-E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346200" y="976313"/>
            <a:ext cx="6794500" cy="1082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5429 patients screened with VerifyNow P2Y12 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12-24 hours post-PCI</a:t>
            </a:r>
            <a:endParaRPr lang="en-US" sz="280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44036" name="TextBox 24"/>
          <p:cNvSpPr txBox="1">
            <a:spLocks noChangeArrowheads="1"/>
          </p:cNvSpPr>
          <p:nvPr/>
        </p:nvSpPr>
        <p:spPr bwMode="auto">
          <a:xfrm>
            <a:off x="242888" y="2701925"/>
            <a:ext cx="4641850" cy="12192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2214 (</a:t>
            </a:r>
            <a:r>
              <a:rPr lang="en-US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41%</a:t>
            </a:r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with high residual platelet reactivity </a:t>
            </a:r>
          </a:p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(PRU ≥ 230)</a:t>
            </a:r>
          </a:p>
        </p:txBody>
      </p:sp>
      <p:sp>
        <p:nvSpPr>
          <p:cNvPr id="44037" name="TextBox 32"/>
          <p:cNvSpPr txBox="1">
            <a:spLocks noChangeArrowheads="1"/>
          </p:cNvSpPr>
          <p:nvPr/>
        </p:nvSpPr>
        <p:spPr bwMode="auto">
          <a:xfrm>
            <a:off x="5173663" y="2701925"/>
            <a:ext cx="3787775" cy="1219200"/>
          </a:xfrm>
          <a:prstGeom prst="rect">
            <a:avLst/>
          </a:prstGeom>
          <a:noFill/>
          <a:ln w="3175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3215 (</a:t>
            </a:r>
            <a:r>
              <a:rPr lang="en-US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59%</a:t>
            </a:r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without high residual platelet reactivity</a:t>
            </a:r>
          </a:p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(PRU &lt; 230)</a:t>
            </a:r>
          </a:p>
        </p:txBody>
      </p:sp>
      <p:sp>
        <p:nvSpPr>
          <p:cNvPr id="44038" name="TextBox 15"/>
          <p:cNvSpPr txBox="1">
            <a:spLocks noChangeArrowheads="1"/>
          </p:cNvSpPr>
          <p:nvPr/>
        </p:nvSpPr>
        <p:spPr bwMode="auto">
          <a:xfrm>
            <a:off x="-1498600" y="25320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endParaRPr lang="es-ES" sz="160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cxnSpLocks noChangeShapeType="1"/>
            <a:stCxn id="44035" idx="2"/>
          </p:cNvCxnSpPr>
          <p:nvPr/>
        </p:nvCxnSpPr>
        <p:spPr bwMode="auto">
          <a:xfrm flipH="1">
            <a:off x="3987800" y="2078038"/>
            <a:ext cx="755650" cy="4540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9" name="Straight Arrow Connector 18"/>
          <p:cNvCxnSpPr>
            <a:cxnSpLocks noChangeShapeType="1"/>
            <a:stCxn id="44035" idx="2"/>
          </p:cNvCxnSpPr>
          <p:nvPr/>
        </p:nvCxnSpPr>
        <p:spPr bwMode="auto">
          <a:xfrm>
            <a:off x="4743450" y="2078038"/>
            <a:ext cx="742950" cy="4540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242888" y="4648200"/>
            <a:ext cx="2144712" cy="1200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Clopidogrel</a:t>
            </a:r>
          </a:p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Dose</a:t>
            </a:r>
          </a:p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N=1109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2716213" y="4648200"/>
            <a:ext cx="2252662" cy="1200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Clopidogrel</a:t>
            </a:r>
          </a:p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Standard Dose</a:t>
            </a:r>
          </a:p>
          <a:p>
            <a:pPr algn="ctr" defTabSz="45720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N=1105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1739900" y="3962400"/>
            <a:ext cx="823913" cy="520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srgbClr val="000000"/>
              </a:solidFill>
              <a:latin typeface="Arial" pitchFamily="-123" charset="0"/>
              <a:cs typeface="Arial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563813" y="3962400"/>
            <a:ext cx="649287" cy="520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srgbClr val="000000"/>
              </a:solidFill>
              <a:latin typeface="Arial" pitchFamily="-123" charset="0"/>
              <a:cs typeface="Arial" charset="0"/>
            </a:endParaRPr>
          </a:p>
        </p:txBody>
      </p:sp>
      <p:sp>
        <p:nvSpPr>
          <p:cNvPr id="44045" name="TextBox 5"/>
          <p:cNvSpPr txBox="1">
            <a:spLocks noChangeArrowheads="1"/>
          </p:cNvSpPr>
          <p:nvPr/>
        </p:nvSpPr>
        <p:spPr bwMode="auto">
          <a:xfrm>
            <a:off x="242888" y="144463"/>
            <a:ext cx="8901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GRAVITAS </a:t>
            </a:r>
            <a:r>
              <a:rPr lang="en-US" sz="2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Patient Flow</a:t>
            </a: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38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5"/>
          <p:cNvSpPr>
            <a:spLocks noChangeShapeType="1"/>
          </p:cNvSpPr>
          <p:nvPr/>
        </p:nvSpPr>
        <p:spPr bwMode="auto">
          <a:xfrm>
            <a:off x="339725" y="803275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s-ES"/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14325" y="220663"/>
            <a:ext cx="880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Primary Endpoint: </a:t>
            </a:r>
            <a:r>
              <a:rPr lang="en-US" sz="2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CV Death, MI, Stent Thrombosis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31750" y="6486525"/>
            <a:ext cx="6877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Observed event rates are listed; P value by log rank test.</a:t>
            </a:r>
          </a:p>
        </p:txBody>
      </p:sp>
      <p:pic>
        <p:nvPicPr>
          <p:cNvPr id="45061" name="Picture 6" descr="1 - Primary Analysis KM curv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" y="1143000"/>
            <a:ext cx="795655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43925" cy="98107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i="1" smtClean="0"/>
              <a:t>   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s-ES" sz="2800" b="1" i="1" smtClean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14313"/>
            <a:ext cx="5715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071688"/>
            <a:ext cx="64198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11 Rectángulo"/>
          <p:cNvSpPr/>
          <p:nvPr/>
        </p:nvSpPr>
        <p:spPr>
          <a:xfrm>
            <a:off x="4214813" y="2428875"/>
            <a:ext cx="2857500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785938" y="4000500"/>
            <a:ext cx="6286500" cy="2428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43925" cy="98107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i="1" dirty="0" smtClean="0"/>
              <a:t>   </a:t>
            </a:r>
            <a:endParaRPr lang="es-ES" sz="3600" b="0" i="1" dirty="0" smtClean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s-ES" sz="2800" b="1" i="1" smtClean="0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7110" name="9 CuadroTexto"/>
          <p:cNvSpPr txBox="1">
            <a:spLocks noChangeArrowheads="1"/>
          </p:cNvSpPr>
          <p:nvPr/>
        </p:nvSpPr>
        <p:spPr bwMode="auto">
          <a:xfrm>
            <a:off x="1285875" y="142875"/>
            <a:ext cx="735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               </a:t>
            </a:r>
            <a:endParaRPr lang="es-ES" sz="4400" b="1" i="1">
              <a:solidFill>
                <a:srgbClr val="FFCC00"/>
              </a:solidFill>
            </a:endParaRPr>
          </a:p>
        </p:txBody>
      </p:sp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286125"/>
            <a:ext cx="6286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3"/>
            <a:ext cx="9144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6500813"/>
            <a:ext cx="5286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7114" name="10 CuadroTexto"/>
          <p:cNvSpPr txBox="1">
            <a:spLocks noChangeArrowheads="1"/>
          </p:cNvSpPr>
          <p:nvPr/>
        </p:nvSpPr>
        <p:spPr bwMode="auto">
          <a:xfrm>
            <a:off x="2357438" y="285750"/>
            <a:ext cx="6786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 i="1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 Prasugrel y Ticagrelor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54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50" y="1428750"/>
            <a:ext cx="8572500" cy="4929188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s-ES" sz="2000" b="1" dirty="0" smtClean="0"/>
              <a:t>En la actualidad no debemos guiar terapias por estudios genéticos o test de función </a:t>
            </a:r>
            <a:r>
              <a:rPr lang="es-ES" sz="2000" b="1" dirty="0" err="1" smtClean="0"/>
              <a:t>plaquetar</a:t>
            </a:r>
            <a:endParaRPr lang="es-ES" sz="2000" b="1" dirty="0" smtClean="0"/>
          </a:p>
          <a:p>
            <a:pPr eaLnBrk="1" hangingPunct="1">
              <a:buFontTx/>
              <a:buNone/>
              <a:defRPr/>
            </a:pPr>
            <a:endParaRPr lang="es-ES" sz="2000" b="1" dirty="0" smtClean="0"/>
          </a:p>
          <a:p>
            <a:pPr eaLnBrk="1" hangingPunct="1">
              <a:buFontTx/>
              <a:buNone/>
              <a:defRPr/>
            </a:pPr>
            <a:r>
              <a:rPr lang="es-ES" sz="2000" b="1" dirty="0" smtClean="0"/>
              <a:t>-     El genotipo  tiene valor en situaciones de SCA y PCI</a:t>
            </a:r>
          </a:p>
          <a:p>
            <a:pPr eaLnBrk="1" hangingPunct="1">
              <a:buFontTx/>
              <a:buChar char="-"/>
              <a:defRPr/>
            </a:pPr>
            <a:endParaRPr lang="es-ES" sz="2000" b="1" dirty="0" smtClean="0"/>
          </a:p>
          <a:p>
            <a:pPr eaLnBrk="1" hangingPunct="1">
              <a:buFontTx/>
              <a:buChar char="-"/>
              <a:defRPr/>
            </a:pPr>
            <a:r>
              <a:rPr lang="es-ES" sz="2000" b="1" dirty="0" smtClean="0"/>
              <a:t>El </a:t>
            </a:r>
            <a:r>
              <a:rPr lang="es-ES" sz="2000" b="1" dirty="0" err="1" smtClean="0"/>
              <a:t>Clopidogrel</a:t>
            </a:r>
            <a:r>
              <a:rPr lang="es-ES" sz="2000" b="1" dirty="0" smtClean="0"/>
              <a:t> no parece probable que desaparezca a medio plazo</a:t>
            </a:r>
          </a:p>
          <a:p>
            <a:pPr eaLnBrk="1" hangingPunct="1">
              <a:buFontTx/>
              <a:buChar char="-"/>
              <a:defRPr/>
            </a:pPr>
            <a:endParaRPr lang="es-ES" sz="2000" b="1" dirty="0" smtClean="0"/>
          </a:p>
          <a:p>
            <a:pPr eaLnBrk="1" hangingPunct="1">
              <a:buFontTx/>
              <a:buChar char="-"/>
              <a:defRPr/>
            </a:pPr>
            <a:r>
              <a:rPr lang="es-ES" sz="2000" b="1" dirty="0" smtClean="0"/>
              <a:t>Utilizaremos “</a:t>
            </a:r>
            <a:r>
              <a:rPr lang="es-ES" sz="2000" b="1" dirty="0" err="1" smtClean="0"/>
              <a:t>Prasugrel</a:t>
            </a:r>
            <a:r>
              <a:rPr lang="es-ES" sz="2000" b="1" dirty="0" smtClean="0"/>
              <a:t>” </a:t>
            </a:r>
            <a:r>
              <a:rPr lang="es-ES" sz="2400" b="1" dirty="0" smtClean="0"/>
              <a:t>*</a:t>
            </a:r>
            <a:r>
              <a:rPr lang="es-ES" sz="2000" b="1" dirty="0" smtClean="0"/>
              <a:t>en determinados subgrupos de riesgo</a:t>
            </a:r>
          </a:p>
          <a:p>
            <a:pPr eaLnBrk="1" hangingPunct="1">
              <a:buFontTx/>
              <a:buNone/>
              <a:defRPr/>
            </a:pPr>
            <a:r>
              <a:rPr lang="es-ES" sz="2000" b="1" dirty="0" smtClean="0"/>
              <a:t>     Valorar el beneficio neto es lo mas importante.</a:t>
            </a:r>
          </a:p>
          <a:p>
            <a:pPr eaLnBrk="1" hangingPunct="1">
              <a:buFontTx/>
              <a:buNone/>
              <a:defRPr/>
            </a:pPr>
            <a:endParaRPr lang="es-ES" sz="2000" b="1" dirty="0" smtClean="0"/>
          </a:p>
          <a:p>
            <a:pPr eaLnBrk="1" hangingPunct="1">
              <a:buFontTx/>
              <a:buChar char="-"/>
              <a:defRPr/>
            </a:pPr>
            <a:r>
              <a:rPr lang="es-ES" sz="2000" b="1" dirty="0" smtClean="0"/>
              <a:t>Tendremos que medir el coste eficacia de identificar “no respondedores” y de introducir nuevos </a:t>
            </a:r>
            <a:r>
              <a:rPr lang="es-ES" sz="2000" b="1" dirty="0" err="1" smtClean="0"/>
              <a:t>farmacos</a:t>
            </a:r>
            <a:endParaRPr lang="es-ES" sz="2000" b="1" dirty="0" smtClean="0"/>
          </a:p>
          <a:p>
            <a:pPr eaLnBrk="1" hangingPunct="1">
              <a:buFontTx/>
              <a:buChar char="-"/>
              <a:defRPr/>
            </a:pPr>
            <a:endParaRPr lang="es-ES" sz="2000" b="1" dirty="0" smtClean="0"/>
          </a:p>
          <a:p>
            <a:pPr eaLnBrk="1" hangingPunct="1">
              <a:buFontTx/>
              <a:buChar char="-"/>
              <a:defRPr/>
            </a:pPr>
            <a:r>
              <a:rPr lang="es-ES" sz="2000" b="1" dirty="0" smtClean="0"/>
              <a:t>Utilizaremos las </a:t>
            </a:r>
            <a:r>
              <a:rPr lang="es-ES" sz="2000" b="1" dirty="0" err="1" smtClean="0"/>
              <a:t>Guias</a:t>
            </a:r>
            <a:endParaRPr lang="es-ES" sz="2000" b="1" dirty="0" smtClean="0"/>
          </a:p>
          <a:p>
            <a:pPr eaLnBrk="1" hangingPunct="1">
              <a:buFontTx/>
              <a:buNone/>
              <a:defRPr/>
            </a:pPr>
            <a:r>
              <a:rPr lang="es-ES" sz="2000" b="1" dirty="0" smtClean="0"/>
              <a:t>                                                                              * </a:t>
            </a:r>
            <a:r>
              <a:rPr lang="es-ES" sz="1600" b="1" i="1" dirty="0" smtClean="0"/>
              <a:t>Aprobado en la Actualidad</a:t>
            </a:r>
            <a:endParaRPr lang="es-ES" sz="2000" b="1" i="1" dirty="0" smtClean="0"/>
          </a:p>
          <a:p>
            <a:pPr eaLnBrk="1" hangingPunct="1">
              <a:buFontTx/>
              <a:buChar char="-"/>
              <a:defRPr/>
            </a:pPr>
            <a:endParaRPr lang="es-ES" sz="4400" b="1" i="1" dirty="0" smtClean="0"/>
          </a:p>
        </p:txBody>
      </p:sp>
      <p:sp>
        <p:nvSpPr>
          <p:cNvPr id="105477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>
              <a:defRPr/>
            </a:pPr>
            <a:r>
              <a:rPr lang="es-ES" i="1" smtClean="0"/>
              <a:t>¿Qué hacemos?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64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s-ES" sz="4400" b="1" i="1" smtClean="0"/>
          </a:p>
        </p:txBody>
      </p:sp>
      <p:sp>
        <p:nvSpPr>
          <p:cNvPr id="106501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>
              <a:defRPr/>
            </a:pPr>
            <a:r>
              <a:rPr lang="es-ES" i="1" smtClean="0"/>
              <a:t>IIB-IIIA</a:t>
            </a: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6 Rectángulo"/>
          <p:cNvSpPr/>
          <p:nvPr/>
        </p:nvSpPr>
        <p:spPr>
          <a:xfrm>
            <a:off x="2143125" y="4572000"/>
            <a:ext cx="7000875" cy="2286000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9159" name="7 CuadroTexto"/>
          <p:cNvSpPr txBox="1">
            <a:spLocks noChangeArrowheads="1"/>
          </p:cNvSpPr>
          <p:nvPr/>
        </p:nvSpPr>
        <p:spPr bwMode="auto">
          <a:xfrm>
            <a:off x="2786063" y="5429250"/>
            <a:ext cx="2928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i="1">
                <a:solidFill>
                  <a:schemeClr val="accent2"/>
                </a:solidFill>
              </a:rPr>
              <a:t>Estudio ISAR-REACT 2</a:t>
            </a:r>
          </a:p>
        </p:txBody>
      </p:sp>
      <p:sp>
        <p:nvSpPr>
          <p:cNvPr id="49160" name="8 CuadroTexto"/>
          <p:cNvSpPr txBox="1">
            <a:spLocks noChangeArrowheads="1"/>
          </p:cNvSpPr>
          <p:nvPr/>
        </p:nvSpPr>
        <p:spPr bwMode="auto">
          <a:xfrm>
            <a:off x="2286000" y="6357938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i="1">
                <a:solidFill>
                  <a:schemeClr val="accent2"/>
                </a:solidFill>
              </a:rPr>
              <a:t>          </a:t>
            </a:r>
            <a:r>
              <a:rPr lang="es-ES" sz="2000" b="1" i="1">
                <a:solidFill>
                  <a:schemeClr val="accent2"/>
                </a:solidFill>
              </a:rPr>
              <a:t>Estudio EARLY-ACS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1143000"/>
            <a:ext cx="5429250" cy="5000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i="1" dirty="0"/>
              <a:t>SCASEST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143000"/>
            <a:ext cx="442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9163" name="10 CuadroTexto"/>
          <p:cNvSpPr txBox="1">
            <a:spLocks noChangeArrowheads="1"/>
          </p:cNvSpPr>
          <p:nvPr/>
        </p:nvSpPr>
        <p:spPr bwMode="auto">
          <a:xfrm>
            <a:off x="5929313" y="1500188"/>
            <a:ext cx="321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i="1"/>
              <a:t>EHJ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5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endParaRPr lang="es-ES" sz="4400" b="1" i="1" smtClean="0"/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107156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>
              <a:defRPr/>
            </a:pPr>
            <a:r>
              <a:rPr lang="es-ES" i="1" smtClean="0"/>
              <a:t>IIB-IIIA</a:t>
            </a:r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7 Rectángulo"/>
          <p:cNvSpPr/>
          <p:nvPr/>
        </p:nvSpPr>
        <p:spPr>
          <a:xfrm>
            <a:off x="0" y="3429000"/>
            <a:ext cx="9144000" cy="192881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88"/>
            <a:ext cx="47863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1428750"/>
            <a:ext cx="4357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1" name="10 Rectángulo"/>
          <p:cNvSpPr/>
          <p:nvPr/>
        </p:nvSpPr>
        <p:spPr>
          <a:xfrm>
            <a:off x="0" y="1143000"/>
            <a:ext cx="4286250" cy="3571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i="1" dirty="0"/>
              <a:t>SCACEST</a:t>
            </a:r>
          </a:p>
        </p:txBody>
      </p:sp>
      <p:sp>
        <p:nvSpPr>
          <p:cNvPr id="50187" name="11 CuadroTexto"/>
          <p:cNvSpPr txBox="1">
            <a:spLocks noChangeArrowheads="1"/>
          </p:cNvSpPr>
          <p:nvPr/>
        </p:nvSpPr>
        <p:spPr bwMode="auto">
          <a:xfrm>
            <a:off x="285750" y="4857750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chemeClr val="accent2"/>
                </a:solidFill>
              </a:rPr>
              <a:t>        FINESSE    ON TIME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6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5750" y="1214438"/>
            <a:ext cx="8229600" cy="4525962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endParaRPr lang="es-ES" sz="2000" b="1" smtClean="0"/>
          </a:p>
          <a:p>
            <a:pPr eaLnBrk="1" hangingPunct="1">
              <a:buFontTx/>
              <a:buChar char="-"/>
              <a:defRPr/>
            </a:pPr>
            <a:endParaRPr lang="es-ES" sz="4400" b="1" i="1" smtClean="0"/>
          </a:p>
        </p:txBody>
      </p:sp>
      <p:sp>
        <p:nvSpPr>
          <p:cNvPr id="114693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>
              <a:defRPr/>
            </a:pPr>
            <a:r>
              <a:rPr lang="es-ES" i="1" dirty="0" smtClean="0"/>
              <a:t>El Tercer Fármaco</a:t>
            </a: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14438"/>
            <a:ext cx="4000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6 Rectángulo"/>
          <p:cNvSpPr/>
          <p:nvPr/>
        </p:nvSpPr>
        <p:spPr>
          <a:xfrm>
            <a:off x="214313" y="3071813"/>
            <a:ext cx="1357312" cy="8572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5643563"/>
            <a:ext cx="471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223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214438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11 CuadroTexto"/>
          <p:cNvSpPr txBox="1">
            <a:spLocks noChangeArrowheads="1"/>
          </p:cNvSpPr>
          <p:nvPr/>
        </p:nvSpPr>
        <p:spPr bwMode="auto">
          <a:xfrm>
            <a:off x="4429125" y="63579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chemeClr val="bg1"/>
                </a:solidFill>
              </a:rPr>
              <a:t>Rivaxobaran Fase III en SCA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857750" y="1214438"/>
            <a:ext cx="1500188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000625"/>
            <a:ext cx="363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816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5357813"/>
            <a:ext cx="36433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816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4214813"/>
            <a:ext cx="4505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8160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0" y="4643438"/>
            <a:ext cx="2314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2239" name="18 CuadroTexto"/>
          <p:cNvSpPr txBox="1">
            <a:spLocks noChangeArrowheads="1"/>
          </p:cNvSpPr>
          <p:nvPr/>
        </p:nvSpPr>
        <p:spPr bwMode="auto">
          <a:xfrm>
            <a:off x="4714875" y="3857625"/>
            <a:ext cx="4071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</a:rPr>
              <a:t>      SCH 530348 -Vorapaxar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572375" y="4214813"/>
            <a:ext cx="121443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b="1" dirty="0"/>
              <a:t>TRA-PC</a:t>
            </a:r>
            <a:r>
              <a:rPr lang="es-ES" sz="1800" dirty="0"/>
              <a:t>I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286248" y="1214422"/>
            <a:ext cx="89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>
                <a:solidFill>
                  <a:srgbClr val="FFFF00"/>
                </a:solidFill>
              </a:rPr>
              <a:t>Atopaxar</a:t>
            </a:r>
            <a:endParaRPr lang="es-ES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000125"/>
          </a:xfrm>
        </p:spPr>
        <p:txBody>
          <a:bodyPr/>
          <a:lstStyle/>
          <a:p>
            <a:pPr>
              <a:defRPr/>
            </a:pPr>
            <a:r>
              <a:rPr lang="es-ES" sz="4400" i="1" dirty="0" smtClean="0"/>
              <a:t>Resultados</a:t>
            </a:r>
            <a:endParaRPr lang="es-ES" sz="4400" i="1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357313"/>
            <a:ext cx="42862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357313"/>
            <a:ext cx="4429125" cy="5357812"/>
          </a:xfrm>
          <a:noFill/>
        </p:spPr>
      </p:pic>
      <p:sp>
        <p:nvSpPr>
          <p:cNvPr id="15365" name="5 CuadroTexto"/>
          <p:cNvSpPr txBox="1">
            <a:spLocks noChangeArrowheads="1"/>
          </p:cNvSpPr>
          <p:nvPr/>
        </p:nvSpPr>
        <p:spPr bwMode="auto">
          <a:xfrm>
            <a:off x="0" y="6357938"/>
            <a:ext cx="535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i="1"/>
              <a:t>     Realizados en 83.9%-68.6% posisitivos </a:t>
            </a:r>
          </a:p>
        </p:txBody>
      </p:sp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1071563" y="235743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i="1" dirty="0" smtClean="0">
                <a:solidFill>
                  <a:srgbClr val="FF0000"/>
                </a:solidFill>
              </a:rPr>
              <a:t>41.0</a:t>
            </a:r>
            <a:r>
              <a:rPr lang="es-ES" sz="1800" b="1" i="1" dirty="0">
                <a:solidFill>
                  <a:srgbClr val="FF0000"/>
                </a:solidFill>
              </a:rPr>
              <a:t>%                                 35% </a:t>
            </a:r>
          </a:p>
          <a:p>
            <a:r>
              <a:rPr lang="es-ES" sz="1800" b="1" i="1" dirty="0">
                <a:solidFill>
                  <a:srgbClr val="FF0000"/>
                </a:solidFill>
              </a:rPr>
              <a:t>                   OR 1.28 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1428750" y="2714625"/>
            <a:ext cx="7143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3857625" y="2786063"/>
            <a:ext cx="4603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369" name="9 CuadroTexto"/>
          <p:cNvSpPr txBox="1">
            <a:spLocks noChangeArrowheads="1"/>
          </p:cNvSpPr>
          <p:nvPr/>
        </p:nvSpPr>
        <p:spPr bwMode="auto">
          <a:xfrm>
            <a:off x="928688" y="2000250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/>
              <a:t> Enfermedad Obstructiva Coronaria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285992"/>
            <a:ext cx="22860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14"/>
          <p:cNvSpPr>
            <a:spLocks noChangeShapeType="1"/>
          </p:cNvSpPr>
          <p:nvPr/>
        </p:nvSpPr>
        <p:spPr bwMode="auto">
          <a:xfrm>
            <a:off x="4557713" y="1370013"/>
            <a:ext cx="0" cy="156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2411413" y="4195763"/>
            <a:ext cx="26987" cy="414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3924300" y="4195763"/>
            <a:ext cx="38100" cy="414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5435600" y="4195763"/>
            <a:ext cx="254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6934200" y="4195763"/>
            <a:ext cx="14288" cy="414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648200" y="4610100"/>
            <a:ext cx="0" cy="128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6" name="Text Box 15"/>
          <p:cNvSpPr txBox="1">
            <a:spLocks noChangeArrowheads="1"/>
          </p:cNvSpPr>
          <p:nvPr/>
        </p:nvSpPr>
        <p:spPr bwMode="auto">
          <a:xfrm>
            <a:off x="2670175" y="1357313"/>
            <a:ext cx="3808413" cy="769937"/>
          </a:xfrm>
          <a:prstGeom prst="rect">
            <a:avLst/>
          </a:prstGeom>
          <a:gradFill rotWithShape="0">
            <a:gsLst>
              <a:gs pos="0">
                <a:srgbClr val="1F0010"/>
              </a:gs>
              <a:gs pos="50000">
                <a:srgbClr val="CC0066"/>
              </a:gs>
              <a:gs pos="100000">
                <a:srgbClr val="1F001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Subjects with ACS</a:t>
            </a:r>
          </a:p>
          <a:p>
            <a:r>
              <a:rPr lang="en-US" sz="2000">
                <a:solidFill>
                  <a:srgbClr val="FFFFFF"/>
                </a:solidFill>
              </a:rPr>
              <a:t>(Unstable angina or NSTEMI)</a:t>
            </a:r>
          </a:p>
        </p:txBody>
      </p:sp>
      <p:sp>
        <p:nvSpPr>
          <p:cNvPr id="53257" name="Line 16"/>
          <p:cNvSpPr>
            <a:spLocks noChangeShapeType="1"/>
          </p:cNvSpPr>
          <p:nvPr/>
        </p:nvSpPr>
        <p:spPr bwMode="auto">
          <a:xfrm flipH="1">
            <a:off x="2438400" y="29337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8" name="Line 17"/>
          <p:cNvSpPr>
            <a:spLocks noChangeShapeType="1"/>
          </p:cNvSpPr>
          <p:nvPr/>
        </p:nvSpPr>
        <p:spPr bwMode="auto">
          <a:xfrm>
            <a:off x="2438400" y="29337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59" name="Line 18"/>
          <p:cNvSpPr>
            <a:spLocks noChangeShapeType="1"/>
          </p:cNvSpPr>
          <p:nvPr/>
        </p:nvSpPr>
        <p:spPr bwMode="auto">
          <a:xfrm>
            <a:off x="5334000" y="29337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1600200" y="4813300"/>
            <a:ext cx="60960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CDC8C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Arial" charset="0"/>
              </a:rPr>
              <a:t>12 Weeks Active Treatment, 4 Weeks Follow-Up</a:t>
            </a:r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2162175" y="2130425"/>
            <a:ext cx="5045075" cy="338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CDC8C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Randomization within 72 hours of symptom onset</a:t>
            </a:r>
          </a:p>
        </p:txBody>
      </p:sp>
      <p:sp>
        <p:nvSpPr>
          <p:cNvPr id="192543" name="Text Box 31"/>
          <p:cNvSpPr txBox="1">
            <a:spLocks noChangeArrowheads="1"/>
          </p:cNvSpPr>
          <p:nvPr/>
        </p:nvSpPr>
        <p:spPr bwMode="auto">
          <a:xfrm>
            <a:off x="3200400" y="3241675"/>
            <a:ext cx="1371600" cy="101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8C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Atopaxar</a:t>
            </a:r>
            <a:endParaRPr lang="en-US" sz="1800" dirty="0">
              <a:latin typeface="Arial" charset="0"/>
            </a:endParaRPr>
          </a:p>
          <a:p>
            <a:pPr>
              <a:defRPr/>
            </a:pPr>
            <a:r>
              <a:rPr lang="en-US" sz="1800" dirty="0">
                <a:latin typeface="Arial" charset="0"/>
              </a:rPr>
              <a:t>400mg LD,</a:t>
            </a:r>
          </a:p>
          <a:p>
            <a:pPr>
              <a:defRPr/>
            </a:pPr>
            <a:r>
              <a:rPr lang="en-US" sz="1800" dirty="0">
                <a:latin typeface="Arial" charset="0"/>
              </a:rPr>
              <a:t>50mg QD</a:t>
            </a:r>
          </a:p>
          <a:p>
            <a:pPr>
              <a:defRPr/>
            </a:pPr>
            <a:r>
              <a:rPr lang="en-US" sz="600" dirty="0">
                <a:latin typeface="Arial" charset="0"/>
              </a:rPr>
              <a:t> </a:t>
            </a:r>
          </a:p>
        </p:txBody>
      </p:sp>
      <p:sp>
        <p:nvSpPr>
          <p:cNvPr id="53263" name="Text Box 38"/>
          <p:cNvSpPr txBox="1">
            <a:spLocks noChangeArrowheads="1"/>
          </p:cNvSpPr>
          <p:nvPr/>
        </p:nvSpPr>
        <p:spPr bwMode="auto">
          <a:xfrm>
            <a:off x="1343025" y="1474788"/>
            <a:ext cx="8921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bg1"/>
                </a:solidFill>
              </a:rPr>
              <a:t>n</a:t>
            </a:r>
            <a:r>
              <a:rPr lang="en-US" sz="1800">
                <a:solidFill>
                  <a:schemeClr val="bg1"/>
                </a:solidFill>
              </a:rPr>
              <a:t> = 603</a:t>
            </a:r>
          </a:p>
        </p:txBody>
      </p:sp>
      <p:sp>
        <p:nvSpPr>
          <p:cNvPr id="192545" name="Text Box 33"/>
          <p:cNvSpPr txBox="1">
            <a:spLocks noChangeArrowheads="1"/>
          </p:cNvSpPr>
          <p:nvPr/>
        </p:nvSpPr>
        <p:spPr bwMode="auto">
          <a:xfrm>
            <a:off x="6227763" y="3225800"/>
            <a:ext cx="1371600" cy="10144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8C2"/>
            </a:outerShdw>
          </a:effec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en-US" sz="1800" dirty="0" err="1">
                <a:latin typeface="Arial" charset="0"/>
              </a:rPr>
              <a:t>Atopaxar</a:t>
            </a:r>
            <a:endParaRPr lang="en-US" sz="1800" dirty="0">
              <a:latin typeface="Arial" charset="0"/>
            </a:endParaRPr>
          </a:p>
          <a:p>
            <a:pPr>
              <a:defRPr/>
            </a:pPr>
            <a:r>
              <a:rPr lang="en-US" sz="1800" dirty="0">
                <a:latin typeface="Arial" charset="0"/>
              </a:rPr>
              <a:t>400mg LD,</a:t>
            </a:r>
          </a:p>
          <a:p>
            <a:pPr>
              <a:defRPr/>
            </a:pPr>
            <a:r>
              <a:rPr lang="en-US" sz="1800" dirty="0">
                <a:latin typeface="Arial" charset="0"/>
              </a:rPr>
              <a:t>200mg QD</a:t>
            </a:r>
            <a:endParaRPr lang="en-US" sz="600" dirty="0">
              <a:latin typeface="Arial" charset="0"/>
            </a:endParaRPr>
          </a:p>
          <a:p>
            <a:pPr>
              <a:defRPr/>
            </a:pPr>
            <a:endParaRPr lang="en-US" sz="600" dirty="0">
              <a:latin typeface="Arial" charset="0"/>
            </a:endParaRP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4716463" y="3225800"/>
            <a:ext cx="1371600" cy="10144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8C2"/>
            </a:outerShdw>
          </a:effec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en-US" sz="1800" dirty="0" err="1">
                <a:latin typeface="Arial" charset="0"/>
              </a:rPr>
              <a:t>Atopaxar</a:t>
            </a:r>
            <a:endParaRPr lang="en-US" sz="1800" dirty="0">
              <a:latin typeface="Arial" charset="0"/>
            </a:endParaRPr>
          </a:p>
          <a:p>
            <a:pPr>
              <a:defRPr/>
            </a:pPr>
            <a:r>
              <a:rPr lang="en-US" sz="1800" dirty="0">
                <a:latin typeface="Arial" charset="0"/>
              </a:rPr>
              <a:t>400mg LD,</a:t>
            </a:r>
          </a:p>
          <a:p>
            <a:pPr>
              <a:defRPr/>
            </a:pPr>
            <a:r>
              <a:rPr lang="en-US" sz="1800" dirty="0">
                <a:latin typeface="Arial" charset="0"/>
              </a:rPr>
              <a:t>100mg QD</a:t>
            </a:r>
          </a:p>
          <a:p>
            <a:pPr>
              <a:defRPr/>
            </a:pPr>
            <a:endParaRPr lang="en-US" sz="600" dirty="0">
              <a:latin typeface="Arial" charset="0"/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886200" y="29337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267" name="Line 18"/>
          <p:cNvSpPr>
            <a:spLocks noChangeShapeType="1"/>
          </p:cNvSpPr>
          <p:nvPr/>
        </p:nvSpPr>
        <p:spPr bwMode="auto">
          <a:xfrm>
            <a:off x="6934200" y="29337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" name="Rectangle 125"/>
          <p:cNvSpPr>
            <a:spLocks noChangeArrowheads="1"/>
          </p:cNvSpPr>
          <p:nvPr/>
        </p:nvSpPr>
        <p:spPr bwMode="auto">
          <a:xfrm>
            <a:off x="7169150" y="2552700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Randomize </a:t>
            </a:r>
          </a:p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1:1:1:1</a:t>
            </a:r>
          </a:p>
        </p:txBody>
      </p:sp>
      <p:sp>
        <p:nvSpPr>
          <p:cNvPr id="16" name="Rectangle 121"/>
          <p:cNvSpPr>
            <a:spLocks noChangeArrowheads="1"/>
          </p:cNvSpPr>
          <p:nvPr/>
        </p:nvSpPr>
        <p:spPr bwMode="auto">
          <a:xfrm>
            <a:off x="381000" y="2871788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Double-blind</a:t>
            </a:r>
          </a:p>
        </p:txBody>
      </p:sp>
      <p:sp>
        <p:nvSpPr>
          <p:cNvPr id="53270" name="Text Box 15"/>
          <p:cNvSpPr txBox="1">
            <a:spLocks noChangeArrowheads="1"/>
          </p:cNvSpPr>
          <p:nvPr/>
        </p:nvSpPr>
        <p:spPr bwMode="auto">
          <a:xfrm>
            <a:off x="1763713" y="5491163"/>
            <a:ext cx="5721350" cy="720725"/>
          </a:xfrm>
          <a:prstGeom prst="rect">
            <a:avLst/>
          </a:prstGeom>
          <a:gradFill rotWithShape="0">
            <a:gsLst>
              <a:gs pos="0">
                <a:srgbClr val="1F0010"/>
              </a:gs>
              <a:gs pos="50000">
                <a:srgbClr val="CC0066"/>
              </a:gs>
              <a:gs pos="100000">
                <a:srgbClr val="1F001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Primary Endpoint: </a:t>
            </a:r>
          </a:p>
          <a:p>
            <a:r>
              <a:rPr lang="en-US" sz="2000">
                <a:solidFill>
                  <a:srgbClr val="FFFFFF"/>
                </a:solidFill>
              </a:rPr>
              <a:t>Major bleeding (CURE) at 12 weeks</a:t>
            </a:r>
          </a:p>
        </p:txBody>
      </p:sp>
      <p:sp>
        <p:nvSpPr>
          <p:cNvPr id="53271" name="Line 16"/>
          <p:cNvSpPr>
            <a:spLocks noChangeShapeType="1"/>
          </p:cNvSpPr>
          <p:nvPr/>
        </p:nvSpPr>
        <p:spPr bwMode="auto">
          <a:xfrm flipH="1">
            <a:off x="2438400" y="46101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63713" y="3246438"/>
            <a:ext cx="1371600" cy="1016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DC8C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800" dirty="0">
                <a:latin typeface="Arial" charset="0"/>
              </a:rPr>
              <a:t>Placebo</a:t>
            </a:r>
          </a:p>
          <a:p>
            <a:pPr>
              <a:defRPr/>
            </a:pPr>
            <a:r>
              <a:rPr lang="en-US" sz="1800" dirty="0">
                <a:latin typeface="Arial" charset="0"/>
              </a:rPr>
              <a:t>QD</a:t>
            </a:r>
            <a:endParaRPr lang="en-US" sz="600" dirty="0">
              <a:latin typeface="Arial" charset="0"/>
            </a:endParaRPr>
          </a:p>
          <a:p>
            <a:pPr>
              <a:defRPr/>
            </a:pPr>
            <a:endParaRPr lang="en-US" sz="400" dirty="0">
              <a:latin typeface="Arial" charset="0"/>
            </a:endParaRPr>
          </a:p>
          <a:p>
            <a:pPr>
              <a:defRPr/>
            </a:pPr>
            <a:endParaRPr lang="en-US" sz="400" dirty="0">
              <a:latin typeface="Arial" charset="0"/>
            </a:endParaRPr>
          </a:p>
          <a:p>
            <a:pPr>
              <a:defRPr/>
            </a:pPr>
            <a:r>
              <a:rPr lang="en-US" sz="600" dirty="0">
                <a:latin typeface="Arial" charset="0"/>
              </a:rPr>
              <a:t> </a:t>
            </a:r>
          </a:p>
        </p:txBody>
      </p:sp>
      <p:sp>
        <p:nvSpPr>
          <p:cNvPr id="53273" name="25 CuadroTexto"/>
          <p:cNvSpPr txBox="1">
            <a:spLocks noChangeArrowheads="1"/>
          </p:cNvSpPr>
          <p:nvPr/>
        </p:nvSpPr>
        <p:spPr bwMode="auto">
          <a:xfrm>
            <a:off x="1143000" y="285750"/>
            <a:ext cx="707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                    </a:t>
            </a:r>
            <a:r>
              <a:rPr lang="es-ES" sz="2800" b="1" i="1">
                <a:solidFill>
                  <a:srgbClr val="FFCC00"/>
                </a:solidFill>
              </a:rPr>
              <a:t>Estudio LANCELOT-ACS</a:t>
            </a:r>
            <a:endParaRPr lang="es-ES" sz="4000" b="1" i="1">
              <a:solidFill>
                <a:srgbClr val="FFCC00"/>
              </a:solidFill>
            </a:endParaRPr>
          </a:p>
        </p:txBody>
      </p:sp>
      <p:sp>
        <p:nvSpPr>
          <p:cNvPr id="53274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75" name="27 CuadroTexto"/>
          <p:cNvSpPr txBox="1">
            <a:spLocks noChangeArrowheads="1"/>
          </p:cNvSpPr>
          <p:nvPr/>
        </p:nvSpPr>
        <p:spPr bwMode="auto">
          <a:xfrm>
            <a:off x="5572125" y="6357938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chemeClr val="bg1"/>
                </a:solidFill>
              </a:rPr>
              <a:t>                      ESC 2010   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2643188" y="214313"/>
            <a:ext cx="4143375" cy="71437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hart 3"/>
          <p:cNvGraphicFramePr>
            <a:graphicFrameLocks/>
          </p:cNvGraphicFramePr>
          <p:nvPr/>
        </p:nvGraphicFramePr>
        <p:xfrm>
          <a:off x="342900" y="1085850"/>
          <a:ext cx="8248650" cy="5067300"/>
        </p:xfrm>
        <a:graphic>
          <a:graphicData uri="http://schemas.openxmlformats.org/presentationml/2006/ole">
            <p:oleObj spid="_x0000_s1026" r:id="rId4" imgW="8248603" imgH="5066215" progId="Excel.Sheet.8">
              <p:embed/>
            </p:oleObj>
          </a:graphicData>
        </a:graphic>
      </p:graphicFrame>
      <p:sp>
        <p:nvSpPr>
          <p:cNvPr id="1027" name="Line 9"/>
          <p:cNvSpPr>
            <a:spLocks noChangeShapeType="1"/>
          </p:cNvSpPr>
          <p:nvPr/>
        </p:nvSpPr>
        <p:spPr bwMode="auto">
          <a:xfrm flipH="1">
            <a:off x="4040188" y="1335088"/>
            <a:ext cx="3175" cy="391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895475" y="250825"/>
            <a:ext cx="5033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Arial" pitchFamily="34" charset="0"/>
              </a:rPr>
              <a:t>      Incidencia de sangrado CURE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4029075" y="6110288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19"/>
                </a:solidFill>
                <a:latin typeface="Arial" pitchFamily="34" charset="0"/>
              </a:rPr>
              <a:t>RR 0.60 (0.11-3.00)</a:t>
            </a:r>
          </a:p>
          <a:p>
            <a:r>
              <a:rPr lang="en-US" sz="1400" b="1">
                <a:solidFill>
                  <a:srgbClr val="FFFF19"/>
                </a:solidFill>
                <a:latin typeface="Arial" pitchFamily="34" charset="0"/>
              </a:rPr>
              <a:t>P = 0.62</a:t>
            </a: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5715000" y="6113463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19"/>
                </a:solidFill>
                <a:latin typeface="Arial" pitchFamily="34" charset="0"/>
              </a:rPr>
              <a:t>RR 2.65 (0.78-10.3)</a:t>
            </a:r>
          </a:p>
          <a:p>
            <a:r>
              <a:rPr lang="en-US" sz="1400" b="1">
                <a:solidFill>
                  <a:srgbClr val="FFFF19"/>
                </a:solidFill>
                <a:latin typeface="Arial" pitchFamily="34" charset="0"/>
              </a:rPr>
              <a:t>P = 0.13</a:t>
            </a: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7472363" y="6113463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19"/>
                </a:solidFill>
                <a:latin typeface="Arial" pitchFamily="34" charset="0"/>
              </a:rPr>
              <a:t>RR 0.95 (0.18-5.04)</a:t>
            </a:r>
          </a:p>
          <a:p>
            <a:r>
              <a:rPr lang="en-US" sz="1400" b="1">
                <a:solidFill>
                  <a:srgbClr val="FFFF19"/>
                </a:solidFill>
                <a:latin typeface="Arial" pitchFamily="34" charset="0"/>
              </a:rPr>
              <a:t>P = 0.99</a:t>
            </a: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2381250" y="6110288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19"/>
                </a:solidFill>
                <a:latin typeface="Arial" pitchFamily="34" charset="0"/>
              </a:rPr>
              <a:t>RR 1.42 (0.44-4.8)</a:t>
            </a:r>
          </a:p>
          <a:p>
            <a:r>
              <a:rPr lang="en-US" sz="1400" b="1">
                <a:solidFill>
                  <a:srgbClr val="FFFF19"/>
                </a:solidFill>
                <a:latin typeface="Arial" pitchFamily="34" charset="0"/>
              </a:rPr>
              <a:t>P = 0.63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8575" y="6137275"/>
            <a:ext cx="2160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19"/>
                </a:solidFill>
                <a:latin typeface="Arial" pitchFamily="34" charset="0"/>
              </a:rPr>
              <a:t>Relative Risk (95% CI) vs. placebo</a:t>
            </a:r>
          </a:p>
        </p:txBody>
      </p:sp>
      <p:sp>
        <p:nvSpPr>
          <p:cNvPr id="1034" name="TextBox 14"/>
          <p:cNvSpPr txBox="1">
            <a:spLocks noChangeArrowheads="1"/>
          </p:cNvSpPr>
          <p:nvPr/>
        </p:nvSpPr>
        <p:spPr bwMode="auto">
          <a:xfrm>
            <a:off x="6858000" y="2011363"/>
            <a:ext cx="1901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</a:rPr>
              <a:t>P trend = 0.81</a:t>
            </a:r>
          </a:p>
        </p:txBody>
      </p:sp>
      <p:sp>
        <p:nvSpPr>
          <p:cNvPr id="1035" name="TextBox 10"/>
          <p:cNvSpPr txBox="1">
            <a:spLocks noChangeArrowheads="1"/>
          </p:cNvSpPr>
          <p:nvPr/>
        </p:nvSpPr>
        <p:spPr bwMode="auto">
          <a:xfrm>
            <a:off x="1311275" y="5668963"/>
            <a:ext cx="938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</a:rPr>
              <a:t>n=138</a:t>
            </a:r>
          </a:p>
        </p:txBody>
      </p:sp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2824163" y="5851525"/>
            <a:ext cx="938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</a:rPr>
              <a:t>n=455</a:t>
            </a:r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4311650" y="5668963"/>
            <a:ext cx="938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</a:rPr>
              <a:t>n=153</a:t>
            </a: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5827713" y="5668963"/>
            <a:ext cx="9382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</a:rPr>
              <a:t>n=156</a:t>
            </a:r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7367588" y="5668963"/>
            <a:ext cx="9382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</a:rPr>
              <a:t>n=146</a:t>
            </a:r>
          </a:p>
        </p:txBody>
      </p:sp>
      <p:sp>
        <p:nvSpPr>
          <p:cNvPr id="1040" name="TextBox 16"/>
          <p:cNvSpPr txBox="1">
            <a:spLocks noChangeArrowheads="1"/>
          </p:cNvSpPr>
          <p:nvPr/>
        </p:nvSpPr>
        <p:spPr bwMode="auto">
          <a:xfrm>
            <a:off x="2728913" y="3133725"/>
            <a:ext cx="1198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</a:rPr>
              <a:t>3.1%</a:t>
            </a: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1276350" y="3630613"/>
            <a:ext cx="1200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</a:rPr>
              <a:t>2.2%</a:t>
            </a:r>
          </a:p>
        </p:txBody>
      </p:sp>
      <p:sp>
        <p:nvSpPr>
          <p:cNvPr id="1042" name="TextBox 18"/>
          <p:cNvSpPr txBox="1">
            <a:spLocks noChangeArrowheads="1"/>
          </p:cNvSpPr>
          <p:nvPr/>
        </p:nvSpPr>
        <p:spPr bwMode="auto">
          <a:xfrm>
            <a:off x="4259263" y="4124325"/>
            <a:ext cx="1200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</a:rPr>
              <a:t>1.3%</a:t>
            </a:r>
          </a:p>
        </p:txBody>
      </p:sp>
      <p:sp>
        <p:nvSpPr>
          <p:cNvPr id="1043" name="TextBox 19"/>
          <p:cNvSpPr txBox="1">
            <a:spLocks noChangeArrowheads="1"/>
          </p:cNvSpPr>
          <p:nvPr/>
        </p:nvSpPr>
        <p:spPr bwMode="auto">
          <a:xfrm>
            <a:off x="5713413" y="1651000"/>
            <a:ext cx="1200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</a:rPr>
              <a:t>5.8%</a:t>
            </a:r>
          </a:p>
        </p:txBody>
      </p:sp>
      <p:sp>
        <p:nvSpPr>
          <p:cNvPr id="1044" name="TextBox 20"/>
          <p:cNvSpPr txBox="1">
            <a:spLocks noChangeArrowheads="1"/>
          </p:cNvSpPr>
          <p:nvPr/>
        </p:nvSpPr>
        <p:spPr bwMode="auto">
          <a:xfrm>
            <a:off x="7242175" y="3749675"/>
            <a:ext cx="1200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</a:rPr>
              <a:t>2.1%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500313" y="214313"/>
            <a:ext cx="4357687" cy="6429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hart 3"/>
          <p:cNvGraphicFramePr>
            <a:graphicFrameLocks/>
          </p:cNvGraphicFramePr>
          <p:nvPr/>
        </p:nvGraphicFramePr>
        <p:xfrm>
          <a:off x="336550" y="1384300"/>
          <a:ext cx="8148638" cy="4854575"/>
        </p:xfrm>
        <a:graphic>
          <a:graphicData uri="http://schemas.openxmlformats.org/presentationml/2006/ole">
            <p:oleObj spid="_x0000_s2050" r:id="rId4" imgW="8151058" imgH="4852837" progId="Excel.Sheet.8">
              <p:embed/>
            </p:oleObj>
          </a:graphicData>
        </a:graphic>
      </p:graphicFrame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701800" y="214290"/>
            <a:ext cx="72993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C000"/>
                </a:solidFill>
              </a:rPr>
              <a:t>             </a:t>
            </a:r>
            <a:r>
              <a:rPr lang="en-US" sz="2000" b="1" i="1" dirty="0" smtClean="0">
                <a:solidFill>
                  <a:srgbClr val="FFC000"/>
                </a:solidFill>
              </a:rPr>
              <a:t>  </a:t>
            </a:r>
            <a:r>
              <a:rPr lang="en-US" sz="1800" b="1" i="1" dirty="0" smtClean="0">
                <a:solidFill>
                  <a:srgbClr val="FFC000"/>
                </a:solidFill>
              </a:rPr>
              <a:t>Incidence </a:t>
            </a:r>
            <a:r>
              <a:rPr lang="en-US" sz="1800" b="1" i="1" dirty="0">
                <a:solidFill>
                  <a:srgbClr val="FFC000"/>
                </a:solidFill>
              </a:rPr>
              <a:t>of </a:t>
            </a:r>
            <a:r>
              <a:rPr lang="en-US" sz="1800" b="1" i="1" dirty="0" err="1">
                <a:solidFill>
                  <a:srgbClr val="FFC000"/>
                </a:solidFill>
              </a:rPr>
              <a:t>Holter</a:t>
            </a:r>
            <a:r>
              <a:rPr lang="en-US" sz="1800" b="1" i="1" dirty="0">
                <a:solidFill>
                  <a:srgbClr val="FFC000"/>
                </a:solidFill>
              </a:rPr>
              <a:t>-Detected Ischemia at </a:t>
            </a:r>
          </a:p>
          <a:p>
            <a:r>
              <a:rPr lang="en-US" sz="1800" b="1" i="1" dirty="0">
                <a:solidFill>
                  <a:srgbClr val="FFC000"/>
                </a:solidFill>
              </a:rPr>
              <a:t>           </a:t>
            </a:r>
            <a:r>
              <a:rPr lang="en-US" sz="1800" b="1" i="1" dirty="0" smtClean="0">
                <a:solidFill>
                  <a:srgbClr val="FFC000"/>
                </a:solidFill>
              </a:rPr>
              <a:t>      </a:t>
            </a:r>
            <a:r>
              <a:rPr lang="en-US" sz="1800" b="1" i="1" dirty="0">
                <a:solidFill>
                  <a:srgbClr val="FFC000"/>
                </a:solidFill>
              </a:rPr>
              <a:t>48 Hours following 400mg Loading Dose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5781675" y="1658938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b="1">
                <a:solidFill>
                  <a:schemeClr val="bg1"/>
                </a:solidFill>
              </a:rPr>
              <a:t>RR 0.67 (95% CI 0.48-0.94)</a:t>
            </a:r>
          </a:p>
          <a:p>
            <a:pPr>
              <a:lnSpc>
                <a:spcPct val="120000"/>
              </a:lnSpc>
            </a:pPr>
            <a:r>
              <a:rPr lang="en-US" sz="1500" b="1">
                <a:solidFill>
                  <a:schemeClr val="bg1"/>
                </a:solidFill>
              </a:rPr>
              <a:t>P = 0.02</a:t>
            </a:r>
          </a:p>
        </p:txBody>
      </p:sp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2668588" y="566737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2060"/>
                </a:solidFill>
              </a:rPr>
              <a:t>n=128</a:t>
            </a: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6280150" y="566737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2060"/>
                </a:solidFill>
              </a:rPr>
              <a:t>n=433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1654175" y="6213475"/>
            <a:ext cx="2830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/>
              <a:t>                      </a:t>
            </a:r>
            <a:r>
              <a:rPr lang="en-US" sz="2000" b="1" i="1">
                <a:solidFill>
                  <a:schemeClr val="bg1"/>
                </a:solidFill>
              </a:rPr>
              <a:t>Placebo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259388" y="6121400"/>
            <a:ext cx="2830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               Active combined</a:t>
            </a:r>
          </a:p>
          <a:p>
            <a:r>
              <a:rPr lang="en-US" sz="1800" b="1" i="1">
                <a:solidFill>
                  <a:schemeClr val="bg1"/>
                </a:solidFill>
              </a:rPr>
              <a:t>               atopaxar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6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5750" y="1214438"/>
            <a:ext cx="8229600" cy="4525962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endParaRPr lang="es-ES" sz="2000" b="1" smtClean="0"/>
          </a:p>
          <a:p>
            <a:pPr eaLnBrk="1" hangingPunct="1">
              <a:buFontTx/>
              <a:buChar char="-"/>
              <a:defRPr/>
            </a:pPr>
            <a:endParaRPr lang="es-ES" sz="4400" b="1" i="1" smtClean="0"/>
          </a:p>
        </p:txBody>
      </p:sp>
      <p:sp>
        <p:nvSpPr>
          <p:cNvPr id="114693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>
              <a:defRPr/>
            </a:pPr>
            <a:r>
              <a:rPr lang="es-ES" i="1" dirty="0" smtClean="0"/>
              <a:t>El Tercer Fármaco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357313"/>
            <a:ext cx="5900737" cy="5072062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s-ES" sz="4400" i="1" dirty="0" smtClean="0"/>
              <a:t>En 5 </a:t>
            </a:r>
            <a:r>
              <a:rPr lang="es-ES" sz="4400" i="1" dirty="0" err="1" smtClean="0"/>
              <a:t>lineas</a:t>
            </a:r>
            <a:endParaRPr lang="es-ES" sz="44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3" y="1214438"/>
            <a:ext cx="8929687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ES" sz="2800" b="1" i="1" dirty="0" smtClean="0"/>
              <a:t>-</a:t>
            </a:r>
            <a:r>
              <a:rPr lang="es-ES" sz="2400" b="1" i="1" dirty="0" err="1" smtClean="0"/>
              <a:t>Alopurinol</a:t>
            </a:r>
            <a:r>
              <a:rPr lang="es-ES" sz="2400" b="1" i="1" dirty="0" smtClean="0"/>
              <a:t>  a altas dosis para tratamiento de angina estable</a:t>
            </a:r>
            <a:r>
              <a:rPr lang="es-ES" sz="2800" b="1" i="1" dirty="0" smtClean="0"/>
              <a:t>  </a:t>
            </a:r>
            <a:r>
              <a:rPr lang="es-ES" sz="2400" b="1" i="1" dirty="0" smtClean="0"/>
              <a:t>                                      </a:t>
            </a:r>
            <a:r>
              <a:rPr lang="es-ES" sz="1800" b="1" i="1" dirty="0" err="1" smtClean="0">
                <a:solidFill>
                  <a:srgbClr val="FFFF00"/>
                </a:solidFill>
              </a:rPr>
              <a:t>Lancet</a:t>
            </a:r>
            <a:r>
              <a:rPr lang="es-ES" sz="1800" b="1" i="1" dirty="0" smtClean="0">
                <a:solidFill>
                  <a:srgbClr val="FFFF00"/>
                </a:solidFill>
              </a:rPr>
              <a:t> 2010;375:2161-67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-</a:t>
            </a:r>
            <a:r>
              <a:rPr lang="en-US" sz="2000" b="1" i="1" dirty="0" smtClean="0"/>
              <a:t>Testing of Low-Risk Patients Presenting to the Emergency Department With Chest Pain. A Scientific Statement From the American Heart Association  </a:t>
            </a:r>
            <a:r>
              <a:rPr lang="en-US" sz="1800" b="1" i="1" dirty="0" smtClean="0"/>
              <a:t>      </a:t>
            </a:r>
            <a:r>
              <a:rPr lang="en-US" sz="1800" b="1" i="1" dirty="0" smtClean="0">
                <a:solidFill>
                  <a:srgbClr val="FFFF00"/>
                </a:solidFill>
              </a:rPr>
              <a:t>Circulation 2010;122:756-776</a:t>
            </a:r>
          </a:p>
          <a:p>
            <a:pPr>
              <a:buFontTx/>
              <a:buNone/>
              <a:defRPr/>
            </a:pPr>
            <a:endParaRPr lang="en-US" sz="1800" b="1" i="1" dirty="0" smtClean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r>
              <a:rPr lang="en-US" sz="2000" b="1" i="1" dirty="0" smtClean="0"/>
              <a:t>-</a:t>
            </a:r>
            <a:r>
              <a:rPr lang="en-US" sz="2000" b="1" i="1" dirty="0" err="1" smtClean="0"/>
              <a:t>Estudio</a:t>
            </a:r>
            <a:r>
              <a:rPr lang="en-US" sz="2000" b="1" i="1" dirty="0" smtClean="0"/>
              <a:t> ARMYDA 4 RELOAD  </a:t>
            </a:r>
            <a:r>
              <a:rPr lang="en-US" sz="1800" b="1" i="1" dirty="0" smtClean="0"/>
              <a:t>  </a:t>
            </a:r>
            <a:r>
              <a:rPr lang="en-US" sz="1800" b="1" i="1" dirty="0" smtClean="0">
                <a:solidFill>
                  <a:srgbClr val="FFFF00"/>
                </a:solidFill>
              </a:rPr>
              <a:t>European  Heart Journal 2010;31:1337-43</a:t>
            </a:r>
          </a:p>
          <a:p>
            <a:pPr>
              <a:buFontTx/>
              <a:buNone/>
              <a:defRPr/>
            </a:pPr>
            <a:endParaRPr lang="en-US" sz="1800" b="1" i="1" dirty="0" smtClean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r>
              <a:rPr lang="en-US" sz="2000" b="1" i="1" dirty="0" smtClean="0"/>
              <a:t>-</a:t>
            </a:r>
            <a:r>
              <a:rPr lang="en-US" sz="2000" b="1" i="1" dirty="0" err="1" smtClean="0"/>
              <a:t>Estudio</a:t>
            </a:r>
            <a:r>
              <a:rPr lang="en-US" sz="2000" b="1" i="1" dirty="0" smtClean="0"/>
              <a:t> FRANCIS ACS.   </a:t>
            </a:r>
            <a:r>
              <a:rPr lang="en-US" sz="2000" b="1" i="1" dirty="0" err="1" smtClean="0"/>
              <a:t>Varespladib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Inhibición</a:t>
            </a:r>
            <a:r>
              <a:rPr lang="en-US" sz="2000" b="1" i="1" dirty="0" smtClean="0"/>
              <a:t> de </a:t>
            </a:r>
            <a:r>
              <a:rPr lang="es-ES" sz="2000" b="1" i="1" dirty="0" smtClean="0">
                <a:latin typeface="FranklinGothic-Medium"/>
              </a:rPr>
              <a:t>sPLA</a:t>
            </a:r>
            <a:r>
              <a:rPr lang="es-ES" sz="900" b="1" i="1" dirty="0" smtClean="0">
                <a:latin typeface="FranklinGothic-Medium"/>
              </a:rPr>
              <a:t>2</a:t>
            </a:r>
            <a:endParaRPr lang="en-US" sz="2000" b="1" i="1" dirty="0" smtClean="0"/>
          </a:p>
          <a:p>
            <a:pPr>
              <a:buFontTx/>
              <a:buNone/>
              <a:defRPr/>
            </a:pPr>
            <a:r>
              <a:rPr lang="es-ES" sz="2000" b="1" i="1" dirty="0" smtClean="0"/>
              <a:t>                                                                          </a:t>
            </a:r>
            <a:r>
              <a:rPr lang="es-ES" sz="1800" b="1" i="1" dirty="0" smtClean="0">
                <a:solidFill>
                  <a:srgbClr val="FFFF00"/>
                </a:solidFill>
              </a:rPr>
              <a:t>JACC 2010;56:1079-88</a:t>
            </a:r>
            <a:r>
              <a:rPr lang="en-US" sz="1800" dirty="0" smtClean="0">
                <a:solidFill>
                  <a:srgbClr val="00589B"/>
                </a:solidFill>
                <a:latin typeface="FranklinGothic-Condensed"/>
              </a:rPr>
              <a:t>              </a:t>
            </a:r>
          </a:p>
          <a:p>
            <a:pPr>
              <a:buFontTx/>
              <a:buNone/>
              <a:defRPr/>
            </a:pPr>
            <a:r>
              <a:rPr lang="en-US" sz="2000" b="1" i="1" dirty="0" smtClean="0">
                <a:latin typeface="FranklinGothic-Condensed"/>
              </a:rPr>
              <a:t>-A Risk Score to Predict Bleeding in Patients With Acute Coronary Syndromes                                                   </a:t>
            </a:r>
            <a:r>
              <a:rPr lang="en-US" sz="1800" b="1" i="1" dirty="0" smtClean="0">
                <a:solidFill>
                  <a:srgbClr val="FFFF00"/>
                </a:solidFill>
                <a:latin typeface="FranklinGothic-Condensed"/>
              </a:rPr>
              <a:t>JACC 2010 ;55:2556-66</a:t>
            </a:r>
          </a:p>
          <a:p>
            <a:pPr>
              <a:buFontTx/>
              <a:buNone/>
              <a:defRPr/>
            </a:pPr>
            <a:endParaRPr lang="en-US" sz="2000" b="1" i="1" dirty="0" smtClean="0">
              <a:solidFill>
                <a:srgbClr val="FFFF00"/>
              </a:solidFill>
              <a:latin typeface="FranklinGothic-Condensed"/>
            </a:endParaRPr>
          </a:p>
          <a:p>
            <a:pPr>
              <a:defRPr/>
            </a:pPr>
            <a:endParaRPr lang="es-ES" sz="1800" b="1" i="1" dirty="0" smtClean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endParaRPr lang="es-ES" sz="1800" b="1" i="1" dirty="0" smtClean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endParaRPr lang="es-ES" sz="2000" b="1" i="1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s-E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42853"/>
            <a:ext cx="435771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791704" y="6500834"/>
            <a:ext cx="6209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FranklinGothic-Condensed"/>
              </a:rPr>
              <a:t>                                                     </a:t>
            </a:r>
            <a:r>
              <a:rPr lang="en-US" sz="1600" b="1" i="1" dirty="0" smtClean="0">
                <a:solidFill>
                  <a:schemeClr val="bg1"/>
                </a:solidFill>
                <a:latin typeface="FranklinGothic-Condensed"/>
              </a:rPr>
              <a:t>JACC 2010 ;55:2556-66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56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1857364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857488" y="185736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ACUITY   HORIZONS AMI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857364"/>
            <a:ext cx="78581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42853"/>
            <a:ext cx="435771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791704" y="6500834"/>
            <a:ext cx="6209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FranklinGothic-Condensed"/>
              </a:rPr>
              <a:t>                                                     </a:t>
            </a:r>
            <a:r>
              <a:rPr lang="en-US" sz="1600" b="1" i="1" dirty="0" smtClean="0">
                <a:solidFill>
                  <a:schemeClr val="bg1"/>
                </a:solidFill>
                <a:latin typeface="FranklinGothic-Condensed"/>
              </a:rPr>
              <a:t>JACC 2010 ;55:2556-66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488" y="185736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ACUITY   HORIZONS AMI</a:t>
            </a:r>
            <a:endParaRPr lang="es-ES" dirty="0"/>
          </a:p>
        </p:txBody>
      </p:sp>
      <p:pic>
        <p:nvPicPr>
          <p:cNvPr id="157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857364"/>
            <a:ext cx="7124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714620"/>
            <a:ext cx="914399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79388" y="5822950"/>
            <a:ext cx="89646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“La vida se nos dá y la merecemos dándola”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kern="1200">
                <a:solidFill>
                  <a:srgbClr val="4F81BD"/>
                </a:solidFill>
                <a:latin typeface="Arial" pitchFamily="34" charset="0"/>
                <a:ea typeface="+mn-ea"/>
                <a:cs typeface="Arial" pitchFamily="34" charset="0"/>
              </a:rPr>
              <a:t>R Tagore</a:t>
            </a:r>
            <a:endParaRPr lang="es-ES" sz="2400" b="1" i="1" kern="1200">
              <a:solidFill>
                <a:srgbClr val="4F81B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232150" y="1577975"/>
            <a:ext cx="59118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lang="es-ES_tradnl" sz="36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Aquel que salva una vida,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contribuye a salvar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 mundo</a:t>
            </a:r>
            <a:r>
              <a:rPr lang="es-ES_tradnl" sz="3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”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_tradnl" sz="2400" b="1" i="1" kern="1200">
                <a:solidFill>
                  <a:srgbClr val="4F81BD"/>
                </a:solidFill>
                <a:latin typeface="Arial" pitchFamily="34" charset="0"/>
                <a:ea typeface="+mn-ea"/>
                <a:cs typeface="Arial" pitchFamily="34" charset="0"/>
              </a:rPr>
              <a:t>Talmud</a:t>
            </a:r>
            <a:endParaRPr lang="es-ES" sz="2400" b="1" i="1" kern="1200">
              <a:solidFill>
                <a:srgbClr val="4F81B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717550" y="188913"/>
            <a:ext cx="817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s-ES" sz="3600" b="1" i="1" kern="120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      Muchas Gracias por su Atención</a:t>
            </a:r>
          </a:p>
        </p:txBody>
      </p:sp>
      <p:pic>
        <p:nvPicPr>
          <p:cNvPr id="128005" name="Picture 5" descr="Imagenes de J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4248150" cy="44640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28006" name="Line 2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800" kern="1200">
              <a:solidFill>
                <a:prstClr val="black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pic>
        <p:nvPicPr>
          <p:cNvPr id="1280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0795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071563"/>
          </a:xfrm>
        </p:spPr>
        <p:txBody>
          <a:bodyPr/>
          <a:lstStyle/>
          <a:p>
            <a:pPr>
              <a:defRPr/>
            </a:pPr>
            <a:r>
              <a:rPr lang="es-ES" sz="4400" i="1" dirty="0" smtClean="0"/>
              <a:t>Resultados</a:t>
            </a:r>
            <a:endParaRPr lang="es-ES" sz="4400" i="1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071563"/>
            <a:ext cx="8643938" cy="5572125"/>
          </a:xfrm>
          <a:noFill/>
          <a:ln w="34925">
            <a:solidFill>
              <a:srgbClr val="FF0000"/>
            </a:solidFill>
          </a:ln>
        </p:spPr>
      </p:pic>
      <p:sp>
        <p:nvSpPr>
          <p:cNvPr id="16388" name="4 CuadroTexto"/>
          <p:cNvSpPr txBox="1">
            <a:spLocks noChangeArrowheads="1"/>
          </p:cNvSpPr>
          <p:nvPr/>
        </p:nvSpPr>
        <p:spPr bwMode="auto">
          <a:xfrm>
            <a:off x="1928813" y="1285875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i="1"/>
              <a:t>Factores</a:t>
            </a:r>
          </a:p>
          <a:p>
            <a:r>
              <a:rPr lang="es-ES" sz="1600" b="1" i="1"/>
              <a:t>Clínicos </a:t>
            </a:r>
          </a:p>
        </p:txBody>
      </p:sp>
      <p:sp>
        <p:nvSpPr>
          <p:cNvPr id="16389" name="6 CuadroTexto"/>
          <p:cNvSpPr txBox="1">
            <a:spLocks noChangeArrowheads="1"/>
          </p:cNvSpPr>
          <p:nvPr/>
        </p:nvSpPr>
        <p:spPr bwMode="auto">
          <a:xfrm>
            <a:off x="6429375" y="142875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i="1"/>
              <a:t>   Síntomas</a:t>
            </a:r>
          </a:p>
        </p:txBody>
      </p:sp>
      <p:sp>
        <p:nvSpPr>
          <p:cNvPr id="16390" name="7 CuadroTexto"/>
          <p:cNvSpPr txBox="1">
            <a:spLocks noChangeArrowheads="1"/>
          </p:cNvSpPr>
          <p:nvPr/>
        </p:nvSpPr>
        <p:spPr bwMode="auto">
          <a:xfrm>
            <a:off x="1857375" y="4214813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               </a:t>
            </a:r>
            <a:r>
              <a:rPr lang="es-ES" sz="1600" b="1" i="1"/>
              <a:t>Test no invasivos</a:t>
            </a:r>
            <a:endParaRPr lang="es-ES" b="1" i="1"/>
          </a:p>
        </p:txBody>
      </p:sp>
      <p:sp>
        <p:nvSpPr>
          <p:cNvPr id="7" name="6 CuadroTexto"/>
          <p:cNvSpPr txBox="1"/>
          <p:nvPr/>
        </p:nvSpPr>
        <p:spPr>
          <a:xfrm>
            <a:off x="2857488" y="128586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>
                <a:solidFill>
                  <a:schemeClr val="accent2"/>
                </a:solidFill>
              </a:rPr>
              <a:t>(BMI,AP,ECV,EPOC,</a:t>
            </a:r>
          </a:p>
          <a:p>
            <a:r>
              <a:rPr lang="es-ES" sz="1200" b="1" i="1" dirty="0" smtClean="0">
                <a:solidFill>
                  <a:schemeClr val="accent2"/>
                </a:solidFill>
              </a:rPr>
              <a:t>Diálisis)</a:t>
            </a:r>
            <a:endParaRPr lang="es-ES" sz="12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642937"/>
          </a:xfrm>
        </p:spPr>
        <p:txBody>
          <a:bodyPr/>
          <a:lstStyle/>
          <a:p>
            <a:pPr>
              <a:defRPr/>
            </a:pPr>
            <a:r>
              <a:rPr lang="es-ES" sz="4800" i="1" dirty="0" smtClean="0"/>
              <a:t>Reflexión</a:t>
            </a:r>
            <a:endParaRPr lang="es-ES" sz="48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357313"/>
            <a:ext cx="7772400" cy="4738687"/>
          </a:xfrm>
        </p:spPr>
        <p:txBody>
          <a:bodyPr/>
          <a:lstStyle/>
          <a:p>
            <a:pPr>
              <a:defRPr/>
            </a:pPr>
            <a:r>
              <a:rPr lang="es-ES" sz="2400" dirty="0" smtClean="0"/>
              <a:t>Solo algo más de ⅓ de pacientes sin enfermedad coronaria conocida tienen enfermedad obstructiva en la </a:t>
            </a:r>
            <a:r>
              <a:rPr lang="es-ES" sz="2400" dirty="0" err="1" smtClean="0"/>
              <a:t>coronariografía</a:t>
            </a:r>
            <a:endParaRPr lang="es-ES" sz="2400" dirty="0" smtClean="0"/>
          </a:p>
          <a:p>
            <a:pPr>
              <a:defRPr/>
            </a:pPr>
            <a:r>
              <a:rPr lang="es-ES" sz="2400" dirty="0" smtClean="0"/>
              <a:t>Las estrategias diagnósticas para indicación de </a:t>
            </a:r>
            <a:r>
              <a:rPr lang="es-ES" sz="2400" dirty="0" err="1" smtClean="0"/>
              <a:t>coronariografía</a:t>
            </a:r>
            <a:r>
              <a:rPr lang="es-ES" sz="2400" dirty="0" smtClean="0"/>
              <a:t> necesitan mejorar sustancialmente para aumentar el rendimiento diagnóstico de la angiografía coronaria</a:t>
            </a:r>
          </a:p>
          <a:p>
            <a:pPr>
              <a:defRPr/>
            </a:pPr>
            <a:r>
              <a:rPr lang="es-ES" sz="2400" dirty="0" smtClean="0"/>
              <a:t>La habilidad de un test no invasivo para predecir enfermedad coronaria es limitada</a:t>
            </a:r>
          </a:p>
          <a:p>
            <a:pPr>
              <a:defRPr/>
            </a:pPr>
            <a:r>
              <a:rPr lang="es-ES" sz="2400" dirty="0" smtClean="0"/>
              <a:t>Estudio </a:t>
            </a:r>
            <a:r>
              <a:rPr lang="es-ES" sz="2400" b="1" dirty="0" smtClean="0">
                <a:solidFill>
                  <a:srgbClr val="FFFF00"/>
                </a:solidFill>
              </a:rPr>
              <a:t>PROMISE.</a:t>
            </a:r>
            <a:r>
              <a:rPr lang="es-ES" sz="2400" b="1" dirty="0" smtClean="0"/>
              <a:t>  NHI</a:t>
            </a:r>
          </a:p>
          <a:p>
            <a:pPr>
              <a:buFontTx/>
              <a:buNone/>
              <a:defRPr/>
            </a:pPr>
            <a:r>
              <a:rPr lang="es-ES" sz="2400" b="1" dirty="0" smtClean="0">
                <a:solidFill>
                  <a:srgbClr val="FFFF00"/>
                </a:solidFill>
              </a:rPr>
              <a:t>     </a:t>
            </a:r>
            <a:r>
              <a:rPr lang="es-ES" sz="2000" b="1" i="1" dirty="0" smtClean="0"/>
              <a:t>Compara el </a:t>
            </a:r>
            <a:r>
              <a:rPr lang="es-ES" sz="2000" b="1" i="1" dirty="0" err="1" smtClean="0"/>
              <a:t>AngioTAC</a:t>
            </a:r>
            <a:r>
              <a:rPr lang="es-ES" sz="2000" b="1" i="1" dirty="0" smtClean="0"/>
              <a:t> coronario con test de </a:t>
            </a:r>
            <a:r>
              <a:rPr lang="es-ES" sz="2000" b="1" i="1" dirty="0" err="1" smtClean="0"/>
              <a:t>estres</a:t>
            </a:r>
            <a:r>
              <a:rPr lang="es-ES" sz="2000" b="1" i="1" dirty="0" smtClean="0"/>
              <a:t> funcional en 10.000 pacientes</a:t>
            </a:r>
            <a:endParaRPr lang="es-ES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85813"/>
            <a:ext cx="7772400" cy="966787"/>
          </a:xfrm>
        </p:spPr>
        <p:txBody>
          <a:bodyPr/>
          <a:lstStyle/>
          <a:p>
            <a:pPr>
              <a:defRPr/>
            </a:pPr>
            <a:r>
              <a:rPr lang="es-ES" sz="3600" i="1" dirty="0" smtClean="0"/>
              <a:t>Interacción IBP-</a:t>
            </a:r>
            <a:r>
              <a:rPr lang="es-ES" sz="3600" i="1" dirty="0" err="1" smtClean="0"/>
              <a:t>Clopidogrel</a:t>
            </a:r>
            <a:r>
              <a:rPr lang="es-ES" sz="3600" i="1" dirty="0" smtClean="0"/>
              <a:t> 2010</a:t>
            </a:r>
            <a:endParaRPr lang="es-ES" sz="36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50" y="1981200"/>
            <a:ext cx="8643938" cy="41148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Estudio </a:t>
            </a:r>
            <a:r>
              <a:rPr lang="es-ES" dirty="0" err="1" smtClean="0"/>
              <a:t>farmacocinético</a:t>
            </a:r>
            <a:r>
              <a:rPr lang="es-ES" dirty="0" smtClean="0"/>
              <a:t>/dinámico</a:t>
            </a:r>
          </a:p>
          <a:p>
            <a:pPr>
              <a:defRPr/>
            </a:pPr>
            <a:r>
              <a:rPr lang="es-ES" dirty="0" smtClean="0"/>
              <a:t>Estudio COGENT </a:t>
            </a:r>
            <a:r>
              <a:rPr lang="es-ES" dirty="0" err="1" smtClean="0"/>
              <a:t>publicado.Randomizado</a:t>
            </a:r>
            <a:endParaRPr lang="es-ES" dirty="0" smtClean="0"/>
          </a:p>
          <a:p>
            <a:pPr>
              <a:defRPr/>
            </a:pPr>
            <a:r>
              <a:rPr lang="es-ES" dirty="0" err="1" smtClean="0"/>
              <a:t>Metaanálisis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Estudios Retrospectivos</a:t>
            </a:r>
          </a:p>
          <a:p>
            <a:pPr>
              <a:defRPr/>
            </a:pPr>
            <a:r>
              <a:rPr lang="es-ES" dirty="0" smtClean="0"/>
              <a:t>Consenso de expertos de AHA/ACCF/ACG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000125"/>
            <a:ext cx="7772400" cy="4572000"/>
          </a:xfrm>
          <a:noFill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6000750"/>
            <a:ext cx="407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5 CuadroTexto"/>
          <p:cNvSpPr txBox="1">
            <a:spLocks noChangeArrowheads="1"/>
          </p:cNvSpPr>
          <p:nvPr/>
        </p:nvSpPr>
        <p:spPr bwMode="auto">
          <a:xfrm>
            <a:off x="4929188" y="6000750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chemeClr val="bg1"/>
                </a:solidFill>
              </a:rPr>
              <a:t>15 de Septiembre 2010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42910" y="5572140"/>
            <a:ext cx="561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err="1" smtClean="0">
                <a:solidFill>
                  <a:schemeClr val="bg1"/>
                </a:solidFill>
              </a:rPr>
              <a:t>nature</a:t>
            </a:r>
            <a:r>
              <a:rPr lang="es-ES" b="1" i="1" dirty="0" smtClean="0">
                <a:solidFill>
                  <a:schemeClr val="bg1"/>
                </a:solidFill>
              </a:rPr>
              <a:t> </a:t>
            </a:r>
            <a:r>
              <a:rPr lang="es-ES" b="1" i="1" dirty="0" err="1" smtClean="0">
                <a:solidFill>
                  <a:schemeClr val="bg1"/>
                </a:solidFill>
              </a:rPr>
              <a:t>publishing</a:t>
            </a:r>
            <a:r>
              <a:rPr lang="es-ES" b="1" i="1" dirty="0" smtClean="0">
                <a:solidFill>
                  <a:schemeClr val="bg1"/>
                </a:solidFill>
              </a:rPr>
              <a:t> </a:t>
            </a:r>
            <a:r>
              <a:rPr lang="es-ES" b="1" i="1" dirty="0" err="1" smtClean="0">
                <a:solidFill>
                  <a:schemeClr val="bg1"/>
                </a:solidFill>
              </a:rPr>
              <a:t>group</a:t>
            </a:r>
            <a:endParaRPr lang="es-E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Estudio </a:t>
            </a:r>
            <a:r>
              <a:rPr lang="es-ES" dirty="0" err="1" smtClean="0"/>
              <a:t>farmacocinético</a:t>
            </a:r>
            <a:r>
              <a:rPr lang="es-ES" dirty="0" smtClean="0"/>
              <a:t>/dinámico</a:t>
            </a:r>
            <a:endParaRPr lang="es-ES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86063" y="1500188"/>
            <a:ext cx="6357937" cy="1500187"/>
          </a:xfrm>
          <a:noFill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5"/>
            <a:ext cx="2786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3000375"/>
            <a:ext cx="6357937" cy="28575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 SVS">
  <a:themeElements>
    <a:clrScheme name="Custom Design SVS 16">
      <a:dk1>
        <a:srgbClr val="003366"/>
      </a:dk1>
      <a:lt1>
        <a:srgbClr val="FFFFFF"/>
      </a:lt1>
      <a:dk2>
        <a:srgbClr val="003366"/>
      </a:dk2>
      <a:lt2>
        <a:srgbClr val="FFFF00"/>
      </a:lt2>
      <a:accent1>
        <a:srgbClr val="CC0000"/>
      </a:accent1>
      <a:accent2>
        <a:srgbClr val="FFCC00"/>
      </a:accent2>
      <a:accent3>
        <a:srgbClr val="AAADB8"/>
      </a:accent3>
      <a:accent4>
        <a:srgbClr val="DADADA"/>
      </a:accent4>
      <a:accent5>
        <a:srgbClr val="E2AAAA"/>
      </a:accent5>
      <a:accent6>
        <a:srgbClr val="E7B900"/>
      </a:accent6>
      <a:hlink>
        <a:srgbClr val="009999"/>
      </a:hlink>
      <a:folHlink>
        <a:srgbClr val="99CC00"/>
      </a:folHlink>
    </a:clrScheme>
    <a:fontScheme name="Custom Design SV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S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S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S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S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S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S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S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S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S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S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S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S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SVS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SVS 14">
        <a:dk1>
          <a:srgbClr val="003366"/>
        </a:dk1>
        <a:lt1>
          <a:srgbClr val="FFFFFF"/>
        </a:lt1>
        <a:dk2>
          <a:srgbClr val="003366"/>
        </a:dk2>
        <a:lt2>
          <a:srgbClr val="FFFF00"/>
        </a:lt2>
        <a:accent1>
          <a:srgbClr val="CC0000"/>
        </a:accent1>
        <a:accent2>
          <a:srgbClr val="00B000"/>
        </a:accent2>
        <a:accent3>
          <a:srgbClr val="AAADB8"/>
        </a:accent3>
        <a:accent4>
          <a:srgbClr val="DADADA"/>
        </a:accent4>
        <a:accent5>
          <a:srgbClr val="E2AAAA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SVS 15">
        <a:dk1>
          <a:srgbClr val="003366"/>
        </a:dk1>
        <a:lt1>
          <a:srgbClr val="FFFFFF"/>
        </a:lt1>
        <a:dk2>
          <a:srgbClr val="003366"/>
        </a:dk2>
        <a:lt2>
          <a:srgbClr val="FFFF00"/>
        </a:lt2>
        <a:accent1>
          <a:srgbClr val="CC0000"/>
        </a:accent1>
        <a:accent2>
          <a:srgbClr val="00B000"/>
        </a:accent2>
        <a:accent3>
          <a:srgbClr val="AAADB8"/>
        </a:accent3>
        <a:accent4>
          <a:srgbClr val="DADADA"/>
        </a:accent4>
        <a:accent5>
          <a:srgbClr val="E2AAAA"/>
        </a:accent5>
        <a:accent6>
          <a:srgbClr val="009F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SVS 16">
        <a:dk1>
          <a:srgbClr val="003366"/>
        </a:dk1>
        <a:lt1>
          <a:srgbClr val="FFFFFF"/>
        </a:lt1>
        <a:dk2>
          <a:srgbClr val="003366"/>
        </a:dk2>
        <a:lt2>
          <a:srgbClr val="FFFF00"/>
        </a:lt2>
        <a:accent1>
          <a:srgbClr val="CC0000"/>
        </a:accent1>
        <a:accent2>
          <a:srgbClr val="FFCC00"/>
        </a:accent2>
        <a:accent3>
          <a:srgbClr val="AAADB8"/>
        </a:accent3>
        <a:accent4>
          <a:srgbClr val="DADADA"/>
        </a:accent4>
        <a:accent5>
          <a:srgbClr val="E2AAAA"/>
        </a:accent5>
        <a:accent6>
          <a:srgbClr val="E7B9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2571</Words>
  <Application>Microsoft PowerPoint</Application>
  <PresentationFormat>Presentación en pantalla (4:3)</PresentationFormat>
  <Paragraphs>462</Paragraphs>
  <Slides>47</Slides>
  <Notes>47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Diseño predeterminado</vt:lpstr>
      <vt:lpstr>Custom Design SVS</vt:lpstr>
      <vt:lpstr>1_Diseño predeterminado</vt:lpstr>
      <vt:lpstr>4_Default Design</vt:lpstr>
      <vt:lpstr>6_Default Design</vt:lpstr>
      <vt:lpstr>7_Default Design</vt:lpstr>
      <vt:lpstr>2_Diseño predeterminado</vt:lpstr>
      <vt:lpstr>Tema de Office</vt:lpstr>
      <vt:lpstr>Hoja de cálculo de Microsoft Office Excel 97-2003</vt:lpstr>
      <vt:lpstr>Diapositiva 1</vt:lpstr>
      <vt:lpstr>Diapositiva 2</vt:lpstr>
      <vt:lpstr>Población</vt:lpstr>
      <vt:lpstr>Resultados</vt:lpstr>
      <vt:lpstr>Resultados</vt:lpstr>
      <vt:lpstr>Reflexión</vt:lpstr>
      <vt:lpstr>Interacción IBP-Clopidogrel 2010</vt:lpstr>
      <vt:lpstr>Diapositiva 8</vt:lpstr>
      <vt:lpstr>Estudio farmacocinético/dinámico</vt:lpstr>
      <vt:lpstr>Diapositiva 10</vt:lpstr>
      <vt:lpstr>Standard-Dose Clopidogrel + Pantoprazole Administered Together: Effect on Clopidogrel Active Metabolite H4</vt:lpstr>
      <vt:lpstr> Estudio COGENT</vt:lpstr>
      <vt:lpstr>ESTUDIO COGENT</vt:lpstr>
      <vt:lpstr>Estudio COGENT</vt:lpstr>
      <vt:lpstr>Metaanálisis</vt:lpstr>
      <vt:lpstr>Metaanálisis</vt:lpstr>
      <vt:lpstr>  Estudios Retrospectivos</vt:lpstr>
      <vt:lpstr>Diapositiva 18</vt:lpstr>
      <vt:lpstr>         Conclusiones</vt:lpstr>
      <vt:lpstr>         Conclusiones</vt:lpstr>
      <vt:lpstr>  Antiagregantes Plaquetarios</vt:lpstr>
      <vt:lpstr>  Inhibidores de P2Y12</vt:lpstr>
      <vt:lpstr>Diapositiva 23</vt:lpstr>
      <vt:lpstr>Diapositiva 24</vt:lpstr>
      <vt:lpstr>Diapositiva 25</vt:lpstr>
      <vt:lpstr>Diapositiva 26</vt:lpstr>
      <vt:lpstr>Resultados</vt:lpstr>
      <vt:lpstr>Estudios CURE ACTIVE</vt:lpstr>
      <vt:lpstr>Estudios CURE-ACTIVE</vt:lpstr>
      <vt:lpstr>Nuevas Estrategias con Clopidogrel</vt:lpstr>
      <vt:lpstr>Diapositiva 31</vt:lpstr>
      <vt:lpstr>Diapositiva 32</vt:lpstr>
      <vt:lpstr>Diapositiva 33</vt:lpstr>
      <vt:lpstr>   </vt:lpstr>
      <vt:lpstr>   </vt:lpstr>
      <vt:lpstr>¿Qué hacemos?</vt:lpstr>
      <vt:lpstr>IIB-IIIA</vt:lpstr>
      <vt:lpstr>IIB-IIIA</vt:lpstr>
      <vt:lpstr>El Tercer Fármaco</vt:lpstr>
      <vt:lpstr>Diapositiva 40</vt:lpstr>
      <vt:lpstr>Diapositiva 41</vt:lpstr>
      <vt:lpstr>Diapositiva 42</vt:lpstr>
      <vt:lpstr>El Tercer Fármaco</vt:lpstr>
      <vt:lpstr>En 5 lineas</vt:lpstr>
      <vt:lpstr>Diapositiva 45</vt:lpstr>
      <vt:lpstr>Diapositiva 46</vt:lpstr>
      <vt:lpstr>Diapositiva 47</vt:lpstr>
    </vt:vector>
  </TitlesOfParts>
  <Company>huvv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de Teresa Galvan</dc:creator>
  <cp:lastModifiedBy>Lorenzo Silva</cp:lastModifiedBy>
  <cp:revision>88</cp:revision>
  <dcterms:created xsi:type="dcterms:W3CDTF">2009-07-21T09:35:14Z</dcterms:created>
  <dcterms:modified xsi:type="dcterms:W3CDTF">2011-01-27T19:42:56Z</dcterms:modified>
</cp:coreProperties>
</file>